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20"/>
  </p:notesMasterIdLst>
  <p:sldIdLst>
    <p:sldId id="398" r:id="rId3"/>
    <p:sldId id="399" r:id="rId4"/>
    <p:sldId id="259" r:id="rId5"/>
    <p:sldId id="260" r:id="rId6"/>
    <p:sldId id="400" r:id="rId7"/>
    <p:sldId id="401" r:id="rId8"/>
    <p:sldId id="264" r:id="rId9"/>
    <p:sldId id="402" r:id="rId10"/>
    <p:sldId id="403" r:id="rId11"/>
    <p:sldId id="404" r:id="rId12"/>
    <p:sldId id="405" r:id="rId13"/>
    <p:sldId id="406"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26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 id="469" r:id="rId73"/>
    <p:sldId id="470" r:id="rId74"/>
    <p:sldId id="274" r:id="rId75"/>
    <p:sldId id="471" r:id="rId76"/>
    <p:sldId id="472" r:id="rId77"/>
    <p:sldId id="473" r:id="rId78"/>
    <p:sldId id="474" r:id="rId79"/>
    <p:sldId id="475" r:id="rId80"/>
    <p:sldId id="476" r:id="rId81"/>
    <p:sldId id="477" r:id="rId82"/>
    <p:sldId id="478" r:id="rId83"/>
    <p:sldId id="479" r:id="rId84"/>
    <p:sldId id="480" r:id="rId85"/>
    <p:sldId id="481" r:id="rId86"/>
    <p:sldId id="482" r:id="rId87"/>
    <p:sldId id="256" r:id="rId88"/>
    <p:sldId id="282" r:id="rId89"/>
    <p:sldId id="262" r:id="rId90"/>
    <p:sldId id="263" r:id="rId91"/>
    <p:sldId id="258" r:id="rId92"/>
    <p:sldId id="265" r:id="rId93"/>
    <p:sldId id="266" r:id="rId94"/>
    <p:sldId id="267" r:id="rId95"/>
    <p:sldId id="268" r:id="rId96"/>
    <p:sldId id="269" r:id="rId97"/>
    <p:sldId id="270" r:id="rId98"/>
    <p:sldId id="271" r:id="rId99"/>
    <p:sldId id="272" r:id="rId100"/>
    <p:sldId id="273" r:id="rId101"/>
    <p:sldId id="444" r:id="rId102"/>
    <p:sldId id="276" r:id="rId103"/>
    <p:sldId id="277" r:id="rId104"/>
    <p:sldId id="278" r:id="rId105"/>
    <p:sldId id="279" r:id="rId106"/>
    <p:sldId id="275" r:id="rId107"/>
    <p:sldId id="280" r:id="rId108"/>
    <p:sldId id="281" r:id="rId109"/>
    <p:sldId id="283" r:id="rId110"/>
    <p:sldId id="284" r:id="rId111"/>
    <p:sldId id="336" r:id="rId112"/>
    <p:sldId id="337"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38" r:id="rId137"/>
    <p:sldId id="389" r:id="rId138"/>
    <p:sldId id="340" r:id="rId139"/>
    <p:sldId id="443" r:id="rId140"/>
    <p:sldId id="391" r:id="rId141"/>
    <p:sldId id="343" r:id="rId142"/>
    <p:sldId id="344" r:id="rId143"/>
    <p:sldId id="345" r:id="rId144"/>
    <p:sldId id="346" r:id="rId145"/>
    <p:sldId id="347" r:id="rId146"/>
    <p:sldId id="348" r:id="rId147"/>
    <p:sldId id="349" r:id="rId148"/>
    <p:sldId id="350" r:id="rId149"/>
    <p:sldId id="351" r:id="rId150"/>
    <p:sldId id="352" r:id="rId151"/>
    <p:sldId id="353" r:id="rId152"/>
    <p:sldId id="354" r:id="rId153"/>
    <p:sldId id="355" r:id="rId154"/>
    <p:sldId id="356" r:id="rId155"/>
    <p:sldId id="357" r:id="rId156"/>
    <p:sldId id="358" r:id="rId157"/>
    <p:sldId id="359" r:id="rId158"/>
    <p:sldId id="360" r:id="rId159"/>
    <p:sldId id="361" r:id="rId160"/>
    <p:sldId id="362" r:id="rId161"/>
    <p:sldId id="363" r:id="rId162"/>
    <p:sldId id="364" r:id="rId163"/>
    <p:sldId id="365" r:id="rId164"/>
    <p:sldId id="392" r:id="rId165"/>
    <p:sldId id="393" r:id="rId166"/>
    <p:sldId id="394" r:id="rId167"/>
    <p:sldId id="395" r:id="rId168"/>
    <p:sldId id="396" r:id="rId169"/>
    <p:sldId id="285" r:id="rId170"/>
    <p:sldId id="286" r:id="rId171"/>
    <p:sldId id="300" r:id="rId172"/>
    <p:sldId id="320" r:id="rId173"/>
    <p:sldId id="325" r:id="rId174"/>
    <p:sldId id="326" r:id="rId175"/>
    <p:sldId id="322" r:id="rId176"/>
    <p:sldId id="323" r:id="rId177"/>
    <p:sldId id="324" r:id="rId178"/>
    <p:sldId id="327" r:id="rId179"/>
    <p:sldId id="318" r:id="rId180"/>
    <p:sldId id="328" r:id="rId181"/>
    <p:sldId id="329" r:id="rId182"/>
    <p:sldId id="316" r:id="rId183"/>
    <p:sldId id="317" r:id="rId184"/>
    <p:sldId id="330" r:id="rId185"/>
    <p:sldId id="331" r:id="rId186"/>
    <p:sldId id="287" r:id="rId187"/>
    <p:sldId id="288" r:id="rId188"/>
    <p:sldId id="289" r:id="rId189"/>
    <p:sldId id="291" r:id="rId190"/>
    <p:sldId id="292" r:id="rId191"/>
    <p:sldId id="293" r:id="rId192"/>
    <p:sldId id="294" r:id="rId193"/>
    <p:sldId id="290" r:id="rId194"/>
    <p:sldId id="295" r:id="rId195"/>
    <p:sldId id="296" r:id="rId196"/>
    <p:sldId id="297" r:id="rId197"/>
    <p:sldId id="442" r:id="rId198"/>
    <p:sldId id="299" r:id="rId199"/>
    <p:sldId id="332" r:id="rId200"/>
    <p:sldId id="303" r:id="rId201"/>
    <p:sldId id="302" r:id="rId202"/>
    <p:sldId id="304" r:id="rId203"/>
    <p:sldId id="306" r:id="rId204"/>
    <p:sldId id="305" r:id="rId205"/>
    <p:sldId id="307" r:id="rId206"/>
    <p:sldId id="308" r:id="rId207"/>
    <p:sldId id="445" r:id="rId208"/>
    <p:sldId id="310" r:id="rId209"/>
    <p:sldId id="311" r:id="rId210"/>
    <p:sldId id="312" r:id="rId211"/>
    <p:sldId id="315" r:id="rId212"/>
    <p:sldId id="313" r:id="rId213"/>
    <p:sldId id="314" r:id="rId214"/>
    <p:sldId id="333" r:id="rId215"/>
    <p:sldId id="319" r:id="rId216"/>
    <p:sldId id="334" r:id="rId217"/>
    <p:sldId id="335" r:id="rId218"/>
    <p:sldId id="321" r:id="rId2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345"/>
    <a:srgbClr val="FFEEB1"/>
    <a:srgbClr val="B9B9B9"/>
    <a:srgbClr val="FDF4DC"/>
    <a:srgbClr val="FBE5D6"/>
    <a:srgbClr val="E9E7E7"/>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31" d="100"/>
          <a:sy n="31" d="100"/>
        </p:scale>
        <p:origin x="40" y="6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11" Type="http://schemas.openxmlformats.org/officeDocument/2006/relationships/slide" Target="slides/slide20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222"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224" Type="http://schemas.openxmlformats.org/officeDocument/2006/relationships/tableStyles" Target="tableStyle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954DF-BC6A-4352-BB82-E052F40ACDEF}" type="doc">
      <dgm:prSet loTypeId="urn:microsoft.com/office/officeart/2008/layout/VerticalAccentList" loCatId="list" qsTypeId="urn:microsoft.com/office/officeart/2005/8/quickstyle/simple1" qsCatId="simple" csTypeId="urn:microsoft.com/office/officeart/2005/8/colors/accent3_1" csCatId="accent3" phldr="1"/>
      <dgm:spPr/>
      <dgm:t>
        <a:bodyPr/>
        <a:lstStyle/>
        <a:p>
          <a:pPr rtl="1"/>
          <a:endParaRPr lang="ar-SA"/>
        </a:p>
      </dgm:t>
    </dgm:pt>
    <dgm:pt modelId="{01D4696B-3A10-43B8-A2F9-FEF0BB9E88E2}">
      <dgm:prSet phldrT="[نص]" custT="1"/>
      <dgm:spPr/>
      <dgm:t>
        <a:bodyPr/>
        <a:lstStyle/>
        <a:p>
          <a:pPr algn="r" rtl="1"/>
          <a:r>
            <a:rPr lang="ar-SA" sz="2400" b="1" dirty="0">
              <a:latin typeface="Sakkal Majalla" pitchFamily="2" charset="-78"/>
              <a:cs typeface="Sakkal Majalla" pitchFamily="2" charset="-78"/>
            </a:rPr>
            <a:t>نسك(الحج</a:t>
          </a:r>
          <a:r>
            <a:rPr lang="ar-SA" sz="1600" b="1" dirty="0">
              <a:latin typeface="Sakkal Majalla" pitchFamily="2" charset="-78"/>
              <a:cs typeface="Sakkal Majalla" pitchFamily="2" charset="-78"/>
            </a:rPr>
            <a:t>): </a:t>
          </a:r>
          <a:r>
            <a:rPr lang="ar-SA" sz="1600" dirty="0">
              <a:latin typeface="Sakkal Majalla" pitchFamily="2" charset="-78"/>
              <a:cs typeface="Sakkal Majalla" pitchFamily="2" charset="-78"/>
            </a:rPr>
            <a:t>(الحج) بفتح الحاء في الأشهر، عكس شهر ذي الحجة.                                             </a:t>
          </a:r>
          <a:endParaRPr lang="ar-SA" sz="2400" b="1" dirty="0">
            <a:latin typeface="Sakkal Majalla" pitchFamily="2" charset="-78"/>
            <a:cs typeface="Sakkal Majalla" pitchFamily="2" charset="-78"/>
          </a:endParaRPr>
        </a:p>
      </dgm:t>
    </dgm:pt>
    <dgm:pt modelId="{32477104-0E80-4CBD-B133-C33A59EC7C0B}" type="parTrans" cxnId="{E460C692-F14F-45AB-8B29-03ABB9BFCCEF}">
      <dgm:prSet/>
      <dgm:spPr/>
      <dgm:t>
        <a:bodyPr/>
        <a:lstStyle/>
        <a:p>
          <a:pPr rtl="1"/>
          <a:endParaRPr lang="ar-SA"/>
        </a:p>
      </dgm:t>
    </dgm:pt>
    <dgm:pt modelId="{8D64680B-A113-4726-B402-0A074D499A83}" type="sibTrans" cxnId="{E460C692-F14F-45AB-8B29-03ABB9BFCCEF}">
      <dgm:prSet/>
      <dgm:spPr/>
      <dgm:t>
        <a:bodyPr/>
        <a:lstStyle/>
        <a:p>
          <a:pPr rtl="1"/>
          <a:endParaRPr lang="ar-SA"/>
        </a:p>
      </dgm:t>
    </dgm:pt>
    <dgm:pt modelId="{BF69BF84-7517-4ECE-8BC5-5B41711290BE}">
      <dgm:prSet phldrT="[نص]" custT="1"/>
      <dgm:spPr/>
      <dgm:t>
        <a:bodyPr/>
        <a:lstStyle/>
        <a:p>
          <a:pPr rtl="1"/>
          <a:r>
            <a:rPr lang="ar-SA" sz="2400" dirty="0">
              <a:latin typeface="Sakkal Majalla" pitchFamily="2" charset="-78"/>
              <a:cs typeface="Sakkal Majalla" pitchFamily="2" charset="-78"/>
            </a:rPr>
            <a:t>معناه: لغة: القصد، وشرعا: قصد مكة لعمل مخصوص في زمن مخصوص</a:t>
          </a:r>
          <a:r>
            <a:rPr lang="ar-SA" sz="1600" dirty="0">
              <a:latin typeface="Sakkal Majalla" pitchFamily="2" charset="-78"/>
              <a:cs typeface="Sakkal Majalla" pitchFamily="2" charset="-78"/>
            </a:rPr>
            <a:t>.</a:t>
          </a:r>
        </a:p>
      </dgm:t>
    </dgm:pt>
    <dgm:pt modelId="{CB65DDC4-2F8C-4AD9-85CF-D1F342F4639E}" type="parTrans" cxnId="{C8FF4655-C1F7-4A19-991B-3D7251D64FA4}">
      <dgm:prSet/>
      <dgm:spPr/>
      <dgm:t>
        <a:bodyPr/>
        <a:lstStyle/>
        <a:p>
          <a:pPr rtl="1"/>
          <a:endParaRPr lang="ar-SA"/>
        </a:p>
      </dgm:t>
    </dgm:pt>
    <dgm:pt modelId="{34B33A03-13F8-45EF-8798-7E9C70E36373}" type="sibTrans" cxnId="{C8FF4655-C1F7-4A19-991B-3D7251D64FA4}">
      <dgm:prSet/>
      <dgm:spPr/>
      <dgm:t>
        <a:bodyPr/>
        <a:lstStyle/>
        <a:p>
          <a:pPr rtl="1"/>
          <a:endParaRPr lang="ar-SA"/>
        </a:p>
      </dgm:t>
    </dgm:pt>
    <dgm:pt modelId="{D16453B3-20D4-4ED1-9190-90E4A2951E40}">
      <dgm:prSet phldrT="[نص]" custT="1"/>
      <dgm:spPr/>
      <dgm:t>
        <a:bodyPr/>
        <a:lstStyle/>
        <a:p>
          <a:pPr algn="r" rtl="1"/>
          <a:r>
            <a:rPr lang="ar-SA" sz="2400" b="1" dirty="0">
              <a:latin typeface="Sakkal Majalla" pitchFamily="2" charset="-78"/>
              <a:cs typeface="Sakkal Majalla" pitchFamily="2" charset="-78"/>
            </a:rPr>
            <a:t>متى فرض الحج ؟ </a:t>
          </a:r>
        </a:p>
      </dgm:t>
    </dgm:pt>
    <dgm:pt modelId="{D6790E01-62CF-449A-A2F6-8D5F374F9197}" type="parTrans" cxnId="{D046D7F6-18F8-417F-8D69-372D18FC1021}">
      <dgm:prSet/>
      <dgm:spPr/>
      <dgm:t>
        <a:bodyPr/>
        <a:lstStyle/>
        <a:p>
          <a:pPr rtl="1"/>
          <a:endParaRPr lang="ar-SA"/>
        </a:p>
      </dgm:t>
    </dgm:pt>
    <dgm:pt modelId="{AD6322C5-D04A-4EAC-B072-2FE322050050}" type="sibTrans" cxnId="{D046D7F6-18F8-417F-8D69-372D18FC1021}">
      <dgm:prSet/>
      <dgm:spPr/>
      <dgm:t>
        <a:bodyPr/>
        <a:lstStyle/>
        <a:p>
          <a:pPr rtl="1"/>
          <a:endParaRPr lang="ar-SA"/>
        </a:p>
      </dgm:t>
    </dgm:pt>
    <dgm:pt modelId="{F6907B24-382C-4255-9362-7809274F7F12}">
      <dgm:prSet phldrT="[نص]" custT="1"/>
      <dgm:spPr/>
      <dgm:t>
        <a:bodyPr/>
        <a:lstStyle/>
        <a:p>
          <a:pPr algn="ctr" rtl="1"/>
          <a:r>
            <a:rPr lang="ar-SA" sz="2400" dirty="0">
              <a:latin typeface="Sakkal Majalla" pitchFamily="2" charset="-78"/>
              <a:cs typeface="Sakkal Majalla" pitchFamily="2" charset="-78"/>
            </a:rPr>
            <a:t> فرض سنة تسع من الهجرة</a:t>
          </a:r>
        </a:p>
      </dgm:t>
    </dgm:pt>
    <dgm:pt modelId="{6A478786-43C5-4ADD-8BCE-47A34F276486}" type="parTrans" cxnId="{D950631D-D375-4C37-8305-C17319540CD2}">
      <dgm:prSet/>
      <dgm:spPr/>
      <dgm:t>
        <a:bodyPr/>
        <a:lstStyle/>
        <a:p>
          <a:pPr rtl="1"/>
          <a:endParaRPr lang="ar-SA"/>
        </a:p>
      </dgm:t>
    </dgm:pt>
    <dgm:pt modelId="{B97592CB-ED06-4C57-84F8-244029DE3235}" type="sibTrans" cxnId="{D950631D-D375-4C37-8305-C17319540CD2}">
      <dgm:prSet/>
      <dgm:spPr/>
      <dgm:t>
        <a:bodyPr/>
        <a:lstStyle/>
        <a:p>
          <a:pPr rtl="1"/>
          <a:endParaRPr lang="ar-SA"/>
        </a:p>
      </dgm:t>
    </dgm:pt>
    <dgm:pt modelId="{318A0A35-B731-4A82-B246-D4FBF0447FC6}">
      <dgm:prSet phldrT="[نص]" custT="1"/>
      <dgm:spPr/>
      <dgm:t>
        <a:bodyPr/>
        <a:lstStyle/>
        <a:p>
          <a:pPr algn="r" rtl="1"/>
          <a:r>
            <a:rPr lang="ar-SA" sz="2400" b="1" dirty="0">
              <a:latin typeface="Sakkal Majalla" pitchFamily="2" charset="-78"/>
              <a:cs typeface="Sakkal Majalla" pitchFamily="2" charset="-78"/>
            </a:rPr>
            <a:t>نسك (العمرة):</a:t>
          </a:r>
        </a:p>
      </dgm:t>
    </dgm:pt>
    <dgm:pt modelId="{6288743D-8FB4-4B83-BCB5-662D3C17BBC9}" type="parTrans" cxnId="{387F8A07-D562-446D-B2DE-DE5F63528F9E}">
      <dgm:prSet/>
      <dgm:spPr/>
      <dgm:t>
        <a:bodyPr/>
        <a:lstStyle/>
        <a:p>
          <a:pPr rtl="1"/>
          <a:endParaRPr lang="ar-SA"/>
        </a:p>
      </dgm:t>
    </dgm:pt>
    <dgm:pt modelId="{6F1FEBCF-4DED-43C9-9ACB-8AA099C46A43}" type="sibTrans" cxnId="{387F8A07-D562-446D-B2DE-DE5F63528F9E}">
      <dgm:prSet/>
      <dgm:spPr/>
      <dgm:t>
        <a:bodyPr/>
        <a:lstStyle/>
        <a:p>
          <a:pPr rtl="1"/>
          <a:endParaRPr lang="ar-SA"/>
        </a:p>
      </dgm:t>
    </dgm:pt>
    <dgm:pt modelId="{BE3109B1-0B82-43E0-ACB0-E7D23A2EA240}">
      <dgm:prSet phldrT="[نص]" custT="1"/>
      <dgm:spPr/>
      <dgm:t>
        <a:bodyPr/>
        <a:lstStyle/>
        <a:p>
          <a:pPr rtl="1"/>
          <a:r>
            <a:rPr lang="ar-SA" sz="2400" dirty="0">
              <a:latin typeface="Sakkal Majalla" pitchFamily="2" charset="-78"/>
              <a:cs typeface="Sakkal Majalla" pitchFamily="2" charset="-78"/>
            </a:rPr>
            <a:t>معناه: لغة: الزيارة، وشرعا: زيارة البيت على وجه مخصوص</a:t>
          </a:r>
        </a:p>
      </dgm:t>
    </dgm:pt>
    <dgm:pt modelId="{EC28A51E-957C-4727-A99A-CDBDB93825E4}" type="parTrans" cxnId="{9D47990C-BE28-48C3-8C6F-8A363CF54E37}">
      <dgm:prSet/>
      <dgm:spPr/>
      <dgm:t>
        <a:bodyPr/>
        <a:lstStyle/>
        <a:p>
          <a:pPr rtl="1"/>
          <a:endParaRPr lang="ar-SA"/>
        </a:p>
      </dgm:t>
    </dgm:pt>
    <dgm:pt modelId="{985E7649-0338-48E3-A43B-2B96D2507C8B}" type="sibTrans" cxnId="{9D47990C-BE28-48C3-8C6F-8A363CF54E37}">
      <dgm:prSet/>
      <dgm:spPr/>
      <dgm:t>
        <a:bodyPr/>
        <a:lstStyle/>
        <a:p>
          <a:pPr rtl="1"/>
          <a:endParaRPr lang="ar-SA"/>
        </a:p>
      </dgm:t>
    </dgm:pt>
    <dgm:pt modelId="{B6EFD000-DB37-4F62-A43D-EA38C7E02FEE}" type="pres">
      <dgm:prSet presAssocID="{DC5954DF-BC6A-4352-BB82-E052F40ACDEF}" presName="Name0" presStyleCnt="0">
        <dgm:presLayoutVars>
          <dgm:chMax/>
          <dgm:chPref/>
          <dgm:dir/>
        </dgm:presLayoutVars>
      </dgm:prSet>
      <dgm:spPr/>
    </dgm:pt>
    <dgm:pt modelId="{025E7145-F54C-42C4-B82C-AB0242BE8B30}" type="pres">
      <dgm:prSet presAssocID="{01D4696B-3A10-43B8-A2F9-FEF0BB9E88E2}" presName="parenttextcomposite" presStyleCnt="0"/>
      <dgm:spPr/>
    </dgm:pt>
    <dgm:pt modelId="{ACD8491E-1F6B-4D7B-875E-4920E43A3E11}" type="pres">
      <dgm:prSet presAssocID="{01D4696B-3A10-43B8-A2F9-FEF0BB9E88E2}" presName="parenttext" presStyleLbl="revTx" presStyleIdx="0" presStyleCnt="3" custScaleX="139803" custLinFactNeighborX="66191" custLinFactNeighborY="32405">
        <dgm:presLayoutVars>
          <dgm:chMax/>
          <dgm:chPref val="2"/>
          <dgm:bulletEnabled val="1"/>
        </dgm:presLayoutVars>
      </dgm:prSet>
      <dgm:spPr/>
    </dgm:pt>
    <dgm:pt modelId="{7E863A62-D6AF-477D-AB63-759DC21E8173}" type="pres">
      <dgm:prSet presAssocID="{01D4696B-3A10-43B8-A2F9-FEF0BB9E88E2}" presName="composite" presStyleCnt="0"/>
      <dgm:spPr/>
    </dgm:pt>
    <dgm:pt modelId="{11983EA6-9DA3-493D-86F8-7ECB412CB590}" type="pres">
      <dgm:prSet presAssocID="{01D4696B-3A10-43B8-A2F9-FEF0BB9E88E2}" presName="chevron1" presStyleLbl="alignNode1" presStyleIdx="0" presStyleCnt="21" custAng="10800000"/>
      <dgm:spPr/>
    </dgm:pt>
    <dgm:pt modelId="{5B16F3E3-8D37-4234-A153-A0433C2C4417}" type="pres">
      <dgm:prSet presAssocID="{01D4696B-3A10-43B8-A2F9-FEF0BB9E88E2}" presName="chevron2" presStyleLbl="alignNode1" presStyleIdx="1" presStyleCnt="21"/>
      <dgm:spPr/>
    </dgm:pt>
    <dgm:pt modelId="{A0D5A98F-20E8-472E-989E-40F9A0660D51}" type="pres">
      <dgm:prSet presAssocID="{01D4696B-3A10-43B8-A2F9-FEF0BB9E88E2}" presName="chevron3" presStyleLbl="alignNode1" presStyleIdx="2" presStyleCnt="21"/>
      <dgm:spPr/>
    </dgm:pt>
    <dgm:pt modelId="{91896045-0A00-4048-A132-3026458E3785}" type="pres">
      <dgm:prSet presAssocID="{01D4696B-3A10-43B8-A2F9-FEF0BB9E88E2}" presName="chevron4" presStyleLbl="alignNode1" presStyleIdx="3" presStyleCnt="21"/>
      <dgm:spPr/>
    </dgm:pt>
    <dgm:pt modelId="{827CBD6A-2F9B-4C0C-9C17-A0B426DFA124}" type="pres">
      <dgm:prSet presAssocID="{01D4696B-3A10-43B8-A2F9-FEF0BB9E88E2}" presName="chevron5" presStyleLbl="alignNode1" presStyleIdx="4" presStyleCnt="21"/>
      <dgm:spPr/>
    </dgm:pt>
    <dgm:pt modelId="{C268BEFE-1874-4288-9959-E9AB56E370E1}" type="pres">
      <dgm:prSet presAssocID="{01D4696B-3A10-43B8-A2F9-FEF0BB9E88E2}" presName="chevron6" presStyleLbl="alignNode1" presStyleIdx="5" presStyleCnt="21"/>
      <dgm:spPr/>
    </dgm:pt>
    <dgm:pt modelId="{39B2B56B-D2A1-4324-86ED-C783D221EE42}" type="pres">
      <dgm:prSet presAssocID="{01D4696B-3A10-43B8-A2F9-FEF0BB9E88E2}" presName="chevron7" presStyleLbl="alignNode1" presStyleIdx="6" presStyleCnt="21"/>
      <dgm:spPr/>
    </dgm:pt>
    <dgm:pt modelId="{50D6418B-BE29-482F-A721-0A42167703C2}" type="pres">
      <dgm:prSet presAssocID="{01D4696B-3A10-43B8-A2F9-FEF0BB9E88E2}" presName="childtext" presStyleLbl="solidFgAcc1" presStyleIdx="0" presStyleCnt="3" custScaleX="172124" custLinFactNeighborX="8609" custLinFactNeighborY="-260">
        <dgm:presLayoutVars>
          <dgm:chMax/>
          <dgm:chPref val="0"/>
          <dgm:bulletEnabled val="1"/>
        </dgm:presLayoutVars>
      </dgm:prSet>
      <dgm:spPr/>
    </dgm:pt>
    <dgm:pt modelId="{351F366E-C98F-41C3-A9CF-F488BF4A6CFE}" type="pres">
      <dgm:prSet presAssocID="{8D64680B-A113-4726-B402-0A074D499A83}" presName="sibTrans" presStyleCnt="0"/>
      <dgm:spPr/>
    </dgm:pt>
    <dgm:pt modelId="{3D66A1B9-4D96-43F5-88DF-7D3BB73C876E}" type="pres">
      <dgm:prSet presAssocID="{D16453B3-20D4-4ED1-9190-90E4A2951E40}" presName="parenttextcomposite" presStyleCnt="0"/>
      <dgm:spPr/>
    </dgm:pt>
    <dgm:pt modelId="{E9006064-0ADB-4903-BF25-19D1DAC25854}" type="pres">
      <dgm:prSet presAssocID="{D16453B3-20D4-4ED1-9190-90E4A2951E40}" presName="parenttext" presStyleLbl="revTx" presStyleIdx="1" presStyleCnt="3" custScaleX="139434" custLinFactNeighborX="66560" custLinFactNeighborY="57606">
        <dgm:presLayoutVars>
          <dgm:chMax/>
          <dgm:chPref val="2"/>
          <dgm:bulletEnabled val="1"/>
        </dgm:presLayoutVars>
      </dgm:prSet>
      <dgm:spPr/>
    </dgm:pt>
    <dgm:pt modelId="{F19F32E0-1B72-4C5B-9679-5C695CFC4581}" type="pres">
      <dgm:prSet presAssocID="{D16453B3-20D4-4ED1-9190-90E4A2951E40}" presName="composite" presStyleCnt="0"/>
      <dgm:spPr/>
    </dgm:pt>
    <dgm:pt modelId="{404B8AA8-0EE7-4861-9CFA-200C64D69FF5}" type="pres">
      <dgm:prSet presAssocID="{D16453B3-20D4-4ED1-9190-90E4A2951E40}" presName="chevron1" presStyleLbl="alignNode1" presStyleIdx="7" presStyleCnt="21" custAng="10800000"/>
      <dgm:spPr/>
    </dgm:pt>
    <dgm:pt modelId="{1C5A30FC-4B73-4325-8B7D-03B1D79C295F}" type="pres">
      <dgm:prSet presAssocID="{D16453B3-20D4-4ED1-9190-90E4A2951E40}" presName="chevron2" presStyleLbl="alignNode1" presStyleIdx="8" presStyleCnt="21"/>
      <dgm:spPr/>
    </dgm:pt>
    <dgm:pt modelId="{5D4295A9-BC6F-4955-8F8E-65810EDE4E9E}" type="pres">
      <dgm:prSet presAssocID="{D16453B3-20D4-4ED1-9190-90E4A2951E40}" presName="chevron3" presStyleLbl="alignNode1" presStyleIdx="9" presStyleCnt="21"/>
      <dgm:spPr/>
    </dgm:pt>
    <dgm:pt modelId="{ADCE622F-85CD-4F2A-A17E-ACE932BFE551}" type="pres">
      <dgm:prSet presAssocID="{D16453B3-20D4-4ED1-9190-90E4A2951E40}" presName="chevron4" presStyleLbl="alignNode1" presStyleIdx="10" presStyleCnt="21"/>
      <dgm:spPr/>
    </dgm:pt>
    <dgm:pt modelId="{5310DCA9-BFD5-4A54-9D07-9F762B00C0C2}" type="pres">
      <dgm:prSet presAssocID="{D16453B3-20D4-4ED1-9190-90E4A2951E40}" presName="chevron5" presStyleLbl="alignNode1" presStyleIdx="11" presStyleCnt="21"/>
      <dgm:spPr/>
    </dgm:pt>
    <dgm:pt modelId="{A2382F77-E9F5-43CD-8E22-509DBB1260E9}" type="pres">
      <dgm:prSet presAssocID="{D16453B3-20D4-4ED1-9190-90E4A2951E40}" presName="chevron6" presStyleLbl="alignNode1" presStyleIdx="12" presStyleCnt="21"/>
      <dgm:spPr/>
    </dgm:pt>
    <dgm:pt modelId="{4785A574-1A42-4728-9EA0-C39EFB0E5EF6}" type="pres">
      <dgm:prSet presAssocID="{D16453B3-20D4-4ED1-9190-90E4A2951E40}" presName="chevron7" presStyleLbl="alignNode1" presStyleIdx="13" presStyleCnt="21"/>
      <dgm:spPr/>
    </dgm:pt>
    <dgm:pt modelId="{5C48598C-C66E-42C5-AA74-6F0180A40767}" type="pres">
      <dgm:prSet presAssocID="{D16453B3-20D4-4ED1-9190-90E4A2951E40}" presName="childtext" presStyleLbl="solidFgAcc1" presStyleIdx="1" presStyleCnt="3" custScaleX="171477" custLinFactNeighborX="8609" custLinFactNeighborY="0">
        <dgm:presLayoutVars>
          <dgm:chMax/>
          <dgm:chPref val="0"/>
          <dgm:bulletEnabled val="1"/>
        </dgm:presLayoutVars>
      </dgm:prSet>
      <dgm:spPr/>
    </dgm:pt>
    <dgm:pt modelId="{E6853E96-75BA-487F-AF23-4CCB27E381BC}" type="pres">
      <dgm:prSet presAssocID="{AD6322C5-D04A-4EAC-B072-2FE322050050}" presName="sibTrans" presStyleCnt="0"/>
      <dgm:spPr/>
    </dgm:pt>
    <dgm:pt modelId="{38747471-3B52-4745-A22E-6237F98F23F8}" type="pres">
      <dgm:prSet presAssocID="{318A0A35-B731-4A82-B246-D4FBF0447FC6}" presName="parenttextcomposite" presStyleCnt="0"/>
      <dgm:spPr/>
    </dgm:pt>
    <dgm:pt modelId="{595776A7-2C11-49EB-B6F9-CEE298870481}" type="pres">
      <dgm:prSet presAssocID="{318A0A35-B731-4A82-B246-D4FBF0447FC6}" presName="parenttext" presStyleLbl="revTx" presStyleIdx="2" presStyleCnt="3" custLinFactX="5994" custLinFactNeighborX="100000" custLinFactNeighborY="50405">
        <dgm:presLayoutVars>
          <dgm:chMax/>
          <dgm:chPref val="2"/>
          <dgm:bulletEnabled val="1"/>
        </dgm:presLayoutVars>
      </dgm:prSet>
      <dgm:spPr/>
    </dgm:pt>
    <dgm:pt modelId="{DB9BADC0-CB3F-4F80-ABA8-9959B0CFD993}" type="pres">
      <dgm:prSet presAssocID="{318A0A35-B731-4A82-B246-D4FBF0447FC6}" presName="composite" presStyleCnt="0"/>
      <dgm:spPr/>
    </dgm:pt>
    <dgm:pt modelId="{263C4BD5-C45A-4DD3-858B-67DDE9C8B173}" type="pres">
      <dgm:prSet presAssocID="{318A0A35-B731-4A82-B246-D4FBF0447FC6}" presName="chevron1" presStyleLbl="alignNode1" presStyleIdx="14" presStyleCnt="21" custAng="10800000"/>
      <dgm:spPr/>
    </dgm:pt>
    <dgm:pt modelId="{C78D80BB-50F8-474A-8DED-DDA98254461A}" type="pres">
      <dgm:prSet presAssocID="{318A0A35-B731-4A82-B246-D4FBF0447FC6}" presName="chevron2" presStyleLbl="alignNode1" presStyleIdx="15" presStyleCnt="21"/>
      <dgm:spPr/>
    </dgm:pt>
    <dgm:pt modelId="{4C1DDAD8-9DDE-43CD-9E0E-E1E6C2E4718C}" type="pres">
      <dgm:prSet presAssocID="{318A0A35-B731-4A82-B246-D4FBF0447FC6}" presName="chevron3" presStyleLbl="alignNode1" presStyleIdx="16" presStyleCnt="21"/>
      <dgm:spPr/>
    </dgm:pt>
    <dgm:pt modelId="{68505C1F-2A42-4FBE-AE0C-147A3CAE68C2}" type="pres">
      <dgm:prSet presAssocID="{318A0A35-B731-4A82-B246-D4FBF0447FC6}" presName="chevron4" presStyleLbl="alignNode1" presStyleIdx="17" presStyleCnt="21"/>
      <dgm:spPr/>
    </dgm:pt>
    <dgm:pt modelId="{F08797B2-2ACD-4C0D-84B9-2F6A42CBB086}" type="pres">
      <dgm:prSet presAssocID="{318A0A35-B731-4A82-B246-D4FBF0447FC6}" presName="chevron5" presStyleLbl="alignNode1" presStyleIdx="18" presStyleCnt="21"/>
      <dgm:spPr/>
    </dgm:pt>
    <dgm:pt modelId="{6F82D166-7398-4BDE-87A3-D0F50F08D253}" type="pres">
      <dgm:prSet presAssocID="{318A0A35-B731-4A82-B246-D4FBF0447FC6}" presName="chevron6" presStyleLbl="alignNode1" presStyleIdx="19" presStyleCnt="21"/>
      <dgm:spPr/>
    </dgm:pt>
    <dgm:pt modelId="{C585A5C2-14F4-44CC-A57A-D06F91B74FAC}" type="pres">
      <dgm:prSet presAssocID="{318A0A35-B731-4A82-B246-D4FBF0447FC6}" presName="chevron7" presStyleLbl="alignNode1" presStyleIdx="20" presStyleCnt="21"/>
      <dgm:spPr/>
    </dgm:pt>
    <dgm:pt modelId="{D1BA3877-6124-411C-9E35-DE4AF7C714D9}" type="pres">
      <dgm:prSet presAssocID="{318A0A35-B731-4A82-B246-D4FBF0447FC6}" presName="childtext" presStyleLbl="solidFgAcc1" presStyleIdx="2" presStyleCnt="3" custScaleX="171477" custLinFactNeighborX="8609" custLinFactNeighborY="5012">
        <dgm:presLayoutVars>
          <dgm:chMax/>
          <dgm:chPref val="0"/>
          <dgm:bulletEnabled val="1"/>
        </dgm:presLayoutVars>
      </dgm:prSet>
      <dgm:spPr/>
    </dgm:pt>
  </dgm:ptLst>
  <dgm:cxnLst>
    <dgm:cxn modelId="{74F26107-D924-48E8-82EE-DF11EAEE2230}" type="presOf" srcId="{01D4696B-3A10-43B8-A2F9-FEF0BB9E88E2}" destId="{ACD8491E-1F6B-4D7B-875E-4920E43A3E11}" srcOrd="0" destOrd="0" presId="urn:microsoft.com/office/officeart/2008/layout/VerticalAccentList"/>
    <dgm:cxn modelId="{387F8A07-D562-446D-B2DE-DE5F63528F9E}" srcId="{DC5954DF-BC6A-4352-BB82-E052F40ACDEF}" destId="{318A0A35-B731-4A82-B246-D4FBF0447FC6}" srcOrd="2" destOrd="0" parTransId="{6288743D-8FB4-4B83-BCB5-662D3C17BBC9}" sibTransId="{6F1FEBCF-4DED-43C9-9ACB-8AA099C46A43}"/>
    <dgm:cxn modelId="{9D47990C-BE28-48C3-8C6F-8A363CF54E37}" srcId="{318A0A35-B731-4A82-B246-D4FBF0447FC6}" destId="{BE3109B1-0B82-43E0-ACB0-E7D23A2EA240}" srcOrd="0" destOrd="0" parTransId="{EC28A51E-957C-4727-A99A-CDBDB93825E4}" sibTransId="{985E7649-0338-48E3-A43B-2B96D2507C8B}"/>
    <dgm:cxn modelId="{D950631D-D375-4C37-8305-C17319540CD2}" srcId="{D16453B3-20D4-4ED1-9190-90E4A2951E40}" destId="{F6907B24-382C-4255-9362-7809274F7F12}" srcOrd="0" destOrd="0" parTransId="{6A478786-43C5-4ADD-8BCE-47A34F276486}" sibTransId="{B97592CB-ED06-4C57-84F8-244029DE3235}"/>
    <dgm:cxn modelId="{D22CD46D-A9F4-4A22-9FF5-AD1C9CD416EE}" type="presOf" srcId="{DC5954DF-BC6A-4352-BB82-E052F40ACDEF}" destId="{B6EFD000-DB37-4F62-A43D-EA38C7E02FEE}" srcOrd="0" destOrd="0" presId="urn:microsoft.com/office/officeart/2008/layout/VerticalAccentList"/>
    <dgm:cxn modelId="{C8FF4655-C1F7-4A19-991B-3D7251D64FA4}" srcId="{01D4696B-3A10-43B8-A2F9-FEF0BB9E88E2}" destId="{BF69BF84-7517-4ECE-8BC5-5B41711290BE}" srcOrd="0" destOrd="0" parTransId="{CB65DDC4-2F8C-4AD9-85CF-D1F342F4639E}" sibTransId="{34B33A03-13F8-45EF-8798-7E9C70E36373}"/>
    <dgm:cxn modelId="{E460C692-F14F-45AB-8B29-03ABB9BFCCEF}" srcId="{DC5954DF-BC6A-4352-BB82-E052F40ACDEF}" destId="{01D4696B-3A10-43B8-A2F9-FEF0BB9E88E2}" srcOrd="0" destOrd="0" parTransId="{32477104-0E80-4CBD-B133-C33A59EC7C0B}" sibTransId="{8D64680B-A113-4726-B402-0A074D499A83}"/>
    <dgm:cxn modelId="{CF39B495-E09D-47CD-9F7A-B46BC65E139A}" type="presOf" srcId="{BF69BF84-7517-4ECE-8BC5-5B41711290BE}" destId="{50D6418B-BE29-482F-A721-0A42167703C2}" srcOrd="0" destOrd="0" presId="urn:microsoft.com/office/officeart/2008/layout/VerticalAccentList"/>
    <dgm:cxn modelId="{122F79B0-5870-4F96-9D8E-82BC806DF797}" type="presOf" srcId="{BE3109B1-0B82-43E0-ACB0-E7D23A2EA240}" destId="{D1BA3877-6124-411C-9E35-DE4AF7C714D9}" srcOrd="0" destOrd="0" presId="urn:microsoft.com/office/officeart/2008/layout/VerticalAccentList"/>
    <dgm:cxn modelId="{9E2608B3-5C5A-4392-9B52-089B7AE41FD2}" type="presOf" srcId="{F6907B24-382C-4255-9362-7809274F7F12}" destId="{5C48598C-C66E-42C5-AA74-6F0180A40767}" srcOrd="0" destOrd="0" presId="urn:microsoft.com/office/officeart/2008/layout/VerticalAccentList"/>
    <dgm:cxn modelId="{24AC8EB8-2FD6-4FEF-96E7-92223BF37D99}" type="presOf" srcId="{D16453B3-20D4-4ED1-9190-90E4A2951E40}" destId="{E9006064-0ADB-4903-BF25-19D1DAC25854}" srcOrd="0" destOrd="0" presId="urn:microsoft.com/office/officeart/2008/layout/VerticalAccentList"/>
    <dgm:cxn modelId="{B6E11FC8-3210-4812-91CB-1B5352020BF9}" type="presOf" srcId="{318A0A35-B731-4A82-B246-D4FBF0447FC6}" destId="{595776A7-2C11-49EB-B6F9-CEE298870481}" srcOrd="0" destOrd="0" presId="urn:microsoft.com/office/officeart/2008/layout/VerticalAccentList"/>
    <dgm:cxn modelId="{D046D7F6-18F8-417F-8D69-372D18FC1021}" srcId="{DC5954DF-BC6A-4352-BB82-E052F40ACDEF}" destId="{D16453B3-20D4-4ED1-9190-90E4A2951E40}" srcOrd="1" destOrd="0" parTransId="{D6790E01-62CF-449A-A2F6-8D5F374F9197}" sibTransId="{AD6322C5-D04A-4EAC-B072-2FE322050050}"/>
    <dgm:cxn modelId="{3D287A20-5A28-4439-AA6E-929CDEF5CEF6}" type="presParOf" srcId="{B6EFD000-DB37-4F62-A43D-EA38C7E02FEE}" destId="{025E7145-F54C-42C4-B82C-AB0242BE8B30}" srcOrd="0" destOrd="0" presId="urn:microsoft.com/office/officeart/2008/layout/VerticalAccentList"/>
    <dgm:cxn modelId="{E2641AFB-0A30-4B61-83BD-C986CCBFC75B}" type="presParOf" srcId="{025E7145-F54C-42C4-B82C-AB0242BE8B30}" destId="{ACD8491E-1F6B-4D7B-875E-4920E43A3E11}" srcOrd="0" destOrd="0" presId="urn:microsoft.com/office/officeart/2008/layout/VerticalAccentList"/>
    <dgm:cxn modelId="{064AA971-BFAE-4164-8F7B-3764425F3BF6}" type="presParOf" srcId="{B6EFD000-DB37-4F62-A43D-EA38C7E02FEE}" destId="{7E863A62-D6AF-477D-AB63-759DC21E8173}" srcOrd="1" destOrd="0" presId="urn:microsoft.com/office/officeart/2008/layout/VerticalAccentList"/>
    <dgm:cxn modelId="{7A361D0D-08F5-47B9-B2F2-96DDBD13043F}" type="presParOf" srcId="{7E863A62-D6AF-477D-AB63-759DC21E8173}" destId="{11983EA6-9DA3-493D-86F8-7ECB412CB590}" srcOrd="0" destOrd="0" presId="urn:microsoft.com/office/officeart/2008/layout/VerticalAccentList"/>
    <dgm:cxn modelId="{33F7EB10-156D-46F9-B208-2C5B3DE94369}" type="presParOf" srcId="{7E863A62-D6AF-477D-AB63-759DC21E8173}" destId="{5B16F3E3-8D37-4234-A153-A0433C2C4417}" srcOrd="1" destOrd="0" presId="urn:microsoft.com/office/officeart/2008/layout/VerticalAccentList"/>
    <dgm:cxn modelId="{4448828A-5D2A-42C4-84E2-E5D2C747E23B}" type="presParOf" srcId="{7E863A62-D6AF-477D-AB63-759DC21E8173}" destId="{A0D5A98F-20E8-472E-989E-40F9A0660D51}" srcOrd="2" destOrd="0" presId="urn:microsoft.com/office/officeart/2008/layout/VerticalAccentList"/>
    <dgm:cxn modelId="{3F7FB803-25F6-4303-8FA0-E4D9F1DC8988}" type="presParOf" srcId="{7E863A62-D6AF-477D-AB63-759DC21E8173}" destId="{91896045-0A00-4048-A132-3026458E3785}" srcOrd="3" destOrd="0" presId="urn:microsoft.com/office/officeart/2008/layout/VerticalAccentList"/>
    <dgm:cxn modelId="{BF556592-4F30-485E-8CD9-91CC060B83FF}" type="presParOf" srcId="{7E863A62-D6AF-477D-AB63-759DC21E8173}" destId="{827CBD6A-2F9B-4C0C-9C17-A0B426DFA124}" srcOrd="4" destOrd="0" presId="urn:microsoft.com/office/officeart/2008/layout/VerticalAccentList"/>
    <dgm:cxn modelId="{A65C5DC3-2AA9-4945-BCF2-E3A7AE946B6E}" type="presParOf" srcId="{7E863A62-D6AF-477D-AB63-759DC21E8173}" destId="{C268BEFE-1874-4288-9959-E9AB56E370E1}" srcOrd="5" destOrd="0" presId="urn:microsoft.com/office/officeart/2008/layout/VerticalAccentList"/>
    <dgm:cxn modelId="{434E29E1-C3F8-4885-BE1D-66853F4BEB3B}" type="presParOf" srcId="{7E863A62-D6AF-477D-AB63-759DC21E8173}" destId="{39B2B56B-D2A1-4324-86ED-C783D221EE42}" srcOrd="6" destOrd="0" presId="urn:microsoft.com/office/officeart/2008/layout/VerticalAccentList"/>
    <dgm:cxn modelId="{F8C1930E-9D2A-4EC6-8E4D-7F1D265831FD}" type="presParOf" srcId="{7E863A62-D6AF-477D-AB63-759DC21E8173}" destId="{50D6418B-BE29-482F-A721-0A42167703C2}" srcOrd="7" destOrd="0" presId="urn:microsoft.com/office/officeart/2008/layout/VerticalAccentList"/>
    <dgm:cxn modelId="{4D80A6EE-6A03-4CCE-BA0A-CBD435EBDC86}" type="presParOf" srcId="{B6EFD000-DB37-4F62-A43D-EA38C7E02FEE}" destId="{351F366E-C98F-41C3-A9CF-F488BF4A6CFE}" srcOrd="2" destOrd="0" presId="urn:microsoft.com/office/officeart/2008/layout/VerticalAccentList"/>
    <dgm:cxn modelId="{7FEADF15-3261-4A00-BB40-F8E464FE0BC6}" type="presParOf" srcId="{B6EFD000-DB37-4F62-A43D-EA38C7E02FEE}" destId="{3D66A1B9-4D96-43F5-88DF-7D3BB73C876E}" srcOrd="3" destOrd="0" presId="urn:microsoft.com/office/officeart/2008/layout/VerticalAccentList"/>
    <dgm:cxn modelId="{69F588CC-2356-41F3-95E7-2E3337BBE9D7}" type="presParOf" srcId="{3D66A1B9-4D96-43F5-88DF-7D3BB73C876E}" destId="{E9006064-0ADB-4903-BF25-19D1DAC25854}" srcOrd="0" destOrd="0" presId="urn:microsoft.com/office/officeart/2008/layout/VerticalAccentList"/>
    <dgm:cxn modelId="{8672D272-BF98-4315-942E-E2677AF63E45}" type="presParOf" srcId="{B6EFD000-DB37-4F62-A43D-EA38C7E02FEE}" destId="{F19F32E0-1B72-4C5B-9679-5C695CFC4581}" srcOrd="4" destOrd="0" presId="urn:microsoft.com/office/officeart/2008/layout/VerticalAccentList"/>
    <dgm:cxn modelId="{82BEA59B-5D8F-4C92-81A9-84E9721E68A5}" type="presParOf" srcId="{F19F32E0-1B72-4C5B-9679-5C695CFC4581}" destId="{404B8AA8-0EE7-4861-9CFA-200C64D69FF5}" srcOrd="0" destOrd="0" presId="urn:microsoft.com/office/officeart/2008/layout/VerticalAccentList"/>
    <dgm:cxn modelId="{B7C95CF0-B9EE-4851-89E4-9D5E52906E5B}" type="presParOf" srcId="{F19F32E0-1B72-4C5B-9679-5C695CFC4581}" destId="{1C5A30FC-4B73-4325-8B7D-03B1D79C295F}" srcOrd="1" destOrd="0" presId="urn:microsoft.com/office/officeart/2008/layout/VerticalAccentList"/>
    <dgm:cxn modelId="{F160546B-1CC7-4242-9347-18D5EBBBC712}" type="presParOf" srcId="{F19F32E0-1B72-4C5B-9679-5C695CFC4581}" destId="{5D4295A9-BC6F-4955-8F8E-65810EDE4E9E}" srcOrd="2" destOrd="0" presId="urn:microsoft.com/office/officeart/2008/layout/VerticalAccentList"/>
    <dgm:cxn modelId="{21C2A912-5DD7-4A99-BC33-898BD78E0A42}" type="presParOf" srcId="{F19F32E0-1B72-4C5B-9679-5C695CFC4581}" destId="{ADCE622F-85CD-4F2A-A17E-ACE932BFE551}" srcOrd="3" destOrd="0" presId="urn:microsoft.com/office/officeart/2008/layout/VerticalAccentList"/>
    <dgm:cxn modelId="{8680EF1D-9DF2-497F-99B4-5D3EF82BD66C}" type="presParOf" srcId="{F19F32E0-1B72-4C5B-9679-5C695CFC4581}" destId="{5310DCA9-BFD5-4A54-9D07-9F762B00C0C2}" srcOrd="4" destOrd="0" presId="urn:microsoft.com/office/officeart/2008/layout/VerticalAccentList"/>
    <dgm:cxn modelId="{055B37C0-D25B-412F-B199-FF806AE9EA15}" type="presParOf" srcId="{F19F32E0-1B72-4C5B-9679-5C695CFC4581}" destId="{A2382F77-E9F5-43CD-8E22-509DBB1260E9}" srcOrd="5" destOrd="0" presId="urn:microsoft.com/office/officeart/2008/layout/VerticalAccentList"/>
    <dgm:cxn modelId="{C03C2C73-62ED-4B18-A0EC-188D3F64A1A5}" type="presParOf" srcId="{F19F32E0-1B72-4C5B-9679-5C695CFC4581}" destId="{4785A574-1A42-4728-9EA0-C39EFB0E5EF6}" srcOrd="6" destOrd="0" presId="urn:microsoft.com/office/officeart/2008/layout/VerticalAccentList"/>
    <dgm:cxn modelId="{824C2F65-E808-4678-8694-68C9575E0969}" type="presParOf" srcId="{F19F32E0-1B72-4C5B-9679-5C695CFC4581}" destId="{5C48598C-C66E-42C5-AA74-6F0180A40767}" srcOrd="7" destOrd="0" presId="urn:microsoft.com/office/officeart/2008/layout/VerticalAccentList"/>
    <dgm:cxn modelId="{008D46F5-88DD-48F6-89D8-1FADF3594DCC}" type="presParOf" srcId="{B6EFD000-DB37-4F62-A43D-EA38C7E02FEE}" destId="{E6853E96-75BA-487F-AF23-4CCB27E381BC}" srcOrd="5" destOrd="0" presId="urn:microsoft.com/office/officeart/2008/layout/VerticalAccentList"/>
    <dgm:cxn modelId="{580F1F69-555B-4854-ABA7-64688B1518AC}" type="presParOf" srcId="{B6EFD000-DB37-4F62-A43D-EA38C7E02FEE}" destId="{38747471-3B52-4745-A22E-6237F98F23F8}" srcOrd="6" destOrd="0" presId="urn:microsoft.com/office/officeart/2008/layout/VerticalAccentList"/>
    <dgm:cxn modelId="{0BBD7C38-2345-4493-9D66-75F8CBEFC1E4}" type="presParOf" srcId="{38747471-3B52-4745-A22E-6237F98F23F8}" destId="{595776A7-2C11-49EB-B6F9-CEE298870481}" srcOrd="0" destOrd="0" presId="urn:microsoft.com/office/officeart/2008/layout/VerticalAccentList"/>
    <dgm:cxn modelId="{47FDD64B-F71C-4641-8698-57BE464B134F}" type="presParOf" srcId="{B6EFD000-DB37-4F62-A43D-EA38C7E02FEE}" destId="{DB9BADC0-CB3F-4F80-ABA8-9959B0CFD993}" srcOrd="7" destOrd="0" presId="urn:microsoft.com/office/officeart/2008/layout/VerticalAccentList"/>
    <dgm:cxn modelId="{B0FA5144-D287-4E9C-9660-7DBE3B3EE971}" type="presParOf" srcId="{DB9BADC0-CB3F-4F80-ABA8-9959B0CFD993}" destId="{263C4BD5-C45A-4DD3-858B-67DDE9C8B173}" srcOrd="0" destOrd="0" presId="urn:microsoft.com/office/officeart/2008/layout/VerticalAccentList"/>
    <dgm:cxn modelId="{39663595-6654-4FC4-B02D-E2F208D2FE3A}" type="presParOf" srcId="{DB9BADC0-CB3F-4F80-ABA8-9959B0CFD993}" destId="{C78D80BB-50F8-474A-8DED-DDA98254461A}" srcOrd="1" destOrd="0" presId="urn:microsoft.com/office/officeart/2008/layout/VerticalAccentList"/>
    <dgm:cxn modelId="{0FC84457-564E-48F0-BD65-C0DB802131BA}" type="presParOf" srcId="{DB9BADC0-CB3F-4F80-ABA8-9959B0CFD993}" destId="{4C1DDAD8-9DDE-43CD-9E0E-E1E6C2E4718C}" srcOrd="2" destOrd="0" presId="urn:microsoft.com/office/officeart/2008/layout/VerticalAccentList"/>
    <dgm:cxn modelId="{3BDCBF50-25B2-4025-868B-4423AFECC5E0}" type="presParOf" srcId="{DB9BADC0-CB3F-4F80-ABA8-9959B0CFD993}" destId="{68505C1F-2A42-4FBE-AE0C-147A3CAE68C2}" srcOrd="3" destOrd="0" presId="urn:microsoft.com/office/officeart/2008/layout/VerticalAccentList"/>
    <dgm:cxn modelId="{DA34FB52-056C-4DBF-850A-C84D1C42C364}" type="presParOf" srcId="{DB9BADC0-CB3F-4F80-ABA8-9959B0CFD993}" destId="{F08797B2-2ACD-4C0D-84B9-2F6A42CBB086}" srcOrd="4" destOrd="0" presId="urn:microsoft.com/office/officeart/2008/layout/VerticalAccentList"/>
    <dgm:cxn modelId="{F5E6D445-D129-4682-803E-6140B9F6AB02}" type="presParOf" srcId="{DB9BADC0-CB3F-4F80-ABA8-9959B0CFD993}" destId="{6F82D166-7398-4BDE-87A3-D0F50F08D253}" srcOrd="5" destOrd="0" presId="urn:microsoft.com/office/officeart/2008/layout/VerticalAccentList"/>
    <dgm:cxn modelId="{05CD9701-AD21-488B-AA6A-DA22A5DBDD62}" type="presParOf" srcId="{DB9BADC0-CB3F-4F80-ABA8-9959B0CFD993}" destId="{C585A5C2-14F4-44CC-A57A-D06F91B74FAC}" srcOrd="6" destOrd="0" presId="urn:microsoft.com/office/officeart/2008/layout/VerticalAccentList"/>
    <dgm:cxn modelId="{10A6CC79-727A-4C63-9C1B-0A80DFE284FE}" type="presParOf" srcId="{DB9BADC0-CB3F-4F80-ABA8-9959B0CFD993}" destId="{D1BA3877-6124-411C-9E35-DE4AF7C714D9}"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04DBE3-9F3D-41FB-A9FA-D071693C3C64}" type="doc">
      <dgm:prSet loTypeId="urn:microsoft.com/office/officeart/2005/8/layout/venn1" loCatId="relationship" qsTypeId="urn:microsoft.com/office/officeart/2005/8/quickstyle/3d1" qsCatId="3D" csTypeId="urn:microsoft.com/office/officeart/2005/8/colors/colorful2" csCatId="colorful" phldr="1"/>
      <dgm:spPr/>
      <dgm:t>
        <a:bodyPr/>
        <a:lstStyle/>
        <a:p>
          <a:pPr rtl="1"/>
          <a:endParaRPr lang="ar-SA"/>
        </a:p>
      </dgm:t>
    </dgm:pt>
    <dgm:pt modelId="{2CC5F34E-9904-40BC-A7F1-85E76BC74B00}">
      <dgm:prSet phldrT="[نص]" custT="1"/>
      <dgm:spPr/>
      <dgm:t>
        <a:bodyPr/>
        <a:lstStyle/>
        <a:p>
          <a:pPr rtl="1"/>
          <a:r>
            <a:rPr lang="ar-SA" sz="2000" dirty="0">
              <a:cs typeface="PT Bold Heading" pitchFamily="2" charset="-78"/>
            </a:rPr>
            <a:t>[ما حكم الجزاء فيما يحرم من حرم المدينة؟]</a:t>
          </a:r>
        </a:p>
        <a:p>
          <a:pPr rtl="1"/>
          <a:r>
            <a:rPr lang="ar-SA" sz="2700" dirty="0">
              <a:latin typeface="Sakkal Majalla" pitchFamily="2" charset="-78"/>
              <a:cs typeface="Sakkal Majalla" pitchFamily="2" charset="-78"/>
            </a:rPr>
            <a:t>ولا جزاء فيه أي فيما حرم من صيدها وشجرها وحشيشها، قال أحمد في رواية بكر بن محمد: لم يبلغنا أن النبي - صَلَّى اللَّهُ عَلَيْهِ وَسَلَّمَ - ولا أحدا من أصحابه حكموا فيه بجزاء.</a:t>
          </a:r>
          <a:endParaRPr lang="ar-SA" sz="2700" dirty="0"/>
        </a:p>
      </dgm:t>
    </dgm:pt>
    <dgm:pt modelId="{ECE4A9F8-8BFD-496B-8EFD-C6F6CADB271C}" type="parTrans" cxnId="{0ACC667B-DFAC-4E03-99AF-A9040E990C55}">
      <dgm:prSet/>
      <dgm:spPr/>
      <dgm:t>
        <a:bodyPr/>
        <a:lstStyle/>
        <a:p>
          <a:pPr rtl="1"/>
          <a:endParaRPr lang="ar-SA"/>
        </a:p>
      </dgm:t>
    </dgm:pt>
    <dgm:pt modelId="{92833EE1-BF42-4D3C-BD60-AB5201F9366B}" type="sibTrans" cxnId="{0ACC667B-DFAC-4E03-99AF-A9040E990C55}">
      <dgm:prSet/>
      <dgm:spPr/>
      <dgm:t>
        <a:bodyPr/>
        <a:lstStyle/>
        <a:p>
          <a:pPr rtl="1"/>
          <a:endParaRPr lang="ar-SA"/>
        </a:p>
      </dgm:t>
    </dgm:pt>
    <dgm:pt modelId="{688ED664-755B-45A1-B9C2-8215190D1114}">
      <dgm:prSet phldrT="[نص]" custT="1"/>
      <dgm:spPr/>
      <dgm:t>
        <a:bodyPr/>
        <a:lstStyle/>
        <a:p>
          <a:pPr rtl="1"/>
          <a:r>
            <a:rPr lang="ar-SA" sz="2000" dirty="0">
              <a:cs typeface="PT Bold Heading" pitchFamily="2" charset="-78"/>
            </a:rPr>
            <a:t>[ما حكم صيد حرم المدينة؟]</a:t>
          </a:r>
        </a:p>
        <a:p>
          <a:pPr rtl="1"/>
          <a:r>
            <a:rPr lang="ar-SA" sz="2700" dirty="0">
              <a:latin typeface="Sakkal Majalla" pitchFamily="2" charset="-78"/>
              <a:cs typeface="Sakkal Majalla" pitchFamily="2" charset="-78"/>
            </a:rPr>
            <a:t>ويحرم صيد حرم المدينة لحديث علي «المدينة حرام ما بين عير إلى ثور لا يختلى خلاها ولا ينفر صيدها ولا يصح أن تقطع منها شجرة إلا أن يعلف رجل بعيره» رواه أبو داود</a:t>
          </a:r>
          <a:endParaRPr lang="ar-SA" sz="2700" dirty="0"/>
        </a:p>
      </dgm:t>
    </dgm:pt>
    <dgm:pt modelId="{9C43E1A7-0D27-4A2D-8A5D-CA25DAD63EF6}" type="parTrans" cxnId="{C1BB8F62-E102-4DC7-8F34-421E2F03F66E}">
      <dgm:prSet/>
      <dgm:spPr/>
      <dgm:t>
        <a:bodyPr/>
        <a:lstStyle/>
        <a:p>
          <a:pPr rtl="1"/>
          <a:endParaRPr lang="ar-SA"/>
        </a:p>
      </dgm:t>
    </dgm:pt>
    <dgm:pt modelId="{E7601A26-E93B-48E2-9EDF-701292983E4E}" type="sibTrans" cxnId="{C1BB8F62-E102-4DC7-8F34-421E2F03F66E}">
      <dgm:prSet/>
      <dgm:spPr/>
      <dgm:t>
        <a:bodyPr/>
        <a:lstStyle/>
        <a:p>
          <a:pPr rtl="1"/>
          <a:endParaRPr lang="ar-SA"/>
        </a:p>
      </dgm:t>
    </dgm:pt>
    <dgm:pt modelId="{67EE28E2-F31D-4ECF-BFFE-3D17EC43E7C5}" type="pres">
      <dgm:prSet presAssocID="{DE04DBE3-9F3D-41FB-A9FA-D071693C3C64}" presName="compositeShape" presStyleCnt="0">
        <dgm:presLayoutVars>
          <dgm:chMax val="7"/>
          <dgm:dir/>
          <dgm:resizeHandles val="exact"/>
        </dgm:presLayoutVars>
      </dgm:prSet>
      <dgm:spPr/>
    </dgm:pt>
    <dgm:pt modelId="{90617481-023D-4C36-934E-2964AC2DB0DF}" type="pres">
      <dgm:prSet presAssocID="{2CC5F34E-9904-40BC-A7F1-85E76BC74B00}" presName="circ1" presStyleLbl="vennNode1" presStyleIdx="0" presStyleCnt="2"/>
      <dgm:spPr/>
    </dgm:pt>
    <dgm:pt modelId="{32C58805-24A0-4370-B412-237B4188034A}" type="pres">
      <dgm:prSet presAssocID="{2CC5F34E-9904-40BC-A7F1-85E76BC74B00}" presName="circ1Tx" presStyleLbl="revTx" presStyleIdx="0" presStyleCnt="0">
        <dgm:presLayoutVars>
          <dgm:chMax val="0"/>
          <dgm:chPref val="0"/>
          <dgm:bulletEnabled val="1"/>
        </dgm:presLayoutVars>
      </dgm:prSet>
      <dgm:spPr/>
    </dgm:pt>
    <dgm:pt modelId="{6E91E5C6-BB40-4412-AD5A-ECDDD0126883}" type="pres">
      <dgm:prSet presAssocID="{688ED664-755B-45A1-B9C2-8215190D1114}" presName="circ2" presStyleLbl="vennNode1" presStyleIdx="1" presStyleCnt="2"/>
      <dgm:spPr/>
    </dgm:pt>
    <dgm:pt modelId="{D1C6B80C-E723-416E-91C0-C792BB6AF3D7}" type="pres">
      <dgm:prSet presAssocID="{688ED664-755B-45A1-B9C2-8215190D1114}" presName="circ2Tx" presStyleLbl="revTx" presStyleIdx="0" presStyleCnt="0">
        <dgm:presLayoutVars>
          <dgm:chMax val="0"/>
          <dgm:chPref val="0"/>
          <dgm:bulletEnabled val="1"/>
        </dgm:presLayoutVars>
      </dgm:prSet>
      <dgm:spPr/>
    </dgm:pt>
  </dgm:ptLst>
  <dgm:cxnLst>
    <dgm:cxn modelId="{2F6D1E0A-09A9-4A65-92D0-EB191E445DCE}" type="presOf" srcId="{688ED664-755B-45A1-B9C2-8215190D1114}" destId="{D1C6B80C-E723-416E-91C0-C792BB6AF3D7}" srcOrd="1" destOrd="0" presId="urn:microsoft.com/office/officeart/2005/8/layout/venn1"/>
    <dgm:cxn modelId="{907D891F-BBEA-4DEB-8E4A-CD975C3F4933}" type="presOf" srcId="{688ED664-755B-45A1-B9C2-8215190D1114}" destId="{6E91E5C6-BB40-4412-AD5A-ECDDD0126883}" srcOrd="0" destOrd="0" presId="urn:microsoft.com/office/officeart/2005/8/layout/venn1"/>
    <dgm:cxn modelId="{2CA7F123-DFC8-43CB-852A-CA87FB4826D1}" type="presOf" srcId="{DE04DBE3-9F3D-41FB-A9FA-D071693C3C64}" destId="{67EE28E2-F31D-4ECF-BFFE-3D17EC43E7C5}" srcOrd="0" destOrd="0" presId="urn:microsoft.com/office/officeart/2005/8/layout/venn1"/>
    <dgm:cxn modelId="{C1BB8F62-E102-4DC7-8F34-421E2F03F66E}" srcId="{DE04DBE3-9F3D-41FB-A9FA-D071693C3C64}" destId="{688ED664-755B-45A1-B9C2-8215190D1114}" srcOrd="1" destOrd="0" parTransId="{9C43E1A7-0D27-4A2D-8A5D-CA25DAD63EF6}" sibTransId="{E7601A26-E93B-48E2-9EDF-701292983E4E}"/>
    <dgm:cxn modelId="{847DE86C-2B52-4FDB-B3C5-D8296470F9D8}" type="presOf" srcId="{2CC5F34E-9904-40BC-A7F1-85E76BC74B00}" destId="{90617481-023D-4C36-934E-2964AC2DB0DF}" srcOrd="0" destOrd="0" presId="urn:microsoft.com/office/officeart/2005/8/layout/venn1"/>
    <dgm:cxn modelId="{0ACC667B-DFAC-4E03-99AF-A9040E990C55}" srcId="{DE04DBE3-9F3D-41FB-A9FA-D071693C3C64}" destId="{2CC5F34E-9904-40BC-A7F1-85E76BC74B00}" srcOrd="0" destOrd="0" parTransId="{ECE4A9F8-8BFD-496B-8EFD-C6F6CADB271C}" sibTransId="{92833EE1-BF42-4D3C-BD60-AB5201F9366B}"/>
    <dgm:cxn modelId="{57A925C9-1E87-4F17-A452-3FC81AC3A4DE}" type="presOf" srcId="{2CC5F34E-9904-40BC-A7F1-85E76BC74B00}" destId="{32C58805-24A0-4370-B412-237B4188034A}" srcOrd="1" destOrd="0" presId="urn:microsoft.com/office/officeart/2005/8/layout/venn1"/>
    <dgm:cxn modelId="{4C0A5EA4-4E54-428A-A35B-BD811411E0CE}" type="presParOf" srcId="{67EE28E2-F31D-4ECF-BFFE-3D17EC43E7C5}" destId="{90617481-023D-4C36-934E-2964AC2DB0DF}" srcOrd="0" destOrd="0" presId="urn:microsoft.com/office/officeart/2005/8/layout/venn1"/>
    <dgm:cxn modelId="{A930B4D3-A746-46AB-B738-526226D5D775}" type="presParOf" srcId="{67EE28E2-F31D-4ECF-BFFE-3D17EC43E7C5}" destId="{32C58805-24A0-4370-B412-237B4188034A}" srcOrd="1" destOrd="0" presId="urn:microsoft.com/office/officeart/2005/8/layout/venn1"/>
    <dgm:cxn modelId="{F9A284D4-9BB9-4994-A481-78B8591FAC2A}" type="presParOf" srcId="{67EE28E2-F31D-4ECF-BFFE-3D17EC43E7C5}" destId="{6E91E5C6-BB40-4412-AD5A-ECDDD0126883}" srcOrd="2" destOrd="0" presId="urn:microsoft.com/office/officeart/2005/8/layout/venn1"/>
    <dgm:cxn modelId="{105C6C3E-3137-41C7-8D8E-0D49733F93DE}" type="presParOf" srcId="{67EE28E2-F31D-4ECF-BFFE-3D17EC43E7C5}" destId="{D1C6B80C-E723-416E-91C0-C792BB6AF3D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DBB8AC-E2CA-4DFB-823E-9892825C880C}" type="doc">
      <dgm:prSet loTypeId="urn:microsoft.com/office/officeart/2005/8/layout/rings+Icon" loCatId="officeonline" qsTypeId="urn:microsoft.com/office/officeart/2005/8/quickstyle/3d1" qsCatId="3D" csTypeId="urn:microsoft.com/office/officeart/2005/8/colors/colorful4" csCatId="colorful" phldr="1"/>
      <dgm:spPr/>
    </dgm:pt>
    <dgm:pt modelId="{41E0ED68-D3E0-4DEE-B0D5-DE0ED76EEAC4}">
      <dgm:prSet phldrT="[نص]" custT="1"/>
      <dgm:spPr>
        <a:solidFill>
          <a:schemeClr val="accent3">
            <a:lumMod val="40000"/>
            <a:lumOff val="60000"/>
            <a:alpha val="50000"/>
          </a:schemeClr>
        </a:solidFill>
      </dgm:spPr>
      <dgm:t>
        <a:bodyPr/>
        <a:lstStyle/>
        <a:p>
          <a:pPr rtl="1"/>
          <a:r>
            <a:rPr lang="ar-SA" sz="2800" b="1" u="sng" dirty="0">
              <a:latin typeface="Sakkal Majalla" pitchFamily="2" charset="-78"/>
              <a:cs typeface="Sakkal Majalla" pitchFamily="2" charset="-78"/>
            </a:rPr>
            <a:t>وتستحب</a:t>
          </a:r>
          <a:r>
            <a:rPr lang="ar-SA" sz="2800" dirty="0">
              <a:latin typeface="Sakkal Majalla" pitchFamily="2" charset="-78"/>
              <a:cs typeface="Sakkal Majalla" pitchFamily="2" charset="-78"/>
            </a:rPr>
            <a:t> المجاورة بمكة وهي أفضل من المدينة قال في " الفنون ": الكعبة أفضل من مجرد الحجرة فأما والنبي - صَلَّى اللَّهُ عَلَيْهِ وَسَلَّمَ - فيها فلا والله ولا العرش وحملته ولا الجنة لأن بالحجرة جسدا لو وزن به لرجح. انتهى ـ. </a:t>
          </a:r>
          <a:endParaRPr lang="ar-SA" sz="2800" dirty="0"/>
        </a:p>
      </dgm:t>
    </dgm:pt>
    <dgm:pt modelId="{8800D46D-5807-4EB2-9F54-D91F8BA1F17E}" type="parTrans" cxnId="{E6B00437-8D39-4474-8EF2-2E252FC00EAE}">
      <dgm:prSet/>
      <dgm:spPr/>
      <dgm:t>
        <a:bodyPr/>
        <a:lstStyle/>
        <a:p>
          <a:pPr rtl="1"/>
          <a:endParaRPr lang="ar-SA"/>
        </a:p>
      </dgm:t>
    </dgm:pt>
    <dgm:pt modelId="{042C2896-5F48-4948-9AC5-C62DDAD8EEDA}" type="sibTrans" cxnId="{E6B00437-8D39-4474-8EF2-2E252FC00EAE}">
      <dgm:prSet/>
      <dgm:spPr/>
      <dgm:t>
        <a:bodyPr/>
        <a:lstStyle/>
        <a:p>
          <a:pPr rtl="1"/>
          <a:endParaRPr lang="ar-SA"/>
        </a:p>
      </dgm:t>
    </dgm:pt>
    <dgm:pt modelId="{AF1AC9AC-88B5-48C9-81A2-752B32A3C147}" type="pres">
      <dgm:prSet presAssocID="{EADBB8AC-E2CA-4DFB-823E-9892825C880C}" presName="Name0" presStyleCnt="0">
        <dgm:presLayoutVars>
          <dgm:chMax val="7"/>
          <dgm:dir/>
          <dgm:resizeHandles val="exact"/>
        </dgm:presLayoutVars>
      </dgm:prSet>
      <dgm:spPr/>
    </dgm:pt>
    <dgm:pt modelId="{6577CE27-BE04-4797-8C57-C3B8EF8F7770}" type="pres">
      <dgm:prSet presAssocID="{EADBB8AC-E2CA-4DFB-823E-9892825C880C}" presName="ellipse1" presStyleLbl="vennNode1" presStyleIdx="0" presStyleCnt="1" custScaleX="83942" custScaleY="82861">
        <dgm:presLayoutVars>
          <dgm:bulletEnabled val="1"/>
        </dgm:presLayoutVars>
      </dgm:prSet>
      <dgm:spPr/>
    </dgm:pt>
  </dgm:ptLst>
  <dgm:cxnLst>
    <dgm:cxn modelId="{FE93E30C-5E56-4C1B-BD3D-B6251825B660}" type="presOf" srcId="{41E0ED68-D3E0-4DEE-B0D5-DE0ED76EEAC4}" destId="{6577CE27-BE04-4797-8C57-C3B8EF8F7770}" srcOrd="0" destOrd="0" presId="urn:microsoft.com/office/officeart/2005/8/layout/rings+Icon"/>
    <dgm:cxn modelId="{E6B00437-8D39-4474-8EF2-2E252FC00EAE}" srcId="{EADBB8AC-E2CA-4DFB-823E-9892825C880C}" destId="{41E0ED68-D3E0-4DEE-B0D5-DE0ED76EEAC4}" srcOrd="0" destOrd="0" parTransId="{8800D46D-5807-4EB2-9F54-D91F8BA1F17E}" sibTransId="{042C2896-5F48-4948-9AC5-C62DDAD8EEDA}"/>
    <dgm:cxn modelId="{6633BB46-53F6-4C97-B3FF-91A2FC4289D6}" type="presOf" srcId="{EADBB8AC-E2CA-4DFB-823E-9892825C880C}" destId="{AF1AC9AC-88B5-48C9-81A2-752B32A3C147}" srcOrd="0" destOrd="0" presId="urn:microsoft.com/office/officeart/2005/8/layout/rings+Icon"/>
    <dgm:cxn modelId="{773CC7E2-5274-4F28-8B4F-F718FF75D9E5}" type="presParOf" srcId="{AF1AC9AC-88B5-48C9-81A2-752B32A3C147}" destId="{6577CE27-BE04-4797-8C57-C3B8EF8F7770}"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A141FB-DA69-4E07-898D-6809CC76616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pPr rtl="1"/>
          <a:endParaRPr lang="ar-SA"/>
        </a:p>
      </dgm:t>
    </dgm:pt>
    <dgm:pt modelId="{88241762-8DFB-4B46-AF5C-3CAF9EFA43A4}">
      <dgm:prSet phldrT="[نص]"/>
      <dgm:spPr>
        <a:solidFill>
          <a:srgbClr val="E9E7E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SA" dirty="0">
              <a:solidFill>
                <a:srgbClr val="D3CBBF"/>
              </a:solidFill>
            </a:rPr>
            <a:t>ز</a:t>
          </a:r>
        </a:p>
      </dgm:t>
    </dgm:pt>
    <dgm:pt modelId="{F1091CCD-8EF1-4DD3-A8E7-DEC84F6C1EDA}" type="parTrans" cxnId="{2B2F6EF0-46B4-44C1-9B6E-BD58073F94AF}">
      <dgm:prSet/>
      <dgm:spPr/>
      <dgm:t>
        <a:bodyPr/>
        <a:lstStyle/>
        <a:p>
          <a:pPr rtl="1"/>
          <a:endParaRPr lang="ar-SA">
            <a:solidFill>
              <a:srgbClr val="7F7F7F"/>
            </a:solidFill>
          </a:endParaRPr>
        </a:p>
      </dgm:t>
    </dgm:pt>
    <dgm:pt modelId="{30B7BE93-0662-46A2-BD4A-D6A66E608FD2}" type="sibTrans" cxnId="{2B2F6EF0-46B4-44C1-9B6E-BD58073F94AF}">
      <dgm:prSet/>
      <dgm:spPr/>
      <dgm:t>
        <a:bodyPr/>
        <a:lstStyle/>
        <a:p>
          <a:pPr rtl="1"/>
          <a:endParaRPr lang="ar-SA">
            <a:solidFill>
              <a:srgbClr val="7F7F7F"/>
            </a:solidFill>
          </a:endParaRPr>
        </a:p>
      </dgm:t>
    </dgm:pt>
    <dgm:pt modelId="{FB1200CA-6E0F-4B69-BB29-47ECC0559036}" type="pres">
      <dgm:prSet presAssocID="{BFA141FB-DA69-4E07-898D-6809CC76616B}" presName="cycle" presStyleCnt="0">
        <dgm:presLayoutVars>
          <dgm:dir/>
          <dgm:resizeHandles val="exact"/>
        </dgm:presLayoutVars>
      </dgm:prSet>
      <dgm:spPr/>
    </dgm:pt>
    <dgm:pt modelId="{650FAE1C-E7B0-41BB-AFD4-F2A0BD504FCA}" type="pres">
      <dgm:prSet presAssocID="{88241762-8DFB-4B46-AF5C-3CAF9EFA43A4}" presName="arrow" presStyleLbl="node1" presStyleIdx="0" presStyleCnt="1" custAng="16200000" custScaleY="100104">
        <dgm:presLayoutVars>
          <dgm:bulletEnabled val="1"/>
        </dgm:presLayoutVars>
      </dgm:prSet>
      <dgm:spPr/>
    </dgm:pt>
  </dgm:ptLst>
  <dgm:cxnLst>
    <dgm:cxn modelId="{766209D6-5F2C-407E-8121-98AC58CADD06}" type="presOf" srcId="{BFA141FB-DA69-4E07-898D-6809CC76616B}" destId="{FB1200CA-6E0F-4B69-BB29-47ECC0559036}" srcOrd="0" destOrd="0" presId="urn:microsoft.com/office/officeart/2005/8/layout/arrow1"/>
    <dgm:cxn modelId="{52DB35ED-9B1F-4978-8EDC-D1A93DEDF418}" type="presOf" srcId="{88241762-8DFB-4B46-AF5C-3CAF9EFA43A4}" destId="{650FAE1C-E7B0-41BB-AFD4-F2A0BD504FCA}" srcOrd="0" destOrd="0" presId="urn:microsoft.com/office/officeart/2005/8/layout/arrow1"/>
    <dgm:cxn modelId="{2B2F6EF0-46B4-44C1-9B6E-BD58073F94AF}" srcId="{BFA141FB-DA69-4E07-898D-6809CC76616B}" destId="{88241762-8DFB-4B46-AF5C-3CAF9EFA43A4}" srcOrd="0" destOrd="0" parTransId="{F1091CCD-8EF1-4DD3-A8E7-DEC84F6C1EDA}" sibTransId="{30B7BE93-0662-46A2-BD4A-D6A66E608FD2}"/>
    <dgm:cxn modelId="{34303939-2507-45D9-B269-9CFD29D840D0}" type="presParOf" srcId="{FB1200CA-6E0F-4B69-BB29-47ECC0559036}" destId="{650FAE1C-E7B0-41BB-AFD4-F2A0BD504FCA}" srcOrd="0" destOrd="0" presId="urn:microsoft.com/office/officeart/2005/8/layout/arrow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E6741-2E32-46C6-80E4-D4DC7A9CC574}"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pPr rtl="1"/>
          <a:endParaRPr lang="ar-SA"/>
        </a:p>
      </dgm:t>
    </dgm:pt>
    <dgm:pt modelId="{E25CF4C4-B788-43D4-9303-8BAB1122CAAA}">
      <dgm:prSet phldrT="[نص]" custT="1">
        <dgm:style>
          <a:lnRef idx="1">
            <a:schemeClr val="accent3"/>
          </a:lnRef>
          <a:fillRef idx="2">
            <a:schemeClr val="accent3"/>
          </a:fillRef>
          <a:effectRef idx="1">
            <a:schemeClr val="accent3"/>
          </a:effectRef>
          <a:fontRef idx="minor">
            <a:schemeClr val="dk1"/>
          </a:fontRef>
        </dgm:style>
      </dgm:prSet>
      <dgm:spPr>
        <a:solidFill>
          <a:srgbClr val="FEEFAD"/>
        </a:solidFill>
      </dgm:spPr>
      <dgm:t>
        <a:bodyPr/>
        <a:lstStyle/>
        <a:p>
          <a:pPr rtl="1"/>
          <a:r>
            <a:rPr lang="ar-SA" sz="2400" b="1" dirty="0">
              <a:latin typeface="Sakkal Majalla" pitchFamily="2" charset="-78"/>
              <a:cs typeface="Sakkal Majalla" pitchFamily="2" charset="-78"/>
            </a:rPr>
            <a:t>تتحقق القدرة بـ:</a:t>
          </a:r>
        </a:p>
      </dgm:t>
    </dgm:pt>
    <dgm:pt modelId="{F04DECF0-99B9-42B7-88BA-3BEBB466A372}" type="parTrans" cxnId="{3091DD87-71BF-4A34-90AF-FC8204C3410C}">
      <dgm:prSet/>
      <dgm:spPr/>
      <dgm:t>
        <a:bodyPr/>
        <a:lstStyle/>
        <a:p>
          <a:pPr rtl="1"/>
          <a:endParaRPr lang="ar-SA"/>
        </a:p>
      </dgm:t>
    </dgm:pt>
    <dgm:pt modelId="{D96BF6B2-4B29-4F88-A1EA-C5140985EFEA}" type="sibTrans" cxnId="{3091DD87-71BF-4A34-90AF-FC8204C3410C}">
      <dgm:prSet/>
      <dgm:spPr/>
      <dgm:t>
        <a:bodyPr/>
        <a:lstStyle/>
        <a:p>
          <a:pPr rtl="1"/>
          <a:endParaRPr lang="ar-SA"/>
        </a:p>
      </dgm:t>
    </dgm:pt>
    <dgm:pt modelId="{7459DA4A-D921-481F-9F74-0BF6087E8E62}">
      <dgm:prSet phldrT="[نص]" custT="1"/>
      <dgm:spPr>
        <a:solidFill>
          <a:srgbClr val="B9B9B9"/>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400" dirty="0">
              <a:latin typeface="Sakkal Majalla" pitchFamily="2" charset="-78"/>
              <a:cs typeface="Sakkal Majalla" pitchFamily="2" charset="-78"/>
            </a:rPr>
            <a:t>أمن الطريق</a:t>
          </a:r>
        </a:p>
        <a:p>
          <a:pPr defTabSz="488950" rtl="1">
            <a:lnSpc>
              <a:spcPct val="90000"/>
            </a:lnSpc>
            <a:spcBef>
              <a:spcPct val="0"/>
            </a:spcBef>
            <a:spcAft>
              <a:spcPct val="35000"/>
            </a:spcAft>
          </a:pPr>
          <a:endParaRPr lang="ar-SA" sz="1700" dirty="0"/>
        </a:p>
      </dgm:t>
    </dgm:pt>
    <dgm:pt modelId="{170DE165-A59D-419C-9ADA-0A21CA9C8B86}" type="parTrans" cxnId="{834C3C1D-BA63-4342-B06B-218EBD7182E2}">
      <dgm:prSet/>
      <dgm:spPr/>
      <dgm:t>
        <a:bodyPr/>
        <a:lstStyle/>
        <a:p>
          <a:pPr rtl="1"/>
          <a:endParaRPr lang="ar-SA"/>
        </a:p>
      </dgm:t>
    </dgm:pt>
    <dgm:pt modelId="{A52639F0-D7C6-48E0-A63D-8A1A4210B1BC}" type="sibTrans" cxnId="{834C3C1D-BA63-4342-B06B-218EBD7182E2}">
      <dgm:prSet/>
      <dgm:spPr/>
      <dgm:t>
        <a:bodyPr/>
        <a:lstStyle/>
        <a:p>
          <a:pPr rtl="1"/>
          <a:endParaRPr lang="ar-SA"/>
        </a:p>
      </dgm:t>
    </dgm:pt>
    <dgm:pt modelId="{B5A64CD0-3607-4CFD-8870-7F1650894BCF}">
      <dgm:prSet phldrT="[نص]" custT="1"/>
      <dgm:spPr>
        <a:solidFill>
          <a:srgbClr val="B9B9B9"/>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400" dirty="0">
              <a:latin typeface="Sakkal Majalla" pitchFamily="2" charset="-78"/>
              <a:cs typeface="Sakkal Majalla" pitchFamily="2" charset="-78"/>
            </a:rPr>
            <a:t>بعد قضاء النفقات</a:t>
          </a:r>
        </a:p>
        <a:p>
          <a:pPr defTabSz="488950" rtl="1">
            <a:lnSpc>
              <a:spcPct val="90000"/>
            </a:lnSpc>
            <a:spcBef>
              <a:spcPct val="0"/>
            </a:spcBef>
            <a:spcAft>
              <a:spcPct val="35000"/>
            </a:spcAft>
          </a:pPr>
          <a:endParaRPr lang="ar-SA" sz="1000" dirty="0"/>
        </a:p>
      </dgm:t>
    </dgm:pt>
    <dgm:pt modelId="{E5220CDE-9AA7-4855-A6AF-BF5FB57F70AF}" type="parTrans" cxnId="{02AEAEDB-D263-4D09-ADAD-B52F4C9440B6}">
      <dgm:prSet/>
      <dgm:spPr/>
      <dgm:t>
        <a:bodyPr/>
        <a:lstStyle/>
        <a:p>
          <a:pPr rtl="1"/>
          <a:endParaRPr lang="ar-SA"/>
        </a:p>
      </dgm:t>
    </dgm:pt>
    <dgm:pt modelId="{9B7AABAD-5B6D-40C1-B0FD-8C7E97796FDF}" type="sibTrans" cxnId="{02AEAEDB-D263-4D09-ADAD-B52F4C9440B6}">
      <dgm:prSet/>
      <dgm:spPr/>
      <dgm:t>
        <a:bodyPr/>
        <a:lstStyle/>
        <a:p>
          <a:pPr rtl="1"/>
          <a:endParaRPr lang="ar-SA"/>
        </a:p>
      </dgm:t>
    </dgm:pt>
    <dgm:pt modelId="{BD1B04F9-023C-49FE-BFA2-2335042FDA02}">
      <dgm:prSet phldrT="[نص]" custT="1"/>
      <dgm:spPr>
        <a:solidFill>
          <a:srgbClr val="B9B9B9"/>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400" dirty="0">
              <a:latin typeface="Sakkal Majalla" pitchFamily="2" charset="-78"/>
              <a:cs typeface="Sakkal Majalla" pitchFamily="2" charset="-78"/>
            </a:rPr>
            <a:t>بعد قضاء الواجبات</a:t>
          </a:r>
        </a:p>
        <a:p>
          <a:pPr defTabSz="488950" rtl="1">
            <a:lnSpc>
              <a:spcPct val="90000"/>
            </a:lnSpc>
            <a:spcBef>
              <a:spcPct val="0"/>
            </a:spcBef>
            <a:spcAft>
              <a:spcPct val="35000"/>
            </a:spcAft>
          </a:pPr>
          <a:endParaRPr lang="ar-SA" sz="1000" dirty="0"/>
        </a:p>
      </dgm:t>
    </dgm:pt>
    <dgm:pt modelId="{26CAD8E0-9B34-4945-95D3-707679C5FBEC}" type="parTrans" cxnId="{FC502874-84D0-47A6-A421-9A48E50F9C84}">
      <dgm:prSet/>
      <dgm:spPr/>
      <dgm:t>
        <a:bodyPr/>
        <a:lstStyle/>
        <a:p>
          <a:pPr rtl="1"/>
          <a:endParaRPr lang="ar-SA"/>
        </a:p>
      </dgm:t>
    </dgm:pt>
    <dgm:pt modelId="{DC5FABE0-460B-48C2-96BE-161A7DD70A61}" type="sibTrans" cxnId="{FC502874-84D0-47A6-A421-9A48E50F9C84}">
      <dgm:prSet/>
      <dgm:spPr/>
      <dgm:t>
        <a:bodyPr/>
        <a:lstStyle/>
        <a:p>
          <a:pPr rtl="1"/>
          <a:endParaRPr lang="ar-SA"/>
        </a:p>
      </dgm:t>
    </dgm:pt>
    <dgm:pt modelId="{B9574C58-9976-4405-8E81-359CB9D92B84}">
      <dgm:prSet custT="1"/>
      <dgm:spPr>
        <a:solidFill>
          <a:srgbClr val="B9B9B9"/>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400" dirty="0">
              <a:latin typeface="Sakkal Majalla" pitchFamily="2" charset="-78"/>
              <a:cs typeface="Sakkal Majalla" pitchFamily="2" charset="-78"/>
            </a:rPr>
            <a:t>سعة الوقت</a:t>
          </a:r>
        </a:p>
      </dgm:t>
    </dgm:pt>
    <dgm:pt modelId="{A2F60D5E-932E-41A4-8B33-FD37E8D6FCA0}" type="parTrans" cxnId="{EAA90B39-6BF5-4AB1-9645-46F31CD26F42}">
      <dgm:prSet/>
      <dgm:spPr/>
      <dgm:t>
        <a:bodyPr/>
        <a:lstStyle/>
        <a:p>
          <a:pPr rtl="1"/>
          <a:endParaRPr lang="ar-SA"/>
        </a:p>
      </dgm:t>
    </dgm:pt>
    <dgm:pt modelId="{7A589B32-07A8-47D5-B805-D38AC1DE61F2}" type="sibTrans" cxnId="{EAA90B39-6BF5-4AB1-9645-46F31CD26F42}">
      <dgm:prSet/>
      <dgm:spPr/>
      <dgm:t>
        <a:bodyPr/>
        <a:lstStyle/>
        <a:p>
          <a:pPr rtl="1"/>
          <a:endParaRPr lang="ar-SA"/>
        </a:p>
      </dgm:t>
    </dgm:pt>
    <dgm:pt modelId="{43666E20-2606-4C1A-B02C-146F8A4A17C5}">
      <dgm:prSet custT="1"/>
      <dgm:spPr>
        <a:solidFill>
          <a:srgbClr val="B9B9B9"/>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400" dirty="0">
              <a:latin typeface="Sakkal Majalla" pitchFamily="2" charset="-78"/>
              <a:cs typeface="Sakkal Majalla" pitchFamily="2" charset="-78"/>
            </a:rPr>
            <a:t>بعد قضاء الحوائج الأصلية</a:t>
          </a:r>
        </a:p>
        <a:p>
          <a:pPr defTabSz="488950" rtl="1">
            <a:lnSpc>
              <a:spcPct val="90000"/>
            </a:lnSpc>
            <a:spcBef>
              <a:spcPct val="0"/>
            </a:spcBef>
            <a:spcAft>
              <a:spcPct val="35000"/>
            </a:spcAft>
          </a:pPr>
          <a:endParaRPr lang="ar-SA" sz="1000" dirty="0"/>
        </a:p>
      </dgm:t>
    </dgm:pt>
    <dgm:pt modelId="{5D4D0795-8EF9-455F-A566-CE73C4820741}" type="parTrans" cxnId="{D19D42E8-F46E-48F5-93B0-80848353256D}">
      <dgm:prSet/>
      <dgm:spPr/>
      <dgm:t>
        <a:bodyPr/>
        <a:lstStyle/>
        <a:p>
          <a:pPr rtl="1"/>
          <a:endParaRPr lang="ar-SA"/>
        </a:p>
      </dgm:t>
    </dgm:pt>
    <dgm:pt modelId="{52076F2C-D532-4C22-9192-5B07DB692877}" type="sibTrans" cxnId="{D19D42E8-F46E-48F5-93B0-80848353256D}">
      <dgm:prSet/>
      <dgm:spPr/>
      <dgm:t>
        <a:bodyPr/>
        <a:lstStyle/>
        <a:p>
          <a:pPr rtl="1"/>
          <a:endParaRPr lang="ar-SA"/>
        </a:p>
      </dgm:t>
    </dgm:pt>
    <dgm:pt modelId="{BA0434D4-DCD9-4253-9F17-BC520AA88164}">
      <dgm:prSet custT="1"/>
      <dgm:spPr>
        <a:solidFill>
          <a:srgbClr val="B9B9B9"/>
        </a:solidFill>
      </dgm:spPr>
      <dgm:t>
        <a:bodyPr/>
        <a:lstStyle/>
        <a:p>
          <a:pPr rtl="1"/>
          <a:r>
            <a:rPr lang="ar-SA" sz="2400" dirty="0">
              <a:latin typeface="Sakkal Majalla" pitchFamily="2" charset="-78"/>
              <a:cs typeface="Sakkal Majalla" pitchFamily="2" charset="-78"/>
            </a:rPr>
            <a:t>وجود الماء والعلف به</a:t>
          </a:r>
        </a:p>
      </dgm:t>
    </dgm:pt>
    <dgm:pt modelId="{ACC9E611-44B8-43B3-B687-915C67A9C8C0}" type="parTrans" cxnId="{4A8F45CE-E2EF-4B1C-A1BD-D69EF8A0FA83}">
      <dgm:prSet/>
      <dgm:spPr/>
      <dgm:t>
        <a:bodyPr/>
        <a:lstStyle/>
        <a:p>
          <a:pPr rtl="1"/>
          <a:endParaRPr lang="ar-SA"/>
        </a:p>
      </dgm:t>
    </dgm:pt>
    <dgm:pt modelId="{89E49ACF-0B50-4A09-9C88-2DE5C6C95786}" type="sibTrans" cxnId="{4A8F45CE-E2EF-4B1C-A1BD-D69EF8A0FA83}">
      <dgm:prSet/>
      <dgm:spPr/>
      <dgm:t>
        <a:bodyPr/>
        <a:lstStyle/>
        <a:p>
          <a:pPr rtl="1"/>
          <a:endParaRPr lang="ar-SA"/>
        </a:p>
      </dgm:t>
    </dgm:pt>
    <dgm:pt modelId="{ADD20F0A-32D3-4A4C-B1E5-2B949500EE10}">
      <dgm:prSet custT="1"/>
      <dgm:spPr>
        <a:solidFill>
          <a:srgbClr val="B9B9B9"/>
        </a:solidFill>
      </dgm:spPr>
      <dgm:t>
        <a:bodyPr/>
        <a:lstStyle/>
        <a:p>
          <a:pPr rtl="1"/>
          <a:r>
            <a:rPr lang="ar-SA" sz="2400" dirty="0">
              <a:latin typeface="Sakkal Majalla" pitchFamily="2" charset="-78"/>
              <a:cs typeface="Sakkal Majalla" pitchFamily="2" charset="-78"/>
            </a:rPr>
            <a:t>إمكان الركوب</a:t>
          </a:r>
        </a:p>
      </dgm:t>
    </dgm:pt>
    <dgm:pt modelId="{4437FD98-FB02-424B-8AB0-645F721A0D79}" type="parTrans" cxnId="{12829253-877D-4C31-931F-904DB3CD3157}">
      <dgm:prSet/>
      <dgm:spPr/>
      <dgm:t>
        <a:bodyPr/>
        <a:lstStyle/>
        <a:p>
          <a:pPr rtl="1"/>
          <a:endParaRPr lang="ar-SA"/>
        </a:p>
      </dgm:t>
    </dgm:pt>
    <dgm:pt modelId="{F7DCF4DE-B4AA-469F-939C-8F78B90089A2}" type="sibTrans" cxnId="{12829253-877D-4C31-931F-904DB3CD3157}">
      <dgm:prSet/>
      <dgm:spPr/>
      <dgm:t>
        <a:bodyPr/>
        <a:lstStyle/>
        <a:p>
          <a:pPr rtl="1"/>
          <a:endParaRPr lang="ar-SA"/>
        </a:p>
      </dgm:t>
    </dgm:pt>
    <dgm:pt modelId="{53019F5D-FD40-4E15-B88A-E0021597472B}">
      <dgm:prSet custT="1"/>
      <dgm:spPr>
        <a:solidFill>
          <a:srgbClr val="B9B9B9"/>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sz="2400" dirty="0">
              <a:latin typeface="Sakkal Majalla" pitchFamily="2" charset="-78"/>
              <a:cs typeface="Sakkal Majalla" pitchFamily="2" charset="-78"/>
            </a:rPr>
            <a:t>ملك زاد  و راحلة أو ثمنها</a:t>
          </a:r>
        </a:p>
        <a:p>
          <a:pPr defTabSz="311150" rtl="1">
            <a:lnSpc>
              <a:spcPct val="90000"/>
            </a:lnSpc>
            <a:spcBef>
              <a:spcPct val="0"/>
            </a:spcBef>
            <a:spcAft>
              <a:spcPct val="35000"/>
            </a:spcAft>
          </a:pPr>
          <a:endParaRPr lang="ar-SA" sz="1100" dirty="0"/>
        </a:p>
      </dgm:t>
    </dgm:pt>
    <dgm:pt modelId="{CE5DD3FB-A9B1-4311-9741-0FA93E335B2F}" type="parTrans" cxnId="{58979057-069F-4271-A863-027EBA98FE14}">
      <dgm:prSet/>
      <dgm:spPr/>
      <dgm:t>
        <a:bodyPr/>
        <a:lstStyle/>
        <a:p>
          <a:pPr rtl="1"/>
          <a:endParaRPr lang="ar-SA"/>
        </a:p>
      </dgm:t>
    </dgm:pt>
    <dgm:pt modelId="{EC211D12-6E71-41DE-8FAA-A833E76E9C3A}" type="sibTrans" cxnId="{58979057-069F-4271-A863-027EBA98FE14}">
      <dgm:prSet/>
      <dgm:spPr/>
      <dgm:t>
        <a:bodyPr/>
        <a:lstStyle/>
        <a:p>
          <a:pPr rtl="1"/>
          <a:endParaRPr lang="ar-SA"/>
        </a:p>
      </dgm:t>
    </dgm:pt>
    <dgm:pt modelId="{B07C1096-4695-4C0D-9E18-6FEF3D8AC547}">
      <dgm:prSet custT="1"/>
      <dgm:spPr>
        <a:solidFill>
          <a:srgbClr val="B9B9B9"/>
        </a:solidFill>
      </dgm:spPr>
      <dgm:t>
        <a:bodyPr/>
        <a:lstStyle/>
        <a:p>
          <a:pPr rtl="1"/>
          <a:r>
            <a:rPr lang="ar-SA" sz="2400" dirty="0">
              <a:latin typeface="Sakkal Majalla" pitchFamily="2" charset="-78"/>
              <a:cs typeface="Sakkal Majalla" pitchFamily="2" charset="-78"/>
            </a:rPr>
            <a:t>صالحين لمثله</a:t>
          </a:r>
        </a:p>
      </dgm:t>
    </dgm:pt>
    <dgm:pt modelId="{FB326540-D4B5-47D7-8F6C-76ED95ADDEC9}" type="parTrans" cxnId="{2A0EA2C1-810B-4362-8020-FC4501765C01}">
      <dgm:prSet/>
      <dgm:spPr/>
      <dgm:t>
        <a:bodyPr/>
        <a:lstStyle/>
        <a:p>
          <a:pPr rtl="1"/>
          <a:endParaRPr lang="ar-SA"/>
        </a:p>
      </dgm:t>
    </dgm:pt>
    <dgm:pt modelId="{B82AB711-3663-4CD7-939E-2D9993FFA9CE}" type="sibTrans" cxnId="{2A0EA2C1-810B-4362-8020-FC4501765C01}">
      <dgm:prSet/>
      <dgm:spPr/>
      <dgm:t>
        <a:bodyPr/>
        <a:lstStyle/>
        <a:p>
          <a:pPr rtl="1"/>
          <a:endParaRPr lang="ar-SA"/>
        </a:p>
      </dgm:t>
    </dgm:pt>
    <dgm:pt modelId="{1714F121-81AC-4EF5-A8DE-49BFAEFB8B53}">
      <dgm:prSet/>
      <dgm:spPr>
        <a:solidFill>
          <a:srgbClr val="FEF3DD"/>
        </a:solidFill>
      </dgm:spPr>
      <dgm:t>
        <a:bodyPr/>
        <a:lstStyle/>
        <a:p>
          <a:pPr rtl="1"/>
          <a:r>
            <a:rPr lang="ar-SA" b="1" dirty="0">
              <a:latin typeface="Sakkal Majalla" pitchFamily="2" charset="-78"/>
              <a:cs typeface="Sakkal Majalla" pitchFamily="2" charset="-78"/>
            </a:rPr>
            <a:t>ووجد زادا وراحلة بآلتهما </a:t>
          </a:r>
          <a:endParaRPr lang="ar-SA" dirty="0">
            <a:latin typeface="Sakkal Majalla" pitchFamily="2" charset="-78"/>
            <a:cs typeface="Sakkal Majalla" pitchFamily="2" charset="-78"/>
          </a:endParaRPr>
        </a:p>
      </dgm:t>
    </dgm:pt>
    <dgm:pt modelId="{DC76FA4E-E3F0-4603-BE8E-461079F040E9}" type="parTrans" cxnId="{2BFDF782-D559-4363-9045-85E82131BF26}">
      <dgm:prSet/>
      <dgm:spPr/>
      <dgm:t>
        <a:bodyPr/>
        <a:lstStyle/>
        <a:p>
          <a:pPr rtl="1"/>
          <a:endParaRPr lang="ar-SA"/>
        </a:p>
      </dgm:t>
    </dgm:pt>
    <dgm:pt modelId="{8EC676DD-06CF-478A-BC65-5BE4F2EAFA92}" type="sibTrans" cxnId="{2BFDF782-D559-4363-9045-85E82131BF26}">
      <dgm:prSet/>
      <dgm:spPr/>
      <dgm:t>
        <a:bodyPr/>
        <a:lstStyle/>
        <a:p>
          <a:pPr rtl="1"/>
          <a:endParaRPr lang="ar-SA"/>
        </a:p>
      </dgm:t>
    </dgm:pt>
    <dgm:pt modelId="{7951F673-2094-46CD-BE82-58A889C9F833}" type="pres">
      <dgm:prSet presAssocID="{325E6741-2E32-46C6-80E4-D4DC7A9CC574}" presName="hierChild1" presStyleCnt="0">
        <dgm:presLayoutVars>
          <dgm:orgChart val="1"/>
          <dgm:chPref val="1"/>
          <dgm:dir/>
          <dgm:animOne val="branch"/>
          <dgm:animLvl val="lvl"/>
          <dgm:resizeHandles/>
        </dgm:presLayoutVars>
      </dgm:prSet>
      <dgm:spPr/>
    </dgm:pt>
    <dgm:pt modelId="{BD7F0650-77AC-498E-A97D-02BD009E69FA}" type="pres">
      <dgm:prSet presAssocID="{E25CF4C4-B788-43D4-9303-8BAB1122CAAA}" presName="hierRoot1" presStyleCnt="0">
        <dgm:presLayoutVars>
          <dgm:hierBranch val="init"/>
        </dgm:presLayoutVars>
      </dgm:prSet>
      <dgm:spPr/>
    </dgm:pt>
    <dgm:pt modelId="{775844F1-5058-405E-8F0D-32ECA75C2A8E}" type="pres">
      <dgm:prSet presAssocID="{E25CF4C4-B788-43D4-9303-8BAB1122CAAA}" presName="rootComposite1" presStyleCnt="0"/>
      <dgm:spPr/>
    </dgm:pt>
    <dgm:pt modelId="{40949B74-E10F-4D6B-85E4-A3F8A89F1E86}" type="pres">
      <dgm:prSet presAssocID="{E25CF4C4-B788-43D4-9303-8BAB1122CAAA}" presName="rootText1" presStyleLbl="node0" presStyleIdx="0" presStyleCnt="2" custScaleX="199155">
        <dgm:presLayoutVars>
          <dgm:chPref val="3"/>
        </dgm:presLayoutVars>
      </dgm:prSet>
      <dgm:spPr/>
    </dgm:pt>
    <dgm:pt modelId="{3728F375-9193-46C3-9426-9D80ACD1D8CD}" type="pres">
      <dgm:prSet presAssocID="{E25CF4C4-B788-43D4-9303-8BAB1122CAAA}" presName="rootConnector1" presStyleLbl="node1" presStyleIdx="0" presStyleCnt="0"/>
      <dgm:spPr/>
    </dgm:pt>
    <dgm:pt modelId="{7926164C-3B7E-4FBC-8607-206C033CAE10}" type="pres">
      <dgm:prSet presAssocID="{E25CF4C4-B788-43D4-9303-8BAB1122CAAA}" presName="hierChild2" presStyleCnt="0"/>
      <dgm:spPr/>
    </dgm:pt>
    <dgm:pt modelId="{0E5573B2-2AA0-4434-BD65-AADD0F3B7593}" type="pres">
      <dgm:prSet presAssocID="{A2F60D5E-932E-41A4-8B33-FD37E8D6FCA0}" presName="Name37" presStyleLbl="parChTrans1D2" presStyleIdx="0" presStyleCnt="9"/>
      <dgm:spPr/>
    </dgm:pt>
    <dgm:pt modelId="{20D6E5DA-9879-4687-BD11-BE33001CB912}" type="pres">
      <dgm:prSet presAssocID="{B9574C58-9976-4405-8E81-359CB9D92B84}" presName="hierRoot2" presStyleCnt="0">
        <dgm:presLayoutVars>
          <dgm:hierBranch val="init"/>
        </dgm:presLayoutVars>
      </dgm:prSet>
      <dgm:spPr/>
    </dgm:pt>
    <dgm:pt modelId="{E0DF87E8-40B1-4339-8948-B1553EAC56B8}" type="pres">
      <dgm:prSet presAssocID="{B9574C58-9976-4405-8E81-359CB9D92B84}" presName="rootComposite" presStyleCnt="0"/>
      <dgm:spPr/>
    </dgm:pt>
    <dgm:pt modelId="{6E3E147D-1B2D-47BB-8EA3-D2AD0FD468BC}" type="pres">
      <dgm:prSet presAssocID="{B9574C58-9976-4405-8E81-359CB9D92B84}" presName="rootText" presStyleLbl="node2" presStyleIdx="0" presStyleCnt="9" custScaleX="93577" custScaleY="174809" custLinFactNeighborX="46004" custLinFactNeighborY="-7746">
        <dgm:presLayoutVars>
          <dgm:chPref val="3"/>
        </dgm:presLayoutVars>
      </dgm:prSet>
      <dgm:spPr/>
    </dgm:pt>
    <dgm:pt modelId="{53FA3E32-995C-443F-B6FA-3B2084E76527}" type="pres">
      <dgm:prSet presAssocID="{B9574C58-9976-4405-8E81-359CB9D92B84}" presName="rootConnector" presStyleLbl="node2" presStyleIdx="0" presStyleCnt="9"/>
      <dgm:spPr/>
    </dgm:pt>
    <dgm:pt modelId="{747DF00A-7EAC-45F0-9141-F2E04B4C7D44}" type="pres">
      <dgm:prSet presAssocID="{B9574C58-9976-4405-8E81-359CB9D92B84}" presName="hierChild4" presStyleCnt="0"/>
      <dgm:spPr/>
    </dgm:pt>
    <dgm:pt modelId="{9851DA6B-3C92-4B9B-90AA-526618FFD2A2}" type="pres">
      <dgm:prSet presAssocID="{B9574C58-9976-4405-8E81-359CB9D92B84}" presName="hierChild5" presStyleCnt="0"/>
      <dgm:spPr/>
    </dgm:pt>
    <dgm:pt modelId="{866E0438-1083-42D4-BACB-AB28A4347226}" type="pres">
      <dgm:prSet presAssocID="{ACC9E611-44B8-43B3-B687-915C67A9C8C0}" presName="Name37" presStyleLbl="parChTrans1D2" presStyleIdx="1" presStyleCnt="9"/>
      <dgm:spPr/>
    </dgm:pt>
    <dgm:pt modelId="{190BA0CD-2569-4BA4-B970-AFBD0D69C5D1}" type="pres">
      <dgm:prSet presAssocID="{BA0434D4-DCD9-4253-9F17-BC520AA88164}" presName="hierRoot2" presStyleCnt="0">
        <dgm:presLayoutVars>
          <dgm:hierBranch val="init"/>
        </dgm:presLayoutVars>
      </dgm:prSet>
      <dgm:spPr/>
    </dgm:pt>
    <dgm:pt modelId="{52D0335D-9237-4DDA-9850-C25FE682E1DF}" type="pres">
      <dgm:prSet presAssocID="{BA0434D4-DCD9-4253-9F17-BC520AA88164}" presName="rootComposite" presStyleCnt="0"/>
      <dgm:spPr/>
    </dgm:pt>
    <dgm:pt modelId="{6E4A5461-B3A2-4200-980B-A30E6E8AB62A}" type="pres">
      <dgm:prSet presAssocID="{BA0434D4-DCD9-4253-9F17-BC520AA88164}" presName="rootText" presStyleLbl="node2" presStyleIdx="1" presStyleCnt="9" custScaleX="121342" custScaleY="152594" custLinFactNeighborX="34042" custLinFactNeighborY="12055">
        <dgm:presLayoutVars>
          <dgm:chPref val="3"/>
        </dgm:presLayoutVars>
      </dgm:prSet>
      <dgm:spPr/>
    </dgm:pt>
    <dgm:pt modelId="{D984EECE-04D4-4624-9F9F-A710EEAEFBF5}" type="pres">
      <dgm:prSet presAssocID="{BA0434D4-DCD9-4253-9F17-BC520AA88164}" presName="rootConnector" presStyleLbl="node2" presStyleIdx="1" presStyleCnt="9"/>
      <dgm:spPr/>
    </dgm:pt>
    <dgm:pt modelId="{985A4CD3-9F9C-4366-B32C-CF48E8EDCE3E}" type="pres">
      <dgm:prSet presAssocID="{BA0434D4-DCD9-4253-9F17-BC520AA88164}" presName="hierChild4" presStyleCnt="0"/>
      <dgm:spPr/>
    </dgm:pt>
    <dgm:pt modelId="{F519BA66-5F66-41A3-ACAD-93A5E52D536A}" type="pres">
      <dgm:prSet presAssocID="{BA0434D4-DCD9-4253-9F17-BC520AA88164}" presName="hierChild5" presStyleCnt="0"/>
      <dgm:spPr/>
    </dgm:pt>
    <dgm:pt modelId="{B9AC1CCF-75A1-42E1-AAE5-E025913F3811}" type="pres">
      <dgm:prSet presAssocID="{170DE165-A59D-419C-9ADA-0A21CA9C8B86}" presName="Name37" presStyleLbl="parChTrans1D2" presStyleIdx="2" presStyleCnt="9"/>
      <dgm:spPr/>
    </dgm:pt>
    <dgm:pt modelId="{E03BB202-43B1-4D81-8E76-F4C3FB4DAF05}" type="pres">
      <dgm:prSet presAssocID="{7459DA4A-D921-481F-9F74-0BF6087E8E62}" presName="hierRoot2" presStyleCnt="0">
        <dgm:presLayoutVars>
          <dgm:hierBranch val="init"/>
        </dgm:presLayoutVars>
      </dgm:prSet>
      <dgm:spPr/>
    </dgm:pt>
    <dgm:pt modelId="{5FCBAB04-0DDF-4A3A-97DE-9D82CE2EB0A3}" type="pres">
      <dgm:prSet presAssocID="{7459DA4A-D921-481F-9F74-0BF6087E8E62}" presName="rootComposite" presStyleCnt="0"/>
      <dgm:spPr/>
    </dgm:pt>
    <dgm:pt modelId="{0CABFFCA-7512-4FC8-9C18-78C69F6E74C7}" type="pres">
      <dgm:prSet presAssocID="{7459DA4A-D921-481F-9F74-0BF6087E8E62}" presName="rootText" presStyleLbl="node2" presStyleIdx="2" presStyleCnt="9" custScaleX="111661" custScaleY="132319" custLinFactNeighborX="22644" custLinFactNeighborY="-6037">
        <dgm:presLayoutVars>
          <dgm:chPref val="3"/>
        </dgm:presLayoutVars>
      </dgm:prSet>
      <dgm:spPr/>
    </dgm:pt>
    <dgm:pt modelId="{9BE102EE-499F-4315-8B2C-4905D895F0FB}" type="pres">
      <dgm:prSet presAssocID="{7459DA4A-D921-481F-9F74-0BF6087E8E62}" presName="rootConnector" presStyleLbl="node2" presStyleIdx="2" presStyleCnt="9"/>
      <dgm:spPr/>
    </dgm:pt>
    <dgm:pt modelId="{18E81764-1B93-4293-B765-48E437F2B870}" type="pres">
      <dgm:prSet presAssocID="{7459DA4A-D921-481F-9F74-0BF6087E8E62}" presName="hierChild4" presStyleCnt="0"/>
      <dgm:spPr/>
    </dgm:pt>
    <dgm:pt modelId="{5493033E-2887-4821-9F49-26616C592195}" type="pres">
      <dgm:prSet presAssocID="{7459DA4A-D921-481F-9F74-0BF6087E8E62}" presName="hierChild5" presStyleCnt="0"/>
      <dgm:spPr/>
    </dgm:pt>
    <dgm:pt modelId="{DE4CE4C1-2C54-4F99-92F9-3977574DEA3E}" type="pres">
      <dgm:prSet presAssocID="{5D4D0795-8EF9-455F-A566-CE73C4820741}" presName="Name37" presStyleLbl="parChTrans1D2" presStyleIdx="3" presStyleCnt="9"/>
      <dgm:spPr/>
    </dgm:pt>
    <dgm:pt modelId="{690FEDD1-4E58-4C42-8C04-906395BA2E6F}" type="pres">
      <dgm:prSet presAssocID="{43666E20-2606-4C1A-B02C-146F8A4A17C5}" presName="hierRoot2" presStyleCnt="0">
        <dgm:presLayoutVars>
          <dgm:hierBranch val="init"/>
        </dgm:presLayoutVars>
      </dgm:prSet>
      <dgm:spPr/>
    </dgm:pt>
    <dgm:pt modelId="{7DFB3418-8260-4D26-A2A5-853C485C4E90}" type="pres">
      <dgm:prSet presAssocID="{43666E20-2606-4C1A-B02C-146F8A4A17C5}" presName="rootComposite" presStyleCnt="0"/>
      <dgm:spPr/>
    </dgm:pt>
    <dgm:pt modelId="{14C1DEAB-37B2-466C-958B-A3ABB989E3E6}" type="pres">
      <dgm:prSet presAssocID="{43666E20-2606-4C1A-B02C-146F8A4A17C5}" presName="rootText" presStyleLbl="node2" presStyleIdx="3" presStyleCnt="9" custScaleX="154682" custScaleY="175637" custLinFactNeighborX="17950" custLinFactNeighborY="-8696">
        <dgm:presLayoutVars>
          <dgm:chPref val="3"/>
        </dgm:presLayoutVars>
      </dgm:prSet>
      <dgm:spPr/>
    </dgm:pt>
    <dgm:pt modelId="{F04BC295-B56D-4438-A60F-6A6070F33CAD}" type="pres">
      <dgm:prSet presAssocID="{43666E20-2606-4C1A-B02C-146F8A4A17C5}" presName="rootConnector" presStyleLbl="node2" presStyleIdx="3" presStyleCnt="9"/>
      <dgm:spPr/>
    </dgm:pt>
    <dgm:pt modelId="{06353CF5-26BC-4F1F-8A12-108FD2E0E6DF}" type="pres">
      <dgm:prSet presAssocID="{43666E20-2606-4C1A-B02C-146F8A4A17C5}" presName="hierChild4" presStyleCnt="0"/>
      <dgm:spPr/>
    </dgm:pt>
    <dgm:pt modelId="{77592EAC-817D-48F8-9FBD-4FBD453D9DEC}" type="pres">
      <dgm:prSet presAssocID="{43666E20-2606-4C1A-B02C-146F8A4A17C5}" presName="hierChild5" presStyleCnt="0"/>
      <dgm:spPr/>
    </dgm:pt>
    <dgm:pt modelId="{B4F85093-1B73-4A39-9FCB-B6A6CC12FB74}" type="pres">
      <dgm:prSet presAssocID="{E5220CDE-9AA7-4855-A6AF-BF5FB57F70AF}" presName="Name37" presStyleLbl="parChTrans1D2" presStyleIdx="4" presStyleCnt="9"/>
      <dgm:spPr/>
    </dgm:pt>
    <dgm:pt modelId="{B9EA9AD5-C104-4717-9EE1-81A40E8BA9E9}" type="pres">
      <dgm:prSet presAssocID="{B5A64CD0-3607-4CFD-8870-7F1650894BCF}" presName="hierRoot2" presStyleCnt="0">
        <dgm:presLayoutVars>
          <dgm:hierBranch val="init"/>
        </dgm:presLayoutVars>
      </dgm:prSet>
      <dgm:spPr/>
    </dgm:pt>
    <dgm:pt modelId="{7B35E645-512F-48AB-B05C-4CCF8C40A9E6}" type="pres">
      <dgm:prSet presAssocID="{B5A64CD0-3607-4CFD-8870-7F1650894BCF}" presName="rootComposite" presStyleCnt="0"/>
      <dgm:spPr/>
    </dgm:pt>
    <dgm:pt modelId="{E4FF5525-B561-42A8-8D2B-EC003B8E4CF8}" type="pres">
      <dgm:prSet presAssocID="{B5A64CD0-3607-4CFD-8870-7F1650894BCF}" presName="rootText" presStyleLbl="node2" presStyleIdx="4" presStyleCnt="9" custScaleY="179387" custLinFactNeighborX="8232" custLinFactNeighborY="569">
        <dgm:presLayoutVars>
          <dgm:chPref val="3"/>
        </dgm:presLayoutVars>
      </dgm:prSet>
      <dgm:spPr/>
    </dgm:pt>
    <dgm:pt modelId="{1B64B776-FB34-4E14-8247-39D6B8E792CA}" type="pres">
      <dgm:prSet presAssocID="{B5A64CD0-3607-4CFD-8870-7F1650894BCF}" presName="rootConnector" presStyleLbl="node2" presStyleIdx="4" presStyleCnt="9"/>
      <dgm:spPr/>
    </dgm:pt>
    <dgm:pt modelId="{5980623E-45F0-45B4-88AB-812F1A0A4E1F}" type="pres">
      <dgm:prSet presAssocID="{B5A64CD0-3607-4CFD-8870-7F1650894BCF}" presName="hierChild4" presStyleCnt="0"/>
      <dgm:spPr/>
    </dgm:pt>
    <dgm:pt modelId="{A66A4770-A84A-4265-8BFE-134532F3F4C6}" type="pres">
      <dgm:prSet presAssocID="{B5A64CD0-3607-4CFD-8870-7F1650894BCF}" presName="hierChild5" presStyleCnt="0"/>
      <dgm:spPr/>
    </dgm:pt>
    <dgm:pt modelId="{8194D4D9-F2CA-4BB9-B3F6-310C02D4FA51}" type="pres">
      <dgm:prSet presAssocID="{26CAD8E0-9B34-4945-95D3-707679C5FBEC}" presName="Name37" presStyleLbl="parChTrans1D2" presStyleIdx="5" presStyleCnt="9"/>
      <dgm:spPr/>
    </dgm:pt>
    <dgm:pt modelId="{8EBF4331-7B90-4FA2-A501-2FE6A0D528FF}" type="pres">
      <dgm:prSet presAssocID="{BD1B04F9-023C-49FE-BFA2-2335042FDA02}" presName="hierRoot2" presStyleCnt="0">
        <dgm:presLayoutVars>
          <dgm:hierBranch val="init"/>
        </dgm:presLayoutVars>
      </dgm:prSet>
      <dgm:spPr/>
    </dgm:pt>
    <dgm:pt modelId="{5C39601D-95DE-4639-9370-4F4B49CC2FE9}" type="pres">
      <dgm:prSet presAssocID="{BD1B04F9-023C-49FE-BFA2-2335042FDA02}" presName="rootComposite" presStyleCnt="0"/>
      <dgm:spPr/>
    </dgm:pt>
    <dgm:pt modelId="{329A6505-6651-4C42-A39E-2219D578F8A8}" type="pres">
      <dgm:prSet presAssocID="{BD1B04F9-023C-49FE-BFA2-2335042FDA02}" presName="rootText" presStyleLbl="node2" presStyleIdx="5" presStyleCnt="9" custScaleX="116877" custScaleY="182463" custLinFactNeighborX="11166" custLinFactNeighborY="64">
        <dgm:presLayoutVars>
          <dgm:chPref val="3"/>
        </dgm:presLayoutVars>
      </dgm:prSet>
      <dgm:spPr/>
    </dgm:pt>
    <dgm:pt modelId="{9995E55C-98FD-4599-AABB-96B057954521}" type="pres">
      <dgm:prSet presAssocID="{BD1B04F9-023C-49FE-BFA2-2335042FDA02}" presName="rootConnector" presStyleLbl="node2" presStyleIdx="5" presStyleCnt="9"/>
      <dgm:spPr/>
    </dgm:pt>
    <dgm:pt modelId="{625529FA-7563-4693-870D-40843A18B4DD}" type="pres">
      <dgm:prSet presAssocID="{BD1B04F9-023C-49FE-BFA2-2335042FDA02}" presName="hierChild4" presStyleCnt="0"/>
      <dgm:spPr/>
    </dgm:pt>
    <dgm:pt modelId="{67F58F02-EF88-4789-A13E-C57E37A7C4CF}" type="pres">
      <dgm:prSet presAssocID="{BD1B04F9-023C-49FE-BFA2-2335042FDA02}" presName="hierChild5" presStyleCnt="0"/>
      <dgm:spPr/>
    </dgm:pt>
    <dgm:pt modelId="{2FA4C3BB-45C7-4427-8EA4-142EC969EA32}" type="pres">
      <dgm:prSet presAssocID="{FB326540-D4B5-47D7-8F6C-76ED95ADDEC9}" presName="Name37" presStyleLbl="parChTrans1D2" presStyleIdx="6" presStyleCnt="9"/>
      <dgm:spPr/>
    </dgm:pt>
    <dgm:pt modelId="{85E94229-604D-4D51-924C-5AC0E260345A}" type="pres">
      <dgm:prSet presAssocID="{B07C1096-4695-4C0D-9E18-6FEF3D8AC547}" presName="hierRoot2" presStyleCnt="0">
        <dgm:presLayoutVars>
          <dgm:hierBranch val="init"/>
        </dgm:presLayoutVars>
      </dgm:prSet>
      <dgm:spPr/>
    </dgm:pt>
    <dgm:pt modelId="{E5EB290E-51B0-4309-91E3-6FFBC24D4E65}" type="pres">
      <dgm:prSet presAssocID="{B07C1096-4695-4C0D-9E18-6FEF3D8AC547}" presName="rootComposite" presStyleCnt="0"/>
      <dgm:spPr/>
    </dgm:pt>
    <dgm:pt modelId="{8EF4115C-88AC-4542-A82A-BA86D7713E0B}" type="pres">
      <dgm:prSet presAssocID="{B07C1096-4695-4C0D-9E18-6FEF3D8AC547}" presName="rootText" presStyleLbl="node2" presStyleIdx="6" presStyleCnt="9" custScaleX="116944" custScaleY="176044">
        <dgm:presLayoutVars>
          <dgm:chPref val="3"/>
        </dgm:presLayoutVars>
      </dgm:prSet>
      <dgm:spPr/>
    </dgm:pt>
    <dgm:pt modelId="{D33D93E0-B0F4-4B71-A246-A383D6C24E15}" type="pres">
      <dgm:prSet presAssocID="{B07C1096-4695-4C0D-9E18-6FEF3D8AC547}" presName="rootConnector" presStyleLbl="node2" presStyleIdx="6" presStyleCnt="9"/>
      <dgm:spPr/>
    </dgm:pt>
    <dgm:pt modelId="{4D447F71-EBEB-4F08-9277-95859EC32634}" type="pres">
      <dgm:prSet presAssocID="{B07C1096-4695-4C0D-9E18-6FEF3D8AC547}" presName="hierChild4" presStyleCnt="0"/>
      <dgm:spPr/>
    </dgm:pt>
    <dgm:pt modelId="{3CD3FFC2-6E94-483C-9EF8-A911F6779AF7}" type="pres">
      <dgm:prSet presAssocID="{B07C1096-4695-4C0D-9E18-6FEF3D8AC547}" presName="hierChild5" presStyleCnt="0"/>
      <dgm:spPr/>
    </dgm:pt>
    <dgm:pt modelId="{94462A95-A88A-4EF5-85CC-93C77181B03C}" type="pres">
      <dgm:prSet presAssocID="{CE5DD3FB-A9B1-4311-9741-0FA93E335B2F}" presName="Name37" presStyleLbl="parChTrans1D2" presStyleIdx="7" presStyleCnt="9"/>
      <dgm:spPr/>
    </dgm:pt>
    <dgm:pt modelId="{353791B5-2D5D-4C82-8549-2DCCB0D64F73}" type="pres">
      <dgm:prSet presAssocID="{53019F5D-FD40-4E15-B88A-E0021597472B}" presName="hierRoot2" presStyleCnt="0">
        <dgm:presLayoutVars>
          <dgm:hierBranch val="init"/>
        </dgm:presLayoutVars>
      </dgm:prSet>
      <dgm:spPr/>
    </dgm:pt>
    <dgm:pt modelId="{94A0ECF5-30EA-4CAD-B57F-20638A326197}" type="pres">
      <dgm:prSet presAssocID="{53019F5D-FD40-4E15-B88A-E0021597472B}" presName="rootComposite" presStyleCnt="0"/>
      <dgm:spPr/>
    </dgm:pt>
    <dgm:pt modelId="{49EEBC54-7C31-4B72-BEF8-FF986383D393}" type="pres">
      <dgm:prSet presAssocID="{53019F5D-FD40-4E15-B88A-E0021597472B}" presName="rootText" presStyleLbl="node2" presStyleIdx="7" presStyleCnt="9" custScaleX="126184" custScaleY="178661">
        <dgm:presLayoutVars>
          <dgm:chPref val="3"/>
        </dgm:presLayoutVars>
      </dgm:prSet>
      <dgm:spPr/>
    </dgm:pt>
    <dgm:pt modelId="{6C5BA87B-0CBF-4866-93BA-198CC04831F6}" type="pres">
      <dgm:prSet presAssocID="{53019F5D-FD40-4E15-B88A-E0021597472B}" presName="rootConnector" presStyleLbl="node2" presStyleIdx="7" presStyleCnt="9"/>
      <dgm:spPr/>
    </dgm:pt>
    <dgm:pt modelId="{559CB8AD-EFF6-4A02-9728-55C2E78FB64D}" type="pres">
      <dgm:prSet presAssocID="{53019F5D-FD40-4E15-B88A-E0021597472B}" presName="hierChild4" presStyleCnt="0"/>
      <dgm:spPr/>
    </dgm:pt>
    <dgm:pt modelId="{0AEA5B06-F5F9-4198-9324-0AF525F6A8C4}" type="pres">
      <dgm:prSet presAssocID="{53019F5D-FD40-4E15-B88A-E0021597472B}" presName="hierChild5" presStyleCnt="0"/>
      <dgm:spPr/>
    </dgm:pt>
    <dgm:pt modelId="{8E6EAF93-1C38-4202-9642-152B28C52A71}" type="pres">
      <dgm:prSet presAssocID="{4437FD98-FB02-424B-8AB0-645F721A0D79}" presName="Name37" presStyleLbl="parChTrans1D2" presStyleIdx="8" presStyleCnt="9"/>
      <dgm:spPr/>
    </dgm:pt>
    <dgm:pt modelId="{A67BC370-C40F-43BD-B0BB-A431C41D08A8}" type="pres">
      <dgm:prSet presAssocID="{ADD20F0A-32D3-4A4C-B1E5-2B949500EE10}" presName="hierRoot2" presStyleCnt="0">
        <dgm:presLayoutVars>
          <dgm:hierBranch val="init"/>
        </dgm:presLayoutVars>
      </dgm:prSet>
      <dgm:spPr/>
    </dgm:pt>
    <dgm:pt modelId="{77AF4DB6-AF01-4BE9-8284-13956F7A068E}" type="pres">
      <dgm:prSet presAssocID="{ADD20F0A-32D3-4A4C-B1E5-2B949500EE10}" presName="rootComposite" presStyleCnt="0"/>
      <dgm:spPr/>
    </dgm:pt>
    <dgm:pt modelId="{8C797A2B-A86E-43F7-BCAD-88074DA2BEEB}" type="pres">
      <dgm:prSet presAssocID="{ADD20F0A-32D3-4A4C-B1E5-2B949500EE10}" presName="rootText" presStyleLbl="node2" presStyleIdx="8" presStyleCnt="9" custScaleY="180673">
        <dgm:presLayoutVars>
          <dgm:chPref val="3"/>
        </dgm:presLayoutVars>
      </dgm:prSet>
      <dgm:spPr/>
    </dgm:pt>
    <dgm:pt modelId="{780A8A84-354E-4C7E-8FE4-40F2951DB425}" type="pres">
      <dgm:prSet presAssocID="{ADD20F0A-32D3-4A4C-B1E5-2B949500EE10}" presName="rootConnector" presStyleLbl="node2" presStyleIdx="8" presStyleCnt="9"/>
      <dgm:spPr/>
    </dgm:pt>
    <dgm:pt modelId="{72B4F53B-ADE7-4DAE-980D-ED843CFBDDF5}" type="pres">
      <dgm:prSet presAssocID="{ADD20F0A-32D3-4A4C-B1E5-2B949500EE10}" presName="hierChild4" presStyleCnt="0"/>
      <dgm:spPr/>
    </dgm:pt>
    <dgm:pt modelId="{3384A074-F061-4F9A-97DB-16E0FC3DED01}" type="pres">
      <dgm:prSet presAssocID="{ADD20F0A-32D3-4A4C-B1E5-2B949500EE10}" presName="hierChild5" presStyleCnt="0"/>
      <dgm:spPr/>
    </dgm:pt>
    <dgm:pt modelId="{01874F4F-DF71-4E2C-88A1-14192FE01320}" type="pres">
      <dgm:prSet presAssocID="{E25CF4C4-B788-43D4-9303-8BAB1122CAAA}" presName="hierChild3" presStyleCnt="0"/>
      <dgm:spPr/>
    </dgm:pt>
    <dgm:pt modelId="{36B8B940-BBA9-4257-82EB-13258A1CD2B0}" type="pres">
      <dgm:prSet presAssocID="{1714F121-81AC-4EF5-A8DE-49BFAEFB8B53}" presName="hierRoot1" presStyleCnt="0">
        <dgm:presLayoutVars>
          <dgm:hierBranch val="init"/>
        </dgm:presLayoutVars>
      </dgm:prSet>
      <dgm:spPr/>
    </dgm:pt>
    <dgm:pt modelId="{9E0DEDC6-1343-412C-9D27-EA01DCBD68C6}" type="pres">
      <dgm:prSet presAssocID="{1714F121-81AC-4EF5-A8DE-49BFAEFB8B53}" presName="rootComposite1" presStyleCnt="0"/>
      <dgm:spPr/>
    </dgm:pt>
    <dgm:pt modelId="{A72C173A-A4E9-42AF-8492-6A4524478DDF}" type="pres">
      <dgm:prSet presAssocID="{1714F121-81AC-4EF5-A8DE-49BFAEFB8B53}" presName="rootText1" presStyleLbl="node0" presStyleIdx="1" presStyleCnt="2" custScaleX="201081" custScaleY="68755" custLinFactX="27830" custLinFactY="175646" custLinFactNeighborX="100000" custLinFactNeighborY="200000">
        <dgm:presLayoutVars>
          <dgm:chPref val="3"/>
        </dgm:presLayoutVars>
      </dgm:prSet>
      <dgm:spPr/>
    </dgm:pt>
    <dgm:pt modelId="{9719BC34-9A9E-49F4-9DC1-94131C35622B}" type="pres">
      <dgm:prSet presAssocID="{1714F121-81AC-4EF5-A8DE-49BFAEFB8B53}" presName="rootConnector1" presStyleLbl="node1" presStyleIdx="0" presStyleCnt="0"/>
      <dgm:spPr/>
    </dgm:pt>
    <dgm:pt modelId="{311ABE1E-BDFF-4A41-984D-D44A6FE9895B}" type="pres">
      <dgm:prSet presAssocID="{1714F121-81AC-4EF5-A8DE-49BFAEFB8B53}" presName="hierChild2" presStyleCnt="0"/>
      <dgm:spPr/>
    </dgm:pt>
    <dgm:pt modelId="{997CADD1-215A-4FAC-B97A-EFA697A35C2E}" type="pres">
      <dgm:prSet presAssocID="{1714F121-81AC-4EF5-A8DE-49BFAEFB8B53}" presName="hierChild3" presStyleCnt="0"/>
      <dgm:spPr/>
    </dgm:pt>
  </dgm:ptLst>
  <dgm:cxnLst>
    <dgm:cxn modelId="{CD07BE15-4F0E-431B-8649-8AF8F9295B7B}" type="presOf" srcId="{1714F121-81AC-4EF5-A8DE-49BFAEFB8B53}" destId="{A72C173A-A4E9-42AF-8492-6A4524478DDF}" srcOrd="0" destOrd="0" presId="urn:microsoft.com/office/officeart/2005/8/layout/orgChart1"/>
    <dgm:cxn modelId="{FD60D217-9DC1-465B-8E7C-EF5943C231F2}" type="presOf" srcId="{26CAD8E0-9B34-4945-95D3-707679C5FBEC}" destId="{8194D4D9-F2CA-4BB9-B3F6-310C02D4FA51}" srcOrd="0" destOrd="0" presId="urn:microsoft.com/office/officeart/2005/8/layout/orgChart1"/>
    <dgm:cxn modelId="{C4A7EB17-8B3F-4D43-9F00-D413C9FD39B6}" type="presOf" srcId="{ACC9E611-44B8-43B3-B687-915C67A9C8C0}" destId="{866E0438-1083-42D4-BACB-AB28A4347226}" srcOrd="0" destOrd="0" presId="urn:microsoft.com/office/officeart/2005/8/layout/orgChart1"/>
    <dgm:cxn modelId="{3BA02A1D-9AB5-4902-9152-54787AF1C462}" type="presOf" srcId="{1714F121-81AC-4EF5-A8DE-49BFAEFB8B53}" destId="{9719BC34-9A9E-49F4-9DC1-94131C35622B}" srcOrd="1" destOrd="0" presId="urn:microsoft.com/office/officeart/2005/8/layout/orgChart1"/>
    <dgm:cxn modelId="{834C3C1D-BA63-4342-B06B-218EBD7182E2}" srcId="{E25CF4C4-B788-43D4-9303-8BAB1122CAAA}" destId="{7459DA4A-D921-481F-9F74-0BF6087E8E62}" srcOrd="2" destOrd="0" parTransId="{170DE165-A59D-419C-9ADA-0A21CA9C8B86}" sibTransId="{A52639F0-D7C6-48E0-A63D-8A1A4210B1BC}"/>
    <dgm:cxn modelId="{AC683B2C-FF9B-42F9-AAD3-AA60C2DF0D30}" type="presOf" srcId="{E25CF4C4-B788-43D4-9303-8BAB1122CAAA}" destId="{3728F375-9193-46C3-9426-9D80ACD1D8CD}" srcOrd="1" destOrd="0" presId="urn:microsoft.com/office/officeart/2005/8/layout/orgChart1"/>
    <dgm:cxn modelId="{488AED34-A4E7-44E5-8383-958B86A0081B}" type="presOf" srcId="{FB326540-D4B5-47D7-8F6C-76ED95ADDEC9}" destId="{2FA4C3BB-45C7-4427-8EA4-142EC969EA32}" srcOrd="0" destOrd="0" presId="urn:microsoft.com/office/officeart/2005/8/layout/orgChart1"/>
    <dgm:cxn modelId="{EF5D9937-4468-40D1-81BA-DF8A369B28D3}" type="presOf" srcId="{325E6741-2E32-46C6-80E4-D4DC7A9CC574}" destId="{7951F673-2094-46CD-BE82-58A889C9F833}" srcOrd="0" destOrd="0" presId="urn:microsoft.com/office/officeart/2005/8/layout/orgChart1"/>
    <dgm:cxn modelId="{EAA90B39-6BF5-4AB1-9645-46F31CD26F42}" srcId="{E25CF4C4-B788-43D4-9303-8BAB1122CAAA}" destId="{B9574C58-9976-4405-8E81-359CB9D92B84}" srcOrd="0" destOrd="0" parTransId="{A2F60D5E-932E-41A4-8B33-FD37E8D6FCA0}" sibTransId="{7A589B32-07A8-47D5-B805-D38AC1DE61F2}"/>
    <dgm:cxn modelId="{05BBA15F-3EA9-440D-92C0-F3D14378761D}" type="presOf" srcId="{7459DA4A-D921-481F-9F74-0BF6087E8E62}" destId="{9BE102EE-499F-4315-8B2C-4905D895F0FB}" srcOrd="1" destOrd="0" presId="urn:microsoft.com/office/officeart/2005/8/layout/orgChart1"/>
    <dgm:cxn modelId="{047B2F65-65EE-414D-95EE-A2E14F00443B}" type="presOf" srcId="{B9574C58-9976-4405-8E81-359CB9D92B84}" destId="{53FA3E32-995C-443F-B6FA-3B2084E76527}" srcOrd="1" destOrd="0" presId="urn:microsoft.com/office/officeart/2005/8/layout/orgChart1"/>
    <dgm:cxn modelId="{98E6BD65-90A0-4D16-9F33-8D9DE24A56AB}" type="presOf" srcId="{53019F5D-FD40-4E15-B88A-E0021597472B}" destId="{49EEBC54-7C31-4B72-BEF8-FF986383D393}" srcOrd="0" destOrd="0" presId="urn:microsoft.com/office/officeart/2005/8/layout/orgChart1"/>
    <dgm:cxn modelId="{A91C0167-8585-4F86-8E77-3D0F297CDE55}" type="presOf" srcId="{E5220CDE-9AA7-4855-A6AF-BF5FB57F70AF}" destId="{B4F85093-1B73-4A39-9FCB-B6A6CC12FB74}" srcOrd="0" destOrd="0" presId="urn:microsoft.com/office/officeart/2005/8/layout/orgChart1"/>
    <dgm:cxn modelId="{6916816A-0AEC-492E-B9AA-5A7EFC55EB0A}" type="presOf" srcId="{4437FD98-FB02-424B-8AB0-645F721A0D79}" destId="{8E6EAF93-1C38-4202-9642-152B28C52A71}" srcOrd="0" destOrd="0" presId="urn:microsoft.com/office/officeart/2005/8/layout/orgChart1"/>
    <dgm:cxn modelId="{9E5AAA72-F310-4061-A69E-D4F6FBEAA242}" type="presOf" srcId="{BA0434D4-DCD9-4253-9F17-BC520AA88164}" destId="{6E4A5461-B3A2-4200-980B-A30E6E8AB62A}" srcOrd="0" destOrd="0" presId="urn:microsoft.com/office/officeart/2005/8/layout/orgChart1"/>
    <dgm:cxn modelId="{12829253-877D-4C31-931F-904DB3CD3157}" srcId="{E25CF4C4-B788-43D4-9303-8BAB1122CAAA}" destId="{ADD20F0A-32D3-4A4C-B1E5-2B949500EE10}" srcOrd="8" destOrd="0" parTransId="{4437FD98-FB02-424B-8AB0-645F721A0D79}" sibTransId="{F7DCF4DE-B4AA-469F-939C-8F78B90089A2}"/>
    <dgm:cxn modelId="{FC502874-84D0-47A6-A421-9A48E50F9C84}" srcId="{E25CF4C4-B788-43D4-9303-8BAB1122CAAA}" destId="{BD1B04F9-023C-49FE-BFA2-2335042FDA02}" srcOrd="5" destOrd="0" parTransId="{26CAD8E0-9B34-4945-95D3-707679C5FBEC}" sibTransId="{DC5FABE0-460B-48C2-96BE-161A7DD70A61}"/>
    <dgm:cxn modelId="{58979057-069F-4271-A863-027EBA98FE14}" srcId="{E25CF4C4-B788-43D4-9303-8BAB1122CAAA}" destId="{53019F5D-FD40-4E15-B88A-E0021597472B}" srcOrd="7" destOrd="0" parTransId="{CE5DD3FB-A9B1-4311-9741-0FA93E335B2F}" sibTransId="{EC211D12-6E71-41DE-8FAA-A833E76E9C3A}"/>
    <dgm:cxn modelId="{B9FA9078-21C6-4A1D-AF11-C833CEB63F88}" type="presOf" srcId="{ADD20F0A-32D3-4A4C-B1E5-2B949500EE10}" destId="{780A8A84-354E-4C7E-8FE4-40F2951DB425}" srcOrd="1" destOrd="0" presId="urn:microsoft.com/office/officeart/2005/8/layout/orgChart1"/>
    <dgm:cxn modelId="{2BFDF782-D559-4363-9045-85E82131BF26}" srcId="{325E6741-2E32-46C6-80E4-D4DC7A9CC574}" destId="{1714F121-81AC-4EF5-A8DE-49BFAEFB8B53}" srcOrd="1" destOrd="0" parTransId="{DC76FA4E-E3F0-4603-BE8E-461079F040E9}" sibTransId="{8EC676DD-06CF-478A-BC65-5BE4F2EAFA92}"/>
    <dgm:cxn modelId="{9C2D7987-7B62-4586-8C4F-A0FE7C315DE0}" type="presOf" srcId="{170DE165-A59D-419C-9ADA-0A21CA9C8B86}" destId="{B9AC1CCF-75A1-42E1-AAE5-E025913F3811}" srcOrd="0" destOrd="0" presId="urn:microsoft.com/office/officeart/2005/8/layout/orgChart1"/>
    <dgm:cxn modelId="{3091DD87-71BF-4A34-90AF-FC8204C3410C}" srcId="{325E6741-2E32-46C6-80E4-D4DC7A9CC574}" destId="{E25CF4C4-B788-43D4-9303-8BAB1122CAAA}" srcOrd="0" destOrd="0" parTransId="{F04DECF0-99B9-42B7-88BA-3BEBB466A372}" sibTransId="{D96BF6B2-4B29-4F88-A1EA-C5140985EFEA}"/>
    <dgm:cxn modelId="{C7729292-625F-4F40-BC1F-57EB11D0EFB6}" type="presOf" srcId="{B07C1096-4695-4C0D-9E18-6FEF3D8AC547}" destId="{8EF4115C-88AC-4542-A82A-BA86D7713E0B}" srcOrd="0" destOrd="0" presId="urn:microsoft.com/office/officeart/2005/8/layout/orgChart1"/>
    <dgm:cxn modelId="{48421494-7805-4165-8C32-9A93BE6C951C}" type="presOf" srcId="{53019F5D-FD40-4E15-B88A-E0021597472B}" destId="{6C5BA87B-0CBF-4866-93BA-198CC04831F6}" srcOrd="1" destOrd="0" presId="urn:microsoft.com/office/officeart/2005/8/layout/orgChart1"/>
    <dgm:cxn modelId="{66CA63B9-6BDE-4B92-8648-CEF51D322267}" type="presOf" srcId="{5D4D0795-8EF9-455F-A566-CE73C4820741}" destId="{DE4CE4C1-2C54-4F99-92F9-3977574DEA3E}" srcOrd="0" destOrd="0" presId="urn:microsoft.com/office/officeart/2005/8/layout/orgChart1"/>
    <dgm:cxn modelId="{129965C0-48D6-40E4-B6B3-132CED982972}" type="presOf" srcId="{BA0434D4-DCD9-4253-9F17-BC520AA88164}" destId="{D984EECE-04D4-4624-9F9F-A710EEAEFBF5}" srcOrd="1" destOrd="0" presId="urn:microsoft.com/office/officeart/2005/8/layout/orgChart1"/>
    <dgm:cxn modelId="{AC6576C1-D1B2-4104-8D82-D5046798AD7D}" type="presOf" srcId="{CE5DD3FB-A9B1-4311-9741-0FA93E335B2F}" destId="{94462A95-A88A-4EF5-85CC-93C77181B03C}" srcOrd="0" destOrd="0" presId="urn:microsoft.com/office/officeart/2005/8/layout/orgChart1"/>
    <dgm:cxn modelId="{2A0EA2C1-810B-4362-8020-FC4501765C01}" srcId="{E25CF4C4-B788-43D4-9303-8BAB1122CAAA}" destId="{B07C1096-4695-4C0D-9E18-6FEF3D8AC547}" srcOrd="6" destOrd="0" parTransId="{FB326540-D4B5-47D7-8F6C-76ED95ADDEC9}" sibTransId="{B82AB711-3663-4CD7-939E-2D9993FFA9CE}"/>
    <dgm:cxn modelId="{6ECF09C7-D262-44E1-9EB1-C6875B06D224}" type="presOf" srcId="{43666E20-2606-4C1A-B02C-146F8A4A17C5}" destId="{14C1DEAB-37B2-466C-958B-A3ABB989E3E6}" srcOrd="0" destOrd="0" presId="urn:microsoft.com/office/officeart/2005/8/layout/orgChart1"/>
    <dgm:cxn modelId="{D9F6B0CB-1F15-47AD-A361-32AADAF81F4B}" type="presOf" srcId="{7459DA4A-D921-481F-9F74-0BF6087E8E62}" destId="{0CABFFCA-7512-4FC8-9C18-78C69F6E74C7}" srcOrd="0" destOrd="0" presId="urn:microsoft.com/office/officeart/2005/8/layout/orgChart1"/>
    <dgm:cxn modelId="{08068BCC-764A-45AB-9D62-CC29E90ECC51}" type="presOf" srcId="{A2F60D5E-932E-41A4-8B33-FD37E8D6FCA0}" destId="{0E5573B2-2AA0-4434-BD65-AADD0F3B7593}" srcOrd="0" destOrd="0" presId="urn:microsoft.com/office/officeart/2005/8/layout/orgChart1"/>
    <dgm:cxn modelId="{4A8F45CE-E2EF-4B1C-A1BD-D69EF8A0FA83}" srcId="{E25CF4C4-B788-43D4-9303-8BAB1122CAAA}" destId="{BA0434D4-DCD9-4253-9F17-BC520AA88164}" srcOrd="1" destOrd="0" parTransId="{ACC9E611-44B8-43B3-B687-915C67A9C8C0}" sibTransId="{89E49ACF-0B50-4A09-9C88-2DE5C6C95786}"/>
    <dgm:cxn modelId="{CE65B3D3-91DA-4BB8-A822-D5554CEDEE04}" type="presOf" srcId="{B5A64CD0-3607-4CFD-8870-7F1650894BCF}" destId="{1B64B776-FB34-4E14-8247-39D6B8E792CA}" srcOrd="1" destOrd="0" presId="urn:microsoft.com/office/officeart/2005/8/layout/orgChart1"/>
    <dgm:cxn modelId="{4A9B53D5-F0ED-4B7D-A182-3FDD81D6B7EC}" type="presOf" srcId="{BD1B04F9-023C-49FE-BFA2-2335042FDA02}" destId="{9995E55C-98FD-4599-AABB-96B057954521}" srcOrd="1" destOrd="0" presId="urn:microsoft.com/office/officeart/2005/8/layout/orgChart1"/>
    <dgm:cxn modelId="{CE313CD7-7D08-4235-957F-4B712B26467F}" type="presOf" srcId="{43666E20-2606-4C1A-B02C-146F8A4A17C5}" destId="{F04BC295-B56D-4438-A60F-6A6070F33CAD}" srcOrd="1" destOrd="0" presId="urn:microsoft.com/office/officeart/2005/8/layout/orgChart1"/>
    <dgm:cxn modelId="{02AEAEDB-D263-4D09-ADAD-B52F4C9440B6}" srcId="{E25CF4C4-B788-43D4-9303-8BAB1122CAAA}" destId="{B5A64CD0-3607-4CFD-8870-7F1650894BCF}" srcOrd="4" destOrd="0" parTransId="{E5220CDE-9AA7-4855-A6AF-BF5FB57F70AF}" sibTransId="{9B7AABAD-5B6D-40C1-B0FD-8C7E97796FDF}"/>
    <dgm:cxn modelId="{CDA5E3E4-37C5-44C4-8DBD-EA73D7B3AE0F}" type="presOf" srcId="{ADD20F0A-32D3-4A4C-B1E5-2B949500EE10}" destId="{8C797A2B-A86E-43F7-BCAD-88074DA2BEEB}" srcOrd="0" destOrd="0" presId="urn:microsoft.com/office/officeart/2005/8/layout/orgChart1"/>
    <dgm:cxn modelId="{A28AE7E4-E5FF-4C5B-BEF1-B29F02A6BFA5}" type="presOf" srcId="{B07C1096-4695-4C0D-9E18-6FEF3D8AC547}" destId="{D33D93E0-B0F4-4B71-A246-A383D6C24E15}" srcOrd="1" destOrd="0" presId="urn:microsoft.com/office/officeart/2005/8/layout/orgChart1"/>
    <dgm:cxn modelId="{0CF019E8-C760-4A78-BB20-816CA231549B}" type="presOf" srcId="{E25CF4C4-B788-43D4-9303-8BAB1122CAAA}" destId="{40949B74-E10F-4D6B-85E4-A3F8A89F1E86}" srcOrd="0" destOrd="0" presId="urn:microsoft.com/office/officeart/2005/8/layout/orgChart1"/>
    <dgm:cxn modelId="{D19D42E8-F46E-48F5-93B0-80848353256D}" srcId="{E25CF4C4-B788-43D4-9303-8BAB1122CAAA}" destId="{43666E20-2606-4C1A-B02C-146F8A4A17C5}" srcOrd="3" destOrd="0" parTransId="{5D4D0795-8EF9-455F-A566-CE73C4820741}" sibTransId="{52076F2C-D532-4C22-9192-5B07DB692877}"/>
    <dgm:cxn modelId="{2CAC45E9-7ACA-4324-97DC-EA62167198FC}" type="presOf" srcId="{B9574C58-9976-4405-8E81-359CB9D92B84}" destId="{6E3E147D-1B2D-47BB-8EA3-D2AD0FD468BC}" srcOrd="0" destOrd="0" presId="urn:microsoft.com/office/officeart/2005/8/layout/orgChart1"/>
    <dgm:cxn modelId="{FEE986E9-954B-4258-A75D-DC835B5B9F8B}" type="presOf" srcId="{BD1B04F9-023C-49FE-BFA2-2335042FDA02}" destId="{329A6505-6651-4C42-A39E-2219D578F8A8}" srcOrd="0" destOrd="0" presId="urn:microsoft.com/office/officeart/2005/8/layout/orgChart1"/>
    <dgm:cxn modelId="{7C5E6AEF-4700-4D7A-8A2F-D58807D272D0}" type="presOf" srcId="{B5A64CD0-3607-4CFD-8870-7F1650894BCF}" destId="{E4FF5525-B561-42A8-8D2B-EC003B8E4CF8}" srcOrd="0" destOrd="0" presId="urn:microsoft.com/office/officeart/2005/8/layout/orgChart1"/>
    <dgm:cxn modelId="{D258E861-9C15-4E98-99B8-C12C21093891}" type="presParOf" srcId="{7951F673-2094-46CD-BE82-58A889C9F833}" destId="{BD7F0650-77AC-498E-A97D-02BD009E69FA}" srcOrd="0" destOrd="0" presId="urn:microsoft.com/office/officeart/2005/8/layout/orgChart1"/>
    <dgm:cxn modelId="{8646A92F-52CE-4357-BD74-47694A7FAD61}" type="presParOf" srcId="{BD7F0650-77AC-498E-A97D-02BD009E69FA}" destId="{775844F1-5058-405E-8F0D-32ECA75C2A8E}" srcOrd="0" destOrd="0" presId="urn:microsoft.com/office/officeart/2005/8/layout/orgChart1"/>
    <dgm:cxn modelId="{26686D9D-09F2-4D15-8676-51CD72A4EF0E}" type="presParOf" srcId="{775844F1-5058-405E-8F0D-32ECA75C2A8E}" destId="{40949B74-E10F-4D6B-85E4-A3F8A89F1E86}" srcOrd="0" destOrd="0" presId="urn:microsoft.com/office/officeart/2005/8/layout/orgChart1"/>
    <dgm:cxn modelId="{D2CF5C99-A2E6-4E6F-A259-2B61E70841FD}" type="presParOf" srcId="{775844F1-5058-405E-8F0D-32ECA75C2A8E}" destId="{3728F375-9193-46C3-9426-9D80ACD1D8CD}" srcOrd="1" destOrd="0" presId="urn:microsoft.com/office/officeart/2005/8/layout/orgChart1"/>
    <dgm:cxn modelId="{0AE2E0BB-3E75-4F01-B1F2-118E3A5F1493}" type="presParOf" srcId="{BD7F0650-77AC-498E-A97D-02BD009E69FA}" destId="{7926164C-3B7E-4FBC-8607-206C033CAE10}" srcOrd="1" destOrd="0" presId="urn:microsoft.com/office/officeart/2005/8/layout/orgChart1"/>
    <dgm:cxn modelId="{BFE9088D-77B5-4FAD-A13B-00B8765337A4}" type="presParOf" srcId="{7926164C-3B7E-4FBC-8607-206C033CAE10}" destId="{0E5573B2-2AA0-4434-BD65-AADD0F3B7593}" srcOrd="0" destOrd="0" presId="urn:microsoft.com/office/officeart/2005/8/layout/orgChart1"/>
    <dgm:cxn modelId="{6F2DDD5D-63F2-4782-9F7E-8736A1EF3CC5}" type="presParOf" srcId="{7926164C-3B7E-4FBC-8607-206C033CAE10}" destId="{20D6E5DA-9879-4687-BD11-BE33001CB912}" srcOrd="1" destOrd="0" presId="urn:microsoft.com/office/officeart/2005/8/layout/orgChart1"/>
    <dgm:cxn modelId="{3A5B1D27-939F-45A4-8A74-377F25D1EC3A}" type="presParOf" srcId="{20D6E5DA-9879-4687-BD11-BE33001CB912}" destId="{E0DF87E8-40B1-4339-8948-B1553EAC56B8}" srcOrd="0" destOrd="0" presId="urn:microsoft.com/office/officeart/2005/8/layout/orgChart1"/>
    <dgm:cxn modelId="{E6109562-89D8-4C93-AD7E-99A093E64A67}" type="presParOf" srcId="{E0DF87E8-40B1-4339-8948-B1553EAC56B8}" destId="{6E3E147D-1B2D-47BB-8EA3-D2AD0FD468BC}" srcOrd="0" destOrd="0" presId="urn:microsoft.com/office/officeart/2005/8/layout/orgChart1"/>
    <dgm:cxn modelId="{E7642CD3-FF0D-435F-AB9B-AA14B44A3ED6}" type="presParOf" srcId="{E0DF87E8-40B1-4339-8948-B1553EAC56B8}" destId="{53FA3E32-995C-443F-B6FA-3B2084E76527}" srcOrd="1" destOrd="0" presId="urn:microsoft.com/office/officeart/2005/8/layout/orgChart1"/>
    <dgm:cxn modelId="{0DA950D9-E96B-4F69-B2C7-5EE70C2A2BBC}" type="presParOf" srcId="{20D6E5DA-9879-4687-BD11-BE33001CB912}" destId="{747DF00A-7EAC-45F0-9141-F2E04B4C7D44}" srcOrd="1" destOrd="0" presId="urn:microsoft.com/office/officeart/2005/8/layout/orgChart1"/>
    <dgm:cxn modelId="{4AE478AA-0FEA-44C8-AFFF-BEDA6347F381}" type="presParOf" srcId="{20D6E5DA-9879-4687-BD11-BE33001CB912}" destId="{9851DA6B-3C92-4B9B-90AA-526618FFD2A2}" srcOrd="2" destOrd="0" presId="urn:microsoft.com/office/officeart/2005/8/layout/orgChart1"/>
    <dgm:cxn modelId="{E3151BA1-0691-4D5D-9BDD-FEFAA384A57B}" type="presParOf" srcId="{7926164C-3B7E-4FBC-8607-206C033CAE10}" destId="{866E0438-1083-42D4-BACB-AB28A4347226}" srcOrd="2" destOrd="0" presId="urn:microsoft.com/office/officeart/2005/8/layout/orgChart1"/>
    <dgm:cxn modelId="{EE74A113-B071-4855-AFA1-93C09161577E}" type="presParOf" srcId="{7926164C-3B7E-4FBC-8607-206C033CAE10}" destId="{190BA0CD-2569-4BA4-B970-AFBD0D69C5D1}" srcOrd="3" destOrd="0" presId="urn:microsoft.com/office/officeart/2005/8/layout/orgChart1"/>
    <dgm:cxn modelId="{D5CC82AA-0023-4AD5-BB47-73344C06B57D}" type="presParOf" srcId="{190BA0CD-2569-4BA4-B970-AFBD0D69C5D1}" destId="{52D0335D-9237-4DDA-9850-C25FE682E1DF}" srcOrd="0" destOrd="0" presId="urn:microsoft.com/office/officeart/2005/8/layout/orgChart1"/>
    <dgm:cxn modelId="{41574D60-B0D3-45C2-9491-1EB34A580EE7}" type="presParOf" srcId="{52D0335D-9237-4DDA-9850-C25FE682E1DF}" destId="{6E4A5461-B3A2-4200-980B-A30E6E8AB62A}" srcOrd="0" destOrd="0" presId="urn:microsoft.com/office/officeart/2005/8/layout/orgChart1"/>
    <dgm:cxn modelId="{491C3DE6-AFC3-4771-A121-A55E9F11AC1D}" type="presParOf" srcId="{52D0335D-9237-4DDA-9850-C25FE682E1DF}" destId="{D984EECE-04D4-4624-9F9F-A710EEAEFBF5}" srcOrd="1" destOrd="0" presId="urn:microsoft.com/office/officeart/2005/8/layout/orgChart1"/>
    <dgm:cxn modelId="{ABF64793-F416-43EB-9595-71EB21D5C25A}" type="presParOf" srcId="{190BA0CD-2569-4BA4-B970-AFBD0D69C5D1}" destId="{985A4CD3-9F9C-4366-B32C-CF48E8EDCE3E}" srcOrd="1" destOrd="0" presId="urn:microsoft.com/office/officeart/2005/8/layout/orgChart1"/>
    <dgm:cxn modelId="{9263BFC3-88AF-42E5-A1EE-3632FA94616E}" type="presParOf" srcId="{190BA0CD-2569-4BA4-B970-AFBD0D69C5D1}" destId="{F519BA66-5F66-41A3-ACAD-93A5E52D536A}" srcOrd="2" destOrd="0" presId="urn:microsoft.com/office/officeart/2005/8/layout/orgChart1"/>
    <dgm:cxn modelId="{B17C31C2-99F4-470A-AB70-C42BD7052D5A}" type="presParOf" srcId="{7926164C-3B7E-4FBC-8607-206C033CAE10}" destId="{B9AC1CCF-75A1-42E1-AAE5-E025913F3811}" srcOrd="4" destOrd="0" presId="urn:microsoft.com/office/officeart/2005/8/layout/orgChart1"/>
    <dgm:cxn modelId="{9AC5272A-BADD-4AF2-AAF0-E2230221A262}" type="presParOf" srcId="{7926164C-3B7E-4FBC-8607-206C033CAE10}" destId="{E03BB202-43B1-4D81-8E76-F4C3FB4DAF05}" srcOrd="5" destOrd="0" presId="urn:microsoft.com/office/officeart/2005/8/layout/orgChart1"/>
    <dgm:cxn modelId="{114936A2-1C28-4B29-8250-CFD2584AFB59}" type="presParOf" srcId="{E03BB202-43B1-4D81-8E76-F4C3FB4DAF05}" destId="{5FCBAB04-0DDF-4A3A-97DE-9D82CE2EB0A3}" srcOrd="0" destOrd="0" presId="urn:microsoft.com/office/officeart/2005/8/layout/orgChart1"/>
    <dgm:cxn modelId="{4FB4FAE0-6115-455C-BAA4-611D57DE1913}" type="presParOf" srcId="{5FCBAB04-0DDF-4A3A-97DE-9D82CE2EB0A3}" destId="{0CABFFCA-7512-4FC8-9C18-78C69F6E74C7}" srcOrd="0" destOrd="0" presId="urn:microsoft.com/office/officeart/2005/8/layout/orgChart1"/>
    <dgm:cxn modelId="{C3C9A33A-F9BF-4F7A-A2FF-D6B87891A738}" type="presParOf" srcId="{5FCBAB04-0DDF-4A3A-97DE-9D82CE2EB0A3}" destId="{9BE102EE-499F-4315-8B2C-4905D895F0FB}" srcOrd="1" destOrd="0" presId="urn:microsoft.com/office/officeart/2005/8/layout/orgChart1"/>
    <dgm:cxn modelId="{52B03807-672B-462E-B8A5-80BC432153A4}" type="presParOf" srcId="{E03BB202-43B1-4D81-8E76-F4C3FB4DAF05}" destId="{18E81764-1B93-4293-B765-48E437F2B870}" srcOrd="1" destOrd="0" presId="urn:microsoft.com/office/officeart/2005/8/layout/orgChart1"/>
    <dgm:cxn modelId="{F18E5CB2-A3CB-491F-840B-5AA2C409668A}" type="presParOf" srcId="{E03BB202-43B1-4D81-8E76-F4C3FB4DAF05}" destId="{5493033E-2887-4821-9F49-26616C592195}" srcOrd="2" destOrd="0" presId="urn:microsoft.com/office/officeart/2005/8/layout/orgChart1"/>
    <dgm:cxn modelId="{34DE3904-75F2-4454-848A-67F27A431431}" type="presParOf" srcId="{7926164C-3B7E-4FBC-8607-206C033CAE10}" destId="{DE4CE4C1-2C54-4F99-92F9-3977574DEA3E}" srcOrd="6" destOrd="0" presId="urn:microsoft.com/office/officeart/2005/8/layout/orgChart1"/>
    <dgm:cxn modelId="{BD417B39-A83E-4868-AFF2-5395E6531FEE}" type="presParOf" srcId="{7926164C-3B7E-4FBC-8607-206C033CAE10}" destId="{690FEDD1-4E58-4C42-8C04-906395BA2E6F}" srcOrd="7" destOrd="0" presId="urn:microsoft.com/office/officeart/2005/8/layout/orgChart1"/>
    <dgm:cxn modelId="{391F9CB3-738C-4C42-BB91-89BD7E7197CC}" type="presParOf" srcId="{690FEDD1-4E58-4C42-8C04-906395BA2E6F}" destId="{7DFB3418-8260-4D26-A2A5-853C485C4E90}" srcOrd="0" destOrd="0" presId="urn:microsoft.com/office/officeart/2005/8/layout/orgChart1"/>
    <dgm:cxn modelId="{0871994A-9CA1-4D45-A0CD-AA065481E03C}" type="presParOf" srcId="{7DFB3418-8260-4D26-A2A5-853C485C4E90}" destId="{14C1DEAB-37B2-466C-958B-A3ABB989E3E6}" srcOrd="0" destOrd="0" presId="urn:microsoft.com/office/officeart/2005/8/layout/orgChart1"/>
    <dgm:cxn modelId="{8489368A-930A-45B6-9665-7445A8E9C44A}" type="presParOf" srcId="{7DFB3418-8260-4D26-A2A5-853C485C4E90}" destId="{F04BC295-B56D-4438-A60F-6A6070F33CAD}" srcOrd="1" destOrd="0" presId="urn:microsoft.com/office/officeart/2005/8/layout/orgChart1"/>
    <dgm:cxn modelId="{5C348462-FB3F-48B4-84FE-C7EB6F86258A}" type="presParOf" srcId="{690FEDD1-4E58-4C42-8C04-906395BA2E6F}" destId="{06353CF5-26BC-4F1F-8A12-108FD2E0E6DF}" srcOrd="1" destOrd="0" presId="urn:microsoft.com/office/officeart/2005/8/layout/orgChart1"/>
    <dgm:cxn modelId="{3007AE24-323E-4319-964D-EDC3353E1BDD}" type="presParOf" srcId="{690FEDD1-4E58-4C42-8C04-906395BA2E6F}" destId="{77592EAC-817D-48F8-9FBD-4FBD453D9DEC}" srcOrd="2" destOrd="0" presId="urn:microsoft.com/office/officeart/2005/8/layout/orgChart1"/>
    <dgm:cxn modelId="{CBEE3470-0D3C-4288-A866-AEEAE9BDB862}" type="presParOf" srcId="{7926164C-3B7E-4FBC-8607-206C033CAE10}" destId="{B4F85093-1B73-4A39-9FCB-B6A6CC12FB74}" srcOrd="8" destOrd="0" presId="urn:microsoft.com/office/officeart/2005/8/layout/orgChart1"/>
    <dgm:cxn modelId="{8E0BDA00-A6A7-403C-BD90-91835E864374}" type="presParOf" srcId="{7926164C-3B7E-4FBC-8607-206C033CAE10}" destId="{B9EA9AD5-C104-4717-9EE1-81A40E8BA9E9}" srcOrd="9" destOrd="0" presId="urn:microsoft.com/office/officeart/2005/8/layout/orgChart1"/>
    <dgm:cxn modelId="{A74BFC52-2FE3-4EDB-B95C-C004B2AB4416}" type="presParOf" srcId="{B9EA9AD5-C104-4717-9EE1-81A40E8BA9E9}" destId="{7B35E645-512F-48AB-B05C-4CCF8C40A9E6}" srcOrd="0" destOrd="0" presId="urn:microsoft.com/office/officeart/2005/8/layout/orgChart1"/>
    <dgm:cxn modelId="{5222CB08-FBC8-4ED1-B45D-819FA5DD5FCD}" type="presParOf" srcId="{7B35E645-512F-48AB-B05C-4CCF8C40A9E6}" destId="{E4FF5525-B561-42A8-8D2B-EC003B8E4CF8}" srcOrd="0" destOrd="0" presId="urn:microsoft.com/office/officeart/2005/8/layout/orgChart1"/>
    <dgm:cxn modelId="{6406FA74-E2B1-43F3-9F8A-088FFDD5BB20}" type="presParOf" srcId="{7B35E645-512F-48AB-B05C-4CCF8C40A9E6}" destId="{1B64B776-FB34-4E14-8247-39D6B8E792CA}" srcOrd="1" destOrd="0" presId="urn:microsoft.com/office/officeart/2005/8/layout/orgChart1"/>
    <dgm:cxn modelId="{3D29A547-E3E4-42B7-83C2-2493906751B8}" type="presParOf" srcId="{B9EA9AD5-C104-4717-9EE1-81A40E8BA9E9}" destId="{5980623E-45F0-45B4-88AB-812F1A0A4E1F}" srcOrd="1" destOrd="0" presId="urn:microsoft.com/office/officeart/2005/8/layout/orgChart1"/>
    <dgm:cxn modelId="{4C65B318-FC88-4F07-B48F-9687118E74AA}" type="presParOf" srcId="{B9EA9AD5-C104-4717-9EE1-81A40E8BA9E9}" destId="{A66A4770-A84A-4265-8BFE-134532F3F4C6}" srcOrd="2" destOrd="0" presId="urn:microsoft.com/office/officeart/2005/8/layout/orgChart1"/>
    <dgm:cxn modelId="{6CD49516-3716-435B-A9D1-1EDB9868BF25}" type="presParOf" srcId="{7926164C-3B7E-4FBC-8607-206C033CAE10}" destId="{8194D4D9-F2CA-4BB9-B3F6-310C02D4FA51}" srcOrd="10" destOrd="0" presId="urn:microsoft.com/office/officeart/2005/8/layout/orgChart1"/>
    <dgm:cxn modelId="{342C36FF-2224-4C18-93E3-CA71E60DEDAA}" type="presParOf" srcId="{7926164C-3B7E-4FBC-8607-206C033CAE10}" destId="{8EBF4331-7B90-4FA2-A501-2FE6A0D528FF}" srcOrd="11" destOrd="0" presId="urn:microsoft.com/office/officeart/2005/8/layout/orgChart1"/>
    <dgm:cxn modelId="{E11F0F46-374C-4879-933B-A33F82D73CE8}" type="presParOf" srcId="{8EBF4331-7B90-4FA2-A501-2FE6A0D528FF}" destId="{5C39601D-95DE-4639-9370-4F4B49CC2FE9}" srcOrd="0" destOrd="0" presId="urn:microsoft.com/office/officeart/2005/8/layout/orgChart1"/>
    <dgm:cxn modelId="{76899864-DC30-4998-9D41-45F0A8792B99}" type="presParOf" srcId="{5C39601D-95DE-4639-9370-4F4B49CC2FE9}" destId="{329A6505-6651-4C42-A39E-2219D578F8A8}" srcOrd="0" destOrd="0" presId="urn:microsoft.com/office/officeart/2005/8/layout/orgChart1"/>
    <dgm:cxn modelId="{D52533B2-4E66-477D-B0A6-4F98BABADEF3}" type="presParOf" srcId="{5C39601D-95DE-4639-9370-4F4B49CC2FE9}" destId="{9995E55C-98FD-4599-AABB-96B057954521}" srcOrd="1" destOrd="0" presId="urn:microsoft.com/office/officeart/2005/8/layout/orgChart1"/>
    <dgm:cxn modelId="{D13CC981-872D-40C2-935F-36B487A1828C}" type="presParOf" srcId="{8EBF4331-7B90-4FA2-A501-2FE6A0D528FF}" destId="{625529FA-7563-4693-870D-40843A18B4DD}" srcOrd="1" destOrd="0" presId="urn:microsoft.com/office/officeart/2005/8/layout/orgChart1"/>
    <dgm:cxn modelId="{4052D2FF-9A23-4FAA-819D-F54ED49975E6}" type="presParOf" srcId="{8EBF4331-7B90-4FA2-A501-2FE6A0D528FF}" destId="{67F58F02-EF88-4789-A13E-C57E37A7C4CF}" srcOrd="2" destOrd="0" presId="urn:microsoft.com/office/officeart/2005/8/layout/orgChart1"/>
    <dgm:cxn modelId="{DDC24F85-E656-4F42-89D7-0DF31174C251}" type="presParOf" srcId="{7926164C-3B7E-4FBC-8607-206C033CAE10}" destId="{2FA4C3BB-45C7-4427-8EA4-142EC969EA32}" srcOrd="12" destOrd="0" presId="urn:microsoft.com/office/officeart/2005/8/layout/orgChart1"/>
    <dgm:cxn modelId="{7103AF70-07F4-4228-A92C-3C19D4058C23}" type="presParOf" srcId="{7926164C-3B7E-4FBC-8607-206C033CAE10}" destId="{85E94229-604D-4D51-924C-5AC0E260345A}" srcOrd="13" destOrd="0" presId="urn:microsoft.com/office/officeart/2005/8/layout/orgChart1"/>
    <dgm:cxn modelId="{E9939029-3B21-4BED-BC7B-AD0BC16A8EFB}" type="presParOf" srcId="{85E94229-604D-4D51-924C-5AC0E260345A}" destId="{E5EB290E-51B0-4309-91E3-6FFBC24D4E65}" srcOrd="0" destOrd="0" presId="urn:microsoft.com/office/officeart/2005/8/layout/orgChart1"/>
    <dgm:cxn modelId="{ECDAFF64-F644-4725-B269-6C6640A24E9F}" type="presParOf" srcId="{E5EB290E-51B0-4309-91E3-6FFBC24D4E65}" destId="{8EF4115C-88AC-4542-A82A-BA86D7713E0B}" srcOrd="0" destOrd="0" presId="urn:microsoft.com/office/officeart/2005/8/layout/orgChart1"/>
    <dgm:cxn modelId="{070415AD-ADDB-496B-BE5E-E7FE51E7BC28}" type="presParOf" srcId="{E5EB290E-51B0-4309-91E3-6FFBC24D4E65}" destId="{D33D93E0-B0F4-4B71-A246-A383D6C24E15}" srcOrd="1" destOrd="0" presId="urn:microsoft.com/office/officeart/2005/8/layout/orgChart1"/>
    <dgm:cxn modelId="{485347B5-01CB-41F9-8106-100DAE302B5C}" type="presParOf" srcId="{85E94229-604D-4D51-924C-5AC0E260345A}" destId="{4D447F71-EBEB-4F08-9277-95859EC32634}" srcOrd="1" destOrd="0" presId="urn:microsoft.com/office/officeart/2005/8/layout/orgChart1"/>
    <dgm:cxn modelId="{DE1F1C27-CF46-4CD9-94B8-9FDBE8F9F8E5}" type="presParOf" srcId="{85E94229-604D-4D51-924C-5AC0E260345A}" destId="{3CD3FFC2-6E94-483C-9EF8-A911F6779AF7}" srcOrd="2" destOrd="0" presId="urn:microsoft.com/office/officeart/2005/8/layout/orgChart1"/>
    <dgm:cxn modelId="{5C0F3F5B-7008-4C47-A01F-4C335B8554B8}" type="presParOf" srcId="{7926164C-3B7E-4FBC-8607-206C033CAE10}" destId="{94462A95-A88A-4EF5-85CC-93C77181B03C}" srcOrd="14" destOrd="0" presId="urn:microsoft.com/office/officeart/2005/8/layout/orgChart1"/>
    <dgm:cxn modelId="{D1A22A2F-79B9-46F5-A67F-AB49DB8DEEBF}" type="presParOf" srcId="{7926164C-3B7E-4FBC-8607-206C033CAE10}" destId="{353791B5-2D5D-4C82-8549-2DCCB0D64F73}" srcOrd="15" destOrd="0" presId="urn:microsoft.com/office/officeart/2005/8/layout/orgChart1"/>
    <dgm:cxn modelId="{88ED351B-5F29-43BB-9A89-58346DEDB79F}" type="presParOf" srcId="{353791B5-2D5D-4C82-8549-2DCCB0D64F73}" destId="{94A0ECF5-30EA-4CAD-B57F-20638A326197}" srcOrd="0" destOrd="0" presId="urn:microsoft.com/office/officeart/2005/8/layout/orgChart1"/>
    <dgm:cxn modelId="{AD4D0A84-EF24-46B4-836D-AD767C44F1BB}" type="presParOf" srcId="{94A0ECF5-30EA-4CAD-B57F-20638A326197}" destId="{49EEBC54-7C31-4B72-BEF8-FF986383D393}" srcOrd="0" destOrd="0" presId="urn:microsoft.com/office/officeart/2005/8/layout/orgChart1"/>
    <dgm:cxn modelId="{9AA845A1-9AE2-4039-B4C4-D8A110D5D823}" type="presParOf" srcId="{94A0ECF5-30EA-4CAD-B57F-20638A326197}" destId="{6C5BA87B-0CBF-4866-93BA-198CC04831F6}" srcOrd="1" destOrd="0" presId="urn:microsoft.com/office/officeart/2005/8/layout/orgChart1"/>
    <dgm:cxn modelId="{6A3E91AF-AE12-4D18-8916-1FD58ACAF9D9}" type="presParOf" srcId="{353791B5-2D5D-4C82-8549-2DCCB0D64F73}" destId="{559CB8AD-EFF6-4A02-9728-55C2E78FB64D}" srcOrd="1" destOrd="0" presId="urn:microsoft.com/office/officeart/2005/8/layout/orgChart1"/>
    <dgm:cxn modelId="{5DCE6071-13AB-4646-9115-E61D511693C2}" type="presParOf" srcId="{353791B5-2D5D-4C82-8549-2DCCB0D64F73}" destId="{0AEA5B06-F5F9-4198-9324-0AF525F6A8C4}" srcOrd="2" destOrd="0" presId="urn:microsoft.com/office/officeart/2005/8/layout/orgChart1"/>
    <dgm:cxn modelId="{C39F1330-BB37-4E26-A9AE-BC3B3364AE84}" type="presParOf" srcId="{7926164C-3B7E-4FBC-8607-206C033CAE10}" destId="{8E6EAF93-1C38-4202-9642-152B28C52A71}" srcOrd="16" destOrd="0" presId="urn:microsoft.com/office/officeart/2005/8/layout/orgChart1"/>
    <dgm:cxn modelId="{EE2E9B8F-5622-45EC-A114-DDEB6029EBBC}" type="presParOf" srcId="{7926164C-3B7E-4FBC-8607-206C033CAE10}" destId="{A67BC370-C40F-43BD-B0BB-A431C41D08A8}" srcOrd="17" destOrd="0" presId="urn:microsoft.com/office/officeart/2005/8/layout/orgChart1"/>
    <dgm:cxn modelId="{F162795E-83AA-44E5-A311-9424FA916C6D}" type="presParOf" srcId="{A67BC370-C40F-43BD-B0BB-A431C41D08A8}" destId="{77AF4DB6-AF01-4BE9-8284-13956F7A068E}" srcOrd="0" destOrd="0" presId="urn:microsoft.com/office/officeart/2005/8/layout/orgChart1"/>
    <dgm:cxn modelId="{ED2FB110-E45C-4100-8984-EEAB89704229}" type="presParOf" srcId="{77AF4DB6-AF01-4BE9-8284-13956F7A068E}" destId="{8C797A2B-A86E-43F7-BCAD-88074DA2BEEB}" srcOrd="0" destOrd="0" presId="urn:microsoft.com/office/officeart/2005/8/layout/orgChart1"/>
    <dgm:cxn modelId="{0C2A4031-D58C-404B-A23D-64B83AE8B019}" type="presParOf" srcId="{77AF4DB6-AF01-4BE9-8284-13956F7A068E}" destId="{780A8A84-354E-4C7E-8FE4-40F2951DB425}" srcOrd="1" destOrd="0" presId="urn:microsoft.com/office/officeart/2005/8/layout/orgChart1"/>
    <dgm:cxn modelId="{FF581CC7-051E-4096-8600-3842B6737574}" type="presParOf" srcId="{A67BC370-C40F-43BD-B0BB-A431C41D08A8}" destId="{72B4F53B-ADE7-4DAE-980D-ED843CFBDDF5}" srcOrd="1" destOrd="0" presId="urn:microsoft.com/office/officeart/2005/8/layout/orgChart1"/>
    <dgm:cxn modelId="{3567AA4C-253A-40EF-B70A-6E65BCE45909}" type="presParOf" srcId="{A67BC370-C40F-43BD-B0BB-A431C41D08A8}" destId="{3384A074-F061-4F9A-97DB-16E0FC3DED01}" srcOrd="2" destOrd="0" presId="urn:microsoft.com/office/officeart/2005/8/layout/orgChart1"/>
    <dgm:cxn modelId="{7F78E130-B7DE-46A5-954A-E964AD9ECE3B}" type="presParOf" srcId="{BD7F0650-77AC-498E-A97D-02BD009E69FA}" destId="{01874F4F-DF71-4E2C-88A1-14192FE01320}" srcOrd="2" destOrd="0" presId="urn:microsoft.com/office/officeart/2005/8/layout/orgChart1"/>
    <dgm:cxn modelId="{1E9D01F5-40BB-42DF-A06C-6A7B3BCB1F64}" type="presParOf" srcId="{7951F673-2094-46CD-BE82-58A889C9F833}" destId="{36B8B940-BBA9-4257-82EB-13258A1CD2B0}" srcOrd="1" destOrd="0" presId="urn:microsoft.com/office/officeart/2005/8/layout/orgChart1"/>
    <dgm:cxn modelId="{AC0D6763-ABE8-4367-A91A-06E58517B9C7}" type="presParOf" srcId="{36B8B940-BBA9-4257-82EB-13258A1CD2B0}" destId="{9E0DEDC6-1343-412C-9D27-EA01DCBD68C6}" srcOrd="0" destOrd="0" presId="urn:microsoft.com/office/officeart/2005/8/layout/orgChart1"/>
    <dgm:cxn modelId="{D556292B-6FEB-4A00-9F04-EA2A42667E51}" type="presParOf" srcId="{9E0DEDC6-1343-412C-9D27-EA01DCBD68C6}" destId="{A72C173A-A4E9-42AF-8492-6A4524478DDF}" srcOrd="0" destOrd="0" presId="urn:microsoft.com/office/officeart/2005/8/layout/orgChart1"/>
    <dgm:cxn modelId="{A2D7EF4A-9D6C-4144-A3BB-E267CF2B91A6}" type="presParOf" srcId="{9E0DEDC6-1343-412C-9D27-EA01DCBD68C6}" destId="{9719BC34-9A9E-49F4-9DC1-94131C35622B}" srcOrd="1" destOrd="0" presId="urn:microsoft.com/office/officeart/2005/8/layout/orgChart1"/>
    <dgm:cxn modelId="{90CBA48D-43A0-4481-87EA-C5115E18A413}" type="presParOf" srcId="{36B8B940-BBA9-4257-82EB-13258A1CD2B0}" destId="{311ABE1E-BDFF-4A41-984D-D44A6FE9895B}" srcOrd="1" destOrd="0" presId="urn:microsoft.com/office/officeart/2005/8/layout/orgChart1"/>
    <dgm:cxn modelId="{9497B4F7-A581-4257-BCC3-4A952B3B982F}" type="presParOf" srcId="{36B8B940-BBA9-4257-82EB-13258A1CD2B0}" destId="{997CADD1-215A-4FAC-B97A-EFA697A35C2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418AF-5410-480C-9693-B2762146B4E2}" type="doc">
      <dgm:prSet loTypeId="urn:microsoft.com/office/officeart/2008/layout/HalfCircleOrganizationChart" loCatId="hierarchy" qsTypeId="urn:microsoft.com/office/officeart/2005/8/quickstyle/3d3" qsCatId="3D" csTypeId="urn:microsoft.com/office/officeart/2005/8/colors/accent3_1" csCatId="accent3" phldr="1"/>
      <dgm:spPr/>
      <dgm:t>
        <a:bodyPr/>
        <a:lstStyle/>
        <a:p>
          <a:pPr rtl="1"/>
          <a:endParaRPr lang="ar-SA"/>
        </a:p>
      </dgm:t>
    </dgm:pt>
    <dgm:pt modelId="{1C49C33D-F679-4C27-A2B1-CF88F5AF5CE4}">
      <dgm:prSet phldrT="[نص]"/>
      <dgm:spPr/>
      <dgm:t>
        <a:bodyPr/>
        <a:lstStyle/>
        <a:p>
          <a:pPr rtl="1"/>
          <a:r>
            <a:rPr lang="ar-SA" dirty="0">
              <a:cs typeface="PT Bold Heading" pitchFamily="2" charset="-78"/>
            </a:rPr>
            <a:t>الإحرام</a:t>
          </a:r>
        </a:p>
      </dgm:t>
    </dgm:pt>
    <dgm:pt modelId="{815E310C-144C-42C7-BBE3-904BD614EDDF}" type="parTrans" cxnId="{1FD074D6-3F0C-449E-B55C-2F4567472B9B}">
      <dgm:prSet/>
      <dgm:spPr/>
      <dgm:t>
        <a:bodyPr/>
        <a:lstStyle/>
        <a:p>
          <a:pPr rtl="1"/>
          <a:endParaRPr lang="ar-SA"/>
        </a:p>
      </dgm:t>
    </dgm:pt>
    <dgm:pt modelId="{F757CEA5-7698-4C05-9167-37E27699E40C}" type="sibTrans" cxnId="{1FD074D6-3F0C-449E-B55C-2F4567472B9B}">
      <dgm:prSet/>
      <dgm:spPr/>
      <dgm:t>
        <a:bodyPr/>
        <a:lstStyle/>
        <a:p>
          <a:pPr rtl="1"/>
          <a:endParaRPr lang="ar-SA"/>
        </a:p>
      </dgm:t>
    </dgm:pt>
    <dgm:pt modelId="{9D91498C-719D-45B5-A6A2-40C9434E32DD}">
      <dgm:prSet phldrT="[نص]" custT="1"/>
      <dgm:spPr/>
      <dgm:t>
        <a:bodyPr/>
        <a:lstStyle/>
        <a:p>
          <a:pPr rtl="1"/>
          <a:r>
            <a:rPr lang="ar-SA" sz="2400" kern="1200" dirty="0">
              <a:solidFill>
                <a:schemeClr val="dk1"/>
              </a:solidFill>
              <a:latin typeface="Sakkal Majalla" pitchFamily="2" charset="-78"/>
              <a:ea typeface="+mn-ea"/>
              <a:cs typeface="Sakkal Majalla" pitchFamily="2" charset="-78"/>
            </a:rPr>
            <a:t> لغة: نية الدخول في التحريم، لأنه يحرم على نفسة بنيته ما كان مباحا له قبل الإحرام من النكاح والطيب ونحوهما.</a:t>
          </a:r>
        </a:p>
      </dgm:t>
    </dgm:pt>
    <dgm:pt modelId="{58D1CD65-7B7C-4C0C-8AE4-EC3B6448E3A4}" type="parTrans" cxnId="{E93CF2E0-4143-40FF-B6EC-C1BDD5047AF7}">
      <dgm:prSet/>
      <dgm:spPr/>
      <dgm:t>
        <a:bodyPr/>
        <a:lstStyle/>
        <a:p>
          <a:pPr rtl="1"/>
          <a:endParaRPr lang="ar-SA"/>
        </a:p>
      </dgm:t>
    </dgm:pt>
    <dgm:pt modelId="{ADFCBD59-A315-4C87-8285-F86CF85ED0A6}" type="sibTrans" cxnId="{E93CF2E0-4143-40FF-B6EC-C1BDD5047AF7}">
      <dgm:prSet/>
      <dgm:spPr/>
      <dgm:t>
        <a:bodyPr/>
        <a:lstStyle/>
        <a:p>
          <a:pPr rtl="1"/>
          <a:endParaRPr lang="ar-SA"/>
        </a:p>
      </dgm:t>
    </dgm:pt>
    <dgm:pt modelId="{2A5DA8B6-CAB6-4C1A-91C1-46C1A156FF81}">
      <dgm:prSet custT="1"/>
      <dgm:spPr/>
      <dgm:t>
        <a:bodyPr/>
        <a:lstStyle/>
        <a:p>
          <a:pPr rtl="1"/>
          <a:r>
            <a:rPr lang="ar-SA" sz="2400" dirty="0">
              <a:latin typeface="Sakkal Majalla" pitchFamily="2" charset="-78"/>
              <a:cs typeface="Sakkal Majalla" pitchFamily="2" charset="-78"/>
            </a:rPr>
            <a:t>وشرعا: نية النسك أي نية الدخول فيه لا نية أن يحج أو يعتمر</a:t>
          </a:r>
          <a:r>
            <a:rPr lang="ar-SA" sz="2400" dirty="0"/>
            <a:t>.</a:t>
          </a:r>
        </a:p>
      </dgm:t>
    </dgm:pt>
    <dgm:pt modelId="{899E47E0-132A-406A-BA14-6657C61FBDA3}" type="parTrans" cxnId="{26FB644A-D497-4970-A6EE-FB67C3523485}">
      <dgm:prSet/>
      <dgm:spPr/>
      <dgm:t>
        <a:bodyPr/>
        <a:lstStyle/>
        <a:p>
          <a:pPr rtl="1"/>
          <a:endParaRPr lang="ar-SA"/>
        </a:p>
      </dgm:t>
    </dgm:pt>
    <dgm:pt modelId="{CBD13BFF-E3F0-43CD-B432-EE114D62E843}" type="sibTrans" cxnId="{26FB644A-D497-4970-A6EE-FB67C3523485}">
      <dgm:prSet/>
      <dgm:spPr/>
      <dgm:t>
        <a:bodyPr/>
        <a:lstStyle/>
        <a:p>
          <a:pPr rtl="1"/>
          <a:endParaRPr lang="ar-SA"/>
        </a:p>
      </dgm:t>
    </dgm:pt>
    <dgm:pt modelId="{5F941372-9284-4CCB-BAB4-D9DDF9513CDD}" type="pres">
      <dgm:prSet presAssocID="{158418AF-5410-480C-9693-B2762146B4E2}" presName="Name0" presStyleCnt="0">
        <dgm:presLayoutVars>
          <dgm:orgChart val="1"/>
          <dgm:chPref val="1"/>
          <dgm:dir/>
          <dgm:animOne val="branch"/>
          <dgm:animLvl val="lvl"/>
          <dgm:resizeHandles/>
        </dgm:presLayoutVars>
      </dgm:prSet>
      <dgm:spPr/>
    </dgm:pt>
    <dgm:pt modelId="{B33B2B3B-61D5-4942-BF30-EC71FB962BCB}" type="pres">
      <dgm:prSet presAssocID="{1C49C33D-F679-4C27-A2B1-CF88F5AF5CE4}" presName="hierRoot1" presStyleCnt="0">
        <dgm:presLayoutVars>
          <dgm:hierBranch val="init"/>
        </dgm:presLayoutVars>
      </dgm:prSet>
      <dgm:spPr/>
    </dgm:pt>
    <dgm:pt modelId="{FA7378E0-0680-4E26-BA55-B149A1111672}" type="pres">
      <dgm:prSet presAssocID="{1C49C33D-F679-4C27-A2B1-CF88F5AF5CE4}" presName="rootComposite1" presStyleCnt="0"/>
      <dgm:spPr/>
    </dgm:pt>
    <dgm:pt modelId="{945D1A3F-B3D0-46F0-9420-DE3C0316A9F9}" type="pres">
      <dgm:prSet presAssocID="{1C49C33D-F679-4C27-A2B1-CF88F5AF5CE4}" presName="rootText1" presStyleLbl="alignAcc1" presStyleIdx="0" presStyleCnt="0" custScaleY="51448">
        <dgm:presLayoutVars>
          <dgm:chPref val="3"/>
        </dgm:presLayoutVars>
      </dgm:prSet>
      <dgm:spPr/>
    </dgm:pt>
    <dgm:pt modelId="{42526858-7F82-460C-A012-E56556C9A72F}" type="pres">
      <dgm:prSet presAssocID="{1C49C33D-F679-4C27-A2B1-CF88F5AF5CE4}" presName="topArc1" presStyleLbl="parChTrans1D1" presStyleIdx="0" presStyleCnt="6"/>
      <dgm:spPr/>
    </dgm:pt>
    <dgm:pt modelId="{D759B566-B2E3-4024-9D8A-E8C508A1E32D}" type="pres">
      <dgm:prSet presAssocID="{1C49C33D-F679-4C27-A2B1-CF88F5AF5CE4}" presName="bottomArc1" presStyleLbl="parChTrans1D1" presStyleIdx="1" presStyleCnt="6"/>
      <dgm:spPr/>
    </dgm:pt>
    <dgm:pt modelId="{179B6F9B-1718-4E2B-AC0F-497E53D28B52}" type="pres">
      <dgm:prSet presAssocID="{1C49C33D-F679-4C27-A2B1-CF88F5AF5CE4}" presName="topConnNode1" presStyleLbl="node1" presStyleIdx="0" presStyleCnt="0"/>
      <dgm:spPr/>
    </dgm:pt>
    <dgm:pt modelId="{37236894-986D-4A6E-B89F-C3B5F405CE42}" type="pres">
      <dgm:prSet presAssocID="{1C49C33D-F679-4C27-A2B1-CF88F5AF5CE4}" presName="hierChild2" presStyleCnt="0"/>
      <dgm:spPr/>
    </dgm:pt>
    <dgm:pt modelId="{10F32D44-C033-4CF1-9A2B-2C3A03812352}" type="pres">
      <dgm:prSet presAssocID="{899E47E0-132A-406A-BA14-6657C61FBDA3}" presName="Name28" presStyleLbl="parChTrans1D2" presStyleIdx="0" presStyleCnt="2"/>
      <dgm:spPr/>
    </dgm:pt>
    <dgm:pt modelId="{0AA56BA6-046E-4EE6-A85E-3E54B572EFB1}" type="pres">
      <dgm:prSet presAssocID="{2A5DA8B6-CAB6-4C1A-91C1-46C1A156FF81}" presName="hierRoot2" presStyleCnt="0">
        <dgm:presLayoutVars>
          <dgm:hierBranch val="init"/>
        </dgm:presLayoutVars>
      </dgm:prSet>
      <dgm:spPr/>
    </dgm:pt>
    <dgm:pt modelId="{A585DCED-6104-4DB3-BE4A-01CCFB118A32}" type="pres">
      <dgm:prSet presAssocID="{2A5DA8B6-CAB6-4C1A-91C1-46C1A156FF81}" presName="rootComposite2" presStyleCnt="0"/>
      <dgm:spPr/>
    </dgm:pt>
    <dgm:pt modelId="{B34EC867-267C-4F0F-9A31-9895B0B80C65}" type="pres">
      <dgm:prSet presAssocID="{2A5DA8B6-CAB6-4C1A-91C1-46C1A156FF81}" presName="rootText2" presStyleLbl="alignAcc1" presStyleIdx="0" presStyleCnt="0">
        <dgm:presLayoutVars>
          <dgm:chPref val="3"/>
        </dgm:presLayoutVars>
      </dgm:prSet>
      <dgm:spPr/>
    </dgm:pt>
    <dgm:pt modelId="{87B84E09-A115-42D3-BD97-6FAD1B5FF1BE}" type="pres">
      <dgm:prSet presAssocID="{2A5DA8B6-CAB6-4C1A-91C1-46C1A156FF81}" presName="topArc2" presStyleLbl="parChTrans1D1" presStyleIdx="2" presStyleCnt="6"/>
      <dgm:spPr/>
    </dgm:pt>
    <dgm:pt modelId="{A3E43C94-AAD0-4A99-8BFC-FE4A66A79C52}" type="pres">
      <dgm:prSet presAssocID="{2A5DA8B6-CAB6-4C1A-91C1-46C1A156FF81}" presName="bottomArc2" presStyleLbl="parChTrans1D1" presStyleIdx="3" presStyleCnt="6"/>
      <dgm:spPr/>
    </dgm:pt>
    <dgm:pt modelId="{DD246319-C877-421A-807F-0E2FAFC1D892}" type="pres">
      <dgm:prSet presAssocID="{2A5DA8B6-CAB6-4C1A-91C1-46C1A156FF81}" presName="topConnNode2" presStyleLbl="node2" presStyleIdx="0" presStyleCnt="0"/>
      <dgm:spPr/>
    </dgm:pt>
    <dgm:pt modelId="{E9E464D6-D77E-444B-8593-3D04FDDCFF6F}" type="pres">
      <dgm:prSet presAssocID="{2A5DA8B6-CAB6-4C1A-91C1-46C1A156FF81}" presName="hierChild4" presStyleCnt="0"/>
      <dgm:spPr/>
    </dgm:pt>
    <dgm:pt modelId="{9C27DCED-FC10-4BB5-9814-25BBC3E06A98}" type="pres">
      <dgm:prSet presAssocID="{2A5DA8B6-CAB6-4C1A-91C1-46C1A156FF81}" presName="hierChild5" presStyleCnt="0"/>
      <dgm:spPr/>
    </dgm:pt>
    <dgm:pt modelId="{2749C6D0-F03E-4C1B-B0EB-4A3F73E23D33}" type="pres">
      <dgm:prSet presAssocID="{58D1CD65-7B7C-4C0C-8AE4-EC3B6448E3A4}" presName="Name28" presStyleLbl="parChTrans1D2" presStyleIdx="1" presStyleCnt="2"/>
      <dgm:spPr/>
    </dgm:pt>
    <dgm:pt modelId="{C0DF5214-0048-4631-BCF6-354FAAEAF18B}" type="pres">
      <dgm:prSet presAssocID="{9D91498C-719D-45B5-A6A2-40C9434E32DD}" presName="hierRoot2" presStyleCnt="0">
        <dgm:presLayoutVars>
          <dgm:hierBranch val="init"/>
        </dgm:presLayoutVars>
      </dgm:prSet>
      <dgm:spPr/>
    </dgm:pt>
    <dgm:pt modelId="{E6093B34-37A3-483C-B678-7F3279BB8DD6}" type="pres">
      <dgm:prSet presAssocID="{9D91498C-719D-45B5-A6A2-40C9434E32DD}" presName="rootComposite2" presStyleCnt="0"/>
      <dgm:spPr/>
    </dgm:pt>
    <dgm:pt modelId="{7A09BD18-1FB3-4C0D-BBB6-C6BAE648C182}" type="pres">
      <dgm:prSet presAssocID="{9D91498C-719D-45B5-A6A2-40C9434E32DD}" presName="rootText2" presStyleLbl="alignAcc1" presStyleIdx="0" presStyleCnt="0">
        <dgm:presLayoutVars>
          <dgm:chPref val="3"/>
        </dgm:presLayoutVars>
      </dgm:prSet>
      <dgm:spPr/>
    </dgm:pt>
    <dgm:pt modelId="{F5F68C2A-D9D4-4108-B55B-E94D50754D90}" type="pres">
      <dgm:prSet presAssocID="{9D91498C-719D-45B5-A6A2-40C9434E32DD}" presName="topArc2" presStyleLbl="parChTrans1D1" presStyleIdx="4" presStyleCnt="6"/>
      <dgm:spPr/>
    </dgm:pt>
    <dgm:pt modelId="{869948CE-4106-49AC-B4D7-7DE3369DE959}" type="pres">
      <dgm:prSet presAssocID="{9D91498C-719D-45B5-A6A2-40C9434E32DD}" presName="bottomArc2" presStyleLbl="parChTrans1D1" presStyleIdx="5" presStyleCnt="6"/>
      <dgm:spPr/>
    </dgm:pt>
    <dgm:pt modelId="{97016F49-EDB5-45C2-9D73-7F6C29EC5563}" type="pres">
      <dgm:prSet presAssocID="{9D91498C-719D-45B5-A6A2-40C9434E32DD}" presName="topConnNode2" presStyleLbl="node2" presStyleIdx="0" presStyleCnt="0"/>
      <dgm:spPr/>
    </dgm:pt>
    <dgm:pt modelId="{7B2142FB-E493-4BA0-865E-DFE21AB00605}" type="pres">
      <dgm:prSet presAssocID="{9D91498C-719D-45B5-A6A2-40C9434E32DD}" presName="hierChild4" presStyleCnt="0"/>
      <dgm:spPr/>
    </dgm:pt>
    <dgm:pt modelId="{7EBED684-FDFB-433A-B720-92E93A01AD51}" type="pres">
      <dgm:prSet presAssocID="{9D91498C-719D-45B5-A6A2-40C9434E32DD}" presName="hierChild5" presStyleCnt="0"/>
      <dgm:spPr/>
    </dgm:pt>
    <dgm:pt modelId="{214636EF-7B19-47CB-9EC8-BF94F0521BD9}" type="pres">
      <dgm:prSet presAssocID="{1C49C33D-F679-4C27-A2B1-CF88F5AF5CE4}" presName="hierChild3" presStyleCnt="0"/>
      <dgm:spPr/>
    </dgm:pt>
  </dgm:ptLst>
  <dgm:cxnLst>
    <dgm:cxn modelId="{26FB644A-D497-4970-A6EE-FB67C3523485}" srcId="{1C49C33D-F679-4C27-A2B1-CF88F5AF5CE4}" destId="{2A5DA8B6-CAB6-4C1A-91C1-46C1A156FF81}" srcOrd="0" destOrd="0" parTransId="{899E47E0-132A-406A-BA14-6657C61FBDA3}" sibTransId="{CBD13BFF-E3F0-43CD-B432-EE114D62E843}"/>
    <dgm:cxn modelId="{541D144E-FE01-4634-8F61-C482376B7B55}" type="presOf" srcId="{1C49C33D-F679-4C27-A2B1-CF88F5AF5CE4}" destId="{945D1A3F-B3D0-46F0-9420-DE3C0316A9F9}" srcOrd="0" destOrd="0" presId="urn:microsoft.com/office/officeart/2008/layout/HalfCircleOrganizationChart"/>
    <dgm:cxn modelId="{5B59EF6E-C8EA-448F-AF2D-85138DCEC468}" type="presOf" srcId="{2A5DA8B6-CAB6-4C1A-91C1-46C1A156FF81}" destId="{B34EC867-267C-4F0F-9A31-9895B0B80C65}" srcOrd="0" destOrd="0" presId="urn:microsoft.com/office/officeart/2008/layout/HalfCircleOrganizationChart"/>
    <dgm:cxn modelId="{BAE43A7C-41CA-418B-BEC8-E7C3F8B52F44}" type="presOf" srcId="{9D91498C-719D-45B5-A6A2-40C9434E32DD}" destId="{7A09BD18-1FB3-4C0D-BBB6-C6BAE648C182}" srcOrd="0" destOrd="0" presId="urn:microsoft.com/office/officeart/2008/layout/HalfCircleOrganizationChart"/>
    <dgm:cxn modelId="{C1375988-FE15-4E9F-9262-AC4230C35524}" type="presOf" srcId="{9D91498C-719D-45B5-A6A2-40C9434E32DD}" destId="{97016F49-EDB5-45C2-9D73-7F6C29EC5563}" srcOrd="1" destOrd="0" presId="urn:microsoft.com/office/officeart/2008/layout/HalfCircleOrganizationChart"/>
    <dgm:cxn modelId="{E0850899-A0C6-4327-B6C7-222F1E2BB169}" type="presOf" srcId="{1C49C33D-F679-4C27-A2B1-CF88F5AF5CE4}" destId="{179B6F9B-1718-4E2B-AC0F-497E53D28B52}" srcOrd="1" destOrd="0" presId="urn:microsoft.com/office/officeart/2008/layout/HalfCircleOrganizationChart"/>
    <dgm:cxn modelId="{18F01DB2-6AEC-46B0-87FE-E2F740C0820A}" type="presOf" srcId="{899E47E0-132A-406A-BA14-6657C61FBDA3}" destId="{10F32D44-C033-4CF1-9A2B-2C3A03812352}" srcOrd="0" destOrd="0" presId="urn:microsoft.com/office/officeart/2008/layout/HalfCircleOrganizationChart"/>
    <dgm:cxn modelId="{342BA4CC-96FA-4ADB-9229-531EB3A04AD5}" type="presOf" srcId="{158418AF-5410-480C-9693-B2762146B4E2}" destId="{5F941372-9284-4CCB-BAB4-D9DDF9513CDD}" srcOrd="0" destOrd="0" presId="urn:microsoft.com/office/officeart/2008/layout/HalfCircleOrganizationChart"/>
    <dgm:cxn modelId="{CA5B22D5-E668-4B7C-AABE-1B590F90E125}" type="presOf" srcId="{58D1CD65-7B7C-4C0C-8AE4-EC3B6448E3A4}" destId="{2749C6D0-F03E-4C1B-B0EB-4A3F73E23D33}" srcOrd="0" destOrd="0" presId="urn:microsoft.com/office/officeart/2008/layout/HalfCircleOrganizationChart"/>
    <dgm:cxn modelId="{1FD074D6-3F0C-449E-B55C-2F4567472B9B}" srcId="{158418AF-5410-480C-9693-B2762146B4E2}" destId="{1C49C33D-F679-4C27-A2B1-CF88F5AF5CE4}" srcOrd="0" destOrd="0" parTransId="{815E310C-144C-42C7-BBE3-904BD614EDDF}" sibTransId="{F757CEA5-7698-4C05-9167-37E27699E40C}"/>
    <dgm:cxn modelId="{9BC56EDB-F823-499B-AB98-2CD7F0E79A2E}" type="presOf" srcId="{2A5DA8B6-CAB6-4C1A-91C1-46C1A156FF81}" destId="{DD246319-C877-421A-807F-0E2FAFC1D892}" srcOrd="1" destOrd="0" presId="urn:microsoft.com/office/officeart/2008/layout/HalfCircleOrganizationChart"/>
    <dgm:cxn modelId="{E93CF2E0-4143-40FF-B6EC-C1BDD5047AF7}" srcId="{1C49C33D-F679-4C27-A2B1-CF88F5AF5CE4}" destId="{9D91498C-719D-45B5-A6A2-40C9434E32DD}" srcOrd="1" destOrd="0" parTransId="{58D1CD65-7B7C-4C0C-8AE4-EC3B6448E3A4}" sibTransId="{ADFCBD59-A315-4C87-8285-F86CF85ED0A6}"/>
    <dgm:cxn modelId="{D1A31AA1-E09E-4174-8ACB-DDDE95FD684D}" type="presParOf" srcId="{5F941372-9284-4CCB-BAB4-D9DDF9513CDD}" destId="{B33B2B3B-61D5-4942-BF30-EC71FB962BCB}" srcOrd="0" destOrd="0" presId="urn:microsoft.com/office/officeart/2008/layout/HalfCircleOrganizationChart"/>
    <dgm:cxn modelId="{00BD6EE3-3A27-4B0C-BE82-C04CD5CC9508}" type="presParOf" srcId="{B33B2B3B-61D5-4942-BF30-EC71FB962BCB}" destId="{FA7378E0-0680-4E26-BA55-B149A1111672}" srcOrd="0" destOrd="0" presId="urn:microsoft.com/office/officeart/2008/layout/HalfCircleOrganizationChart"/>
    <dgm:cxn modelId="{33B7A911-6C62-43B0-BEF7-D30AB5CBA76D}" type="presParOf" srcId="{FA7378E0-0680-4E26-BA55-B149A1111672}" destId="{945D1A3F-B3D0-46F0-9420-DE3C0316A9F9}" srcOrd="0" destOrd="0" presId="urn:microsoft.com/office/officeart/2008/layout/HalfCircleOrganizationChart"/>
    <dgm:cxn modelId="{DB6A5FC2-F8E0-41EF-BDC2-35F929D54F7D}" type="presParOf" srcId="{FA7378E0-0680-4E26-BA55-B149A1111672}" destId="{42526858-7F82-460C-A012-E56556C9A72F}" srcOrd="1" destOrd="0" presId="urn:microsoft.com/office/officeart/2008/layout/HalfCircleOrganizationChart"/>
    <dgm:cxn modelId="{87ACEE82-98F6-4C00-8B9C-3880D22CD79C}" type="presParOf" srcId="{FA7378E0-0680-4E26-BA55-B149A1111672}" destId="{D759B566-B2E3-4024-9D8A-E8C508A1E32D}" srcOrd="2" destOrd="0" presId="urn:microsoft.com/office/officeart/2008/layout/HalfCircleOrganizationChart"/>
    <dgm:cxn modelId="{FF200B76-5942-4675-8F48-30D0BBF4021A}" type="presParOf" srcId="{FA7378E0-0680-4E26-BA55-B149A1111672}" destId="{179B6F9B-1718-4E2B-AC0F-497E53D28B52}" srcOrd="3" destOrd="0" presId="urn:microsoft.com/office/officeart/2008/layout/HalfCircleOrganizationChart"/>
    <dgm:cxn modelId="{DEC20EF7-9B84-4EF9-B0DA-CF203566D48B}" type="presParOf" srcId="{B33B2B3B-61D5-4942-BF30-EC71FB962BCB}" destId="{37236894-986D-4A6E-B89F-C3B5F405CE42}" srcOrd="1" destOrd="0" presId="urn:microsoft.com/office/officeart/2008/layout/HalfCircleOrganizationChart"/>
    <dgm:cxn modelId="{C2247343-5915-4FDB-93AE-E1BD9CA5F58A}" type="presParOf" srcId="{37236894-986D-4A6E-B89F-C3B5F405CE42}" destId="{10F32D44-C033-4CF1-9A2B-2C3A03812352}" srcOrd="0" destOrd="0" presId="urn:microsoft.com/office/officeart/2008/layout/HalfCircleOrganizationChart"/>
    <dgm:cxn modelId="{624D4334-96A7-4F67-959C-B37239042238}" type="presParOf" srcId="{37236894-986D-4A6E-B89F-C3B5F405CE42}" destId="{0AA56BA6-046E-4EE6-A85E-3E54B572EFB1}" srcOrd="1" destOrd="0" presId="urn:microsoft.com/office/officeart/2008/layout/HalfCircleOrganizationChart"/>
    <dgm:cxn modelId="{83DDB8D1-DAB2-4145-B276-0CC09B8020F2}" type="presParOf" srcId="{0AA56BA6-046E-4EE6-A85E-3E54B572EFB1}" destId="{A585DCED-6104-4DB3-BE4A-01CCFB118A32}" srcOrd="0" destOrd="0" presId="urn:microsoft.com/office/officeart/2008/layout/HalfCircleOrganizationChart"/>
    <dgm:cxn modelId="{0793DE98-4F9B-44B1-B7BC-04D35B106DA9}" type="presParOf" srcId="{A585DCED-6104-4DB3-BE4A-01CCFB118A32}" destId="{B34EC867-267C-4F0F-9A31-9895B0B80C65}" srcOrd="0" destOrd="0" presId="urn:microsoft.com/office/officeart/2008/layout/HalfCircleOrganizationChart"/>
    <dgm:cxn modelId="{D76A8EFD-1011-40B6-A502-46C172A18CA5}" type="presParOf" srcId="{A585DCED-6104-4DB3-BE4A-01CCFB118A32}" destId="{87B84E09-A115-42D3-BD97-6FAD1B5FF1BE}" srcOrd="1" destOrd="0" presId="urn:microsoft.com/office/officeart/2008/layout/HalfCircleOrganizationChart"/>
    <dgm:cxn modelId="{93268810-E826-4A60-AA59-7EA7E6969220}" type="presParOf" srcId="{A585DCED-6104-4DB3-BE4A-01CCFB118A32}" destId="{A3E43C94-AAD0-4A99-8BFC-FE4A66A79C52}" srcOrd="2" destOrd="0" presId="urn:microsoft.com/office/officeart/2008/layout/HalfCircleOrganizationChart"/>
    <dgm:cxn modelId="{59753ED5-5636-4DA4-8A63-86673B24F6F5}" type="presParOf" srcId="{A585DCED-6104-4DB3-BE4A-01CCFB118A32}" destId="{DD246319-C877-421A-807F-0E2FAFC1D892}" srcOrd="3" destOrd="0" presId="urn:microsoft.com/office/officeart/2008/layout/HalfCircleOrganizationChart"/>
    <dgm:cxn modelId="{F2007A87-5E76-453C-9FE3-FD29E0A9C31B}" type="presParOf" srcId="{0AA56BA6-046E-4EE6-A85E-3E54B572EFB1}" destId="{E9E464D6-D77E-444B-8593-3D04FDDCFF6F}" srcOrd="1" destOrd="0" presId="urn:microsoft.com/office/officeart/2008/layout/HalfCircleOrganizationChart"/>
    <dgm:cxn modelId="{A4D3289B-0C8C-464F-96D4-76C4C81EB0A9}" type="presParOf" srcId="{0AA56BA6-046E-4EE6-A85E-3E54B572EFB1}" destId="{9C27DCED-FC10-4BB5-9814-25BBC3E06A98}" srcOrd="2" destOrd="0" presId="urn:microsoft.com/office/officeart/2008/layout/HalfCircleOrganizationChart"/>
    <dgm:cxn modelId="{AEBA7103-BC97-49C1-9DB9-F6EA73E7B5CE}" type="presParOf" srcId="{37236894-986D-4A6E-B89F-C3B5F405CE42}" destId="{2749C6D0-F03E-4C1B-B0EB-4A3F73E23D33}" srcOrd="2" destOrd="0" presId="urn:microsoft.com/office/officeart/2008/layout/HalfCircleOrganizationChart"/>
    <dgm:cxn modelId="{721F84A0-5314-42A3-8A04-147CAB88437E}" type="presParOf" srcId="{37236894-986D-4A6E-B89F-C3B5F405CE42}" destId="{C0DF5214-0048-4631-BCF6-354FAAEAF18B}" srcOrd="3" destOrd="0" presId="urn:microsoft.com/office/officeart/2008/layout/HalfCircleOrganizationChart"/>
    <dgm:cxn modelId="{6B125DCC-D2C1-41C1-A5C3-257A977A3EAF}" type="presParOf" srcId="{C0DF5214-0048-4631-BCF6-354FAAEAF18B}" destId="{E6093B34-37A3-483C-B678-7F3279BB8DD6}" srcOrd="0" destOrd="0" presId="urn:microsoft.com/office/officeart/2008/layout/HalfCircleOrganizationChart"/>
    <dgm:cxn modelId="{79DCFFC8-2C24-41BE-9BAB-7363122D6B18}" type="presParOf" srcId="{E6093B34-37A3-483C-B678-7F3279BB8DD6}" destId="{7A09BD18-1FB3-4C0D-BBB6-C6BAE648C182}" srcOrd="0" destOrd="0" presId="urn:microsoft.com/office/officeart/2008/layout/HalfCircleOrganizationChart"/>
    <dgm:cxn modelId="{4252102D-767A-4CB1-A5A9-16DE9D9750EA}" type="presParOf" srcId="{E6093B34-37A3-483C-B678-7F3279BB8DD6}" destId="{F5F68C2A-D9D4-4108-B55B-E94D50754D90}" srcOrd="1" destOrd="0" presId="urn:microsoft.com/office/officeart/2008/layout/HalfCircleOrganizationChart"/>
    <dgm:cxn modelId="{8228146B-CA40-498C-858E-5680AF9565E0}" type="presParOf" srcId="{E6093B34-37A3-483C-B678-7F3279BB8DD6}" destId="{869948CE-4106-49AC-B4D7-7DE3369DE959}" srcOrd="2" destOrd="0" presId="urn:microsoft.com/office/officeart/2008/layout/HalfCircleOrganizationChart"/>
    <dgm:cxn modelId="{2B01F0C1-AC7F-4487-8E27-9EB6AEA5755F}" type="presParOf" srcId="{E6093B34-37A3-483C-B678-7F3279BB8DD6}" destId="{97016F49-EDB5-45C2-9D73-7F6C29EC5563}" srcOrd="3" destOrd="0" presId="urn:microsoft.com/office/officeart/2008/layout/HalfCircleOrganizationChart"/>
    <dgm:cxn modelId="{B528A600-2F05-4CD7-9B75-00520ABE481F}" type="presParOf" srcId="{C0DF5214-0048-4631-BCF6-354FAAEAF18B}" destId="{7B2142FB-E493-4BA0-865E-DFE21AB00605}" srcOrd="1" destOrd="0" presId="urn:microsoft.com/office/officeart/2008/layout/HalfCircleOrganizationChart"/>
    <dgm:cxn modelId="{BDA014AD-95B1-4D99-B832-AA03B78A16A0}" type="presParOf" srcId="{C0DF5214-0048-4631-BCF6-354FAAEAF18B}" destId="{7EBED684-FDFB-433A-B720-92E93A01AD51}" srcOrd="2" destOrd="0" presId="urn:microsoft.com/office/officeart/2008/layout/HalfCircleOrganizationChart"/>
    <dgm:cxn modelId="{FED93B96-7B8D-4DB9-8720-88D32D78C483}" type="presParOf" srcId="{B33B2B3B-61D5-4942-BF30-EC71FB962BCB}" destId="{214636EF-7B19-47CB-9EC8-BF94F0521BD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4CE14-DFFE-4FB7-B496-395A9F890B90}" type="doc">
      <dgm:prSet loTypeId="urn:microsoft.com/office/officeart/2005/8/layout/hierarchy4" loCatId="hierarchy" qsTypeId="urn:microsoft.com/office/officeart/2005/8/quickstyle/simple3" qsCatId="simple" csTypeId="urn:microsoft.com/office/officeart/2005/8/colors/accent2_5" csCatId="accent2" phldr="1"/>
      <dgm:spPr/>
      <dgm:t>
        <a:bodyPr/>
        <a:lstStyle/>
        <a:p>
          <a:pPr rtl="1"/>
          <a:endParaRPr lang="ar-SA"/>
        </a:p>
      </dgm:t>
    </dgm:pt>
    <dgm:pt modelId="{F8B7DACB-DBC4-4958-8E7C-353CB76BBB92}">
      <dgm:prSet phldrT="[نص]" custT="1"/>
      <dgm:spPr>
        <a:solidFill>
          <a:srgbClr val="FEF3DF"/>
        </a:solidFill>
      </dgm:spPr>
      <dgm:t>
        <a:bodyPr/>
        <a:lstStyle/>
        <a:p>
          <a:pPr rtl="1"/>
          <a:r>
            <a:rPr lang="ar-SA" sz="2800" b="1" dirty="0">
              <a:latin typeface="Sakkal Majalla" pitchFamily="2" charset="-78"/>
              <a:cs typeface="Sakkal Majalla" pitchFamily="2" charset="-78"/>
            </a:rPr>
            <a:t>الأفقي: هو من كان مسافة قصر فأكثر من الحرم</a:t>
          </a:r>
        </a:p>
      </dgm:t>
    </dgm:pt>
    <dgm:pt modelId="{B643F2EE-7E99-4C4E-A652-C28147A0CEF6}" type="parTrans" cxnId="{C3703B87-251A-48BF-B331-8A93A91812BA}">
      <dgm:prSet/>
      <dgm:spPr/>
      <dgm:t>
        <a:bodyPr/>
        <a:lstStyle/>
        <a:p>
          <a:pPr rtl="1"/>
          <a:endParaRPr lang="ar-SA"/>
        </a:p>
      </dgm:t>
    </dgm:pt>
    <dgm:pt modelId="{DDA0AC41-665F-41D2-BE5E-135C7DB150F8}" type="sibTrans" cxnId="{C3703B87-251A-48BF-B331-8A93A91812BA}">
      <dgm:prSet/>
      <dgm:spPr/>
      <dgm:t>
        <a:bodyPr/>
        <a:lstStyle/>
        <a:p>
          <a:pPr rtl="1"/>
          <a:endParaRPr lang="ar-SA"/>
        </a:p>
      </dgm:t>
    </dgm:pt>
    <dgm:pt modelId="{CD9CB833-E162-4475-81D4-070BDE1F0FF8}">
      <dgm:prSet phldrT="[نص]" custT="1"/>
      <dgm:spPr>
        <a:solidFill>
          <a:srgbClr val="FFEDB1"/>
        </a:solidFill>
      </dgm:spPr>
      <dgm:t>
        <a:bodyPr/>
        <a:lstStyle/>
        <a:p>
          <a:pPr rtl="1"/>
          <a:r>
            <a:rPr lang="ar-SA" sz="2800" dirty="0">
              <a:latin typeface="Sakkal Majalla" pitchFamily="2" charset="-78"/>
              <a:cs typeface="Sakkal Majalla" pitchFamily="2" charset="-78"/>
            </a:rPr>
            <a:t>وثالثاً : ويشترط :</a:t>
          </a:r>
        </a:p>
        <a:p>
          <a:pPr rtl="1"/>
          <a:r>
            <a:rPr lang="ar-SA" sz="2800" dirty="0">
              <a:latin typeface="Sakkal Majalla" pitchFamily="2" charset="-78"/>
              <a:cs typeface="Sakkal Majalla" pitchFamily="2" charset="-78"/>
            </a:rPr>
            <a:t>1- أن يحرم بهما من ميقات أو مسافة قصر فأكثر من مكة</a:t>
          </a:r>
        </a:p>
        <a:p>
          <a:pPr rtl="1"/>
          <a:r>
            <a:rPr lang="ar-SA" sz="2800" dirty="0">
              <a:latin typeface="Sakkal Majalla" pitchFamily="2" charset="-78"/>
              <a:cs typeface="Sakkal Majalla" pitchFamily="2" charset="-78"/>
            </a:rPr>
            <a:t>2- وأن لا يسافر بينهما، فإن سافر مسافة قصر فأحرم فلا دم عليه</a:t>
          </a:r>
          <a:r>
            <a:rPr lang="ar-SA" sz="3300" dirty="0"/>
            <a:t>.</a:t>
          </a:r>
        </a:p>
      </dgm:t>
    </dgm:pt>
    <dgm:pt modelId="{145E9C0E-53F8-4CF9-A22E-FC9FAA887769}" type="parTrans" cxnId="{BE4BE003-01D6-42B3-8DC8-1BB8408F5757}">
      <dgm:prSet/>
      <dgm:spPr/>
      <dgm:t>
        <a:bodyPr/>
        <a:lstStyle/>
        <a:p>
          <a:pPr rtl="1"/>
          <a:endParaRPr lang="ar-SA"/>
        </a:p>
      </dgm:t>
    </dgm:pt>
    <dgm:pt modelId="{D9D0A687-0BCC-4217-9C0F-6202C88129A8}" type="sibTrans" cxnId="{BE4BE003-01D6-42B3-8DC8-1BB8408F5757}">
      <dgm:prSet/>
      <dgm:spPr/>
      <dgm:t>
        <a:bodyPr/>
        <a:lstStyle/>
        <a:p>
          <a:pPr rtl="1"/>
          <a:endParaRPr lang="ar-SA"/>
        </a:p>
      </dgm:t>
    </dgm:pt>
    <dgm:pt modelId="{E83D99EB-D05D-4245-8737-C66FDCE352D6}">
      <dgm:prSet phldrT="[نص]" custT="1"/>
      <dgm:spPr>
        <a:solidFill>
          <a:srgbClr val="FFEDB1"/>
        </a:solidFill>
      </dgm:spPr>
      <dgm:t>
        <a:bodyPr/>
        <a:lstStyle/>
        <a:p>
          <a:pPr rtl="1"/>
          <a:r>
            <a:rPr lang="ar-SA" sz="2800" dirty="0">
              <a:latin typeface="Sakkal Majalla" pitchFamily="2" charset="-78"/>
              <a:cs typeface="Sakkal Majalla" pitchFamily="2" charset="-78"/>
            </a:rPr>
            <a:t>أولاً : يجب على الأفقي إن أحرم متمتعا أو قارنا دم نسك لا جبران</a:t>
          </a:r>
        </a:p>
      </dgm:t>
    </dgm:pt>
    <dgm:pt modelId="{C4214B6D-1C56-4C71-95B8-665034913B9A}" type="parTrans" cxnId="{20D8AA0D-12A8-4102-9750-E95FB8EE7CF6}">
      <dgm:prSet/>
      <dgm:spPr/>
      <dgm:t>
        <a:bodyPr/>
        <a:lstStyle/>
        <a:p>
          <a:pPr rtl="1"/>
          <a:endParaRPr lang="ar-SA"/>
        </a:p>
      </dgm:t>
    </dgm:pt>
    <dgm:pt modelId="{E3622BC4-98AD-4A33-96C5-105BCD3E449A}" type="sibTrans" cxnId="{20D8AA0D-12A8-4102-9750-E95FB8EE7CF6}">
      <dgm:prSet/>
      <dgm:spPr/>
      <dgm:t>
        <a:bodyPr/>
        <a:lstStyle/>
        <a:p>
          <a:pPr rtl="1"/>
          <a:endParaRPr lang="ar-SA"/>
        </a:p>
      </dgm:t>
    </dgm:pt>
    <dgm:pt modelId="{BCDEE4FC-B9E8-4BE7-82D5-4CDAD99F1147}">
      <dgm:prSet custT="1"/>
      <dgm:spPr>
        <a:solidFill>
          <a:srgbClr val="BABABA"/>
        </a:solidFill>
      </dgm:spPr>
      <dgm:t>
        <a:bodyPr/>
        <a:lstStyle/>
        <a:p>
          <a:pPr rtl="1"/>
          <a:r>
            <a:rPr lang="ar-SA" sz="2800" b="0" dirty="0">
              <a:effectLst/>
              <a:latin typeface="Sakkal Majalla" pitchFamily="2" charset="-78"/>
              <a:cs typeface="Sakkal Majalla" pitchFamily="2" charset="-78"/>
            </a:rPr>
            <a:t>وثانياً: بخلاف أهل الحرم، ومن منه دون المسافة فلا شيء عليه؛ لِقَوْلِهِ تَعَالَى: {ذَلِكَ لِمَنْ لَمْ يَكُنْ أَهْلُهُ حَاضِرِي الْمَسْجِدِ الْحَرَامِ} [البقرة: 196] </a:t>
          </a:r>
        </a:p>
      </dgm:t>
    </dgm:pt>
    <dgm:pt modelId="{FA653ABC-9FEB-47DC-AD8B-9C3DB806CF3C}" type="parTrans" cxnId="{7E017E96-FF71-4BDC-A5E2-92601A22175D}">
      <dgm:prSet/>
      <dgm:spPr/>
      <dgm:t>
        <a:bodyPr/>
        <a:lstStyle/>
        <a:p>
          <a:pPr rtl="1"/>
          <a:endParaRPr lang="ar-SA"/>
        </a:p>
      </dgm:t>
    </dgm:pt>
    <dgm:pt modelId="{B0405E40-D34E-42C7-B47C-B01DBADDCB9C}" type="sibTrans" cxnId="{7E017E96-FF71-4BDC-A5E2-92601A22175D}">
      <dgm:prSet/>
      <dgm:spPr/>
      <dgm:t>
        <a:bodyPr/>
        <a:lstStyle/>
        <a:p>
          <a:pPr rtl="1"/>
          <a:endParaRPr lang="ar-SA"/>
        </a:p>
      </dgm:t>
    </dgm:pt>
    <dgm:pt modelId="{275455FA-F8AB-4BF3-A3D5-E7022088E487}" type="pres">
      <dgm:prSet presAssocID="{2D74CE14-DFFE-4FB7-B496-395A9F890B90}" presName="Name0" presStyleCnt="0">
        <dgm:presLayoutVars>
          <dgm:chPref val="1"/>
          <dgm:dir/>
          <dgm:animOne val="branch"/>
          <dgm:animLvl val="lvl"/>
          <dgm:resizeHandles/>
        </dgm:presLayoutVars>
      </dgm:prSet>
      <dgm:spPr/>
    </dgm:pt>
    <dgm:pt modelId="{16D993AD-C8DB-40B5-A54E-F41E95710240}" type="pres">
      <dgm:prSet presAssocID="{F8B7DACB-DBC4-4958-8E7C-353CB76BBB92}" presName="vertOne" presStyleCnt="0"/>
      <dgm:spPr/>
    </dgm:pt>
    <dgm:pt modelId="{C5DAAC09-E55F-44D1-8CBD-C994FC967EAC}" type="pres">
      <dgm:prSet presAssocID="{F8B7DACB-DBC4-4958-8E7C-353CB76BBB92}" presName="txOne" presStyleLbl="node0" presStyleIdx="0" presStyleCnt="1" custScaleY="11532">
        <dgm:presLayoutVars>
          <dgm:chPref val="3"/>
        </dgm:presLayoutVars>
      </dgm:prSet>
      <dgm:spPr/>
    </dgm:pt>
    <dgm:pt modelId="{92584E85-D15D-45FF-B508-7E87A4DD26D7}" type="pres">
      <dgm:prSet presAssocID="{F8B7DACB-DBC4-4958-8E7C-353CB76BBB92}" presName="parTransOne" presStyleCnt="0"/>
      <dgm:spPr/>
    </dgm:pt>
    <dgm:pt modelId="{1530A7C6-C468-4F83-9E14-3903200E2B02}" type="pres">
      <dgm:prSet presAssocID="{F8B7DACB-DBC4-4958-8E7C-353CB76BBB92}" presName="horzOne" presStyleCnt="0"/>
      <dgm:spPr/>
    </dgm:pt>
    <dgm:pt modelId="{9FC19A06-CAB3-4C42-928C-1DD3C82D94EE}" type="pres">
      <dgm:prSet presAssocID="{CD9CB833-E162-4475-81D4-070BDE1F0FF8}" presName="vertTwo" presStyleCnt="0"/>
      <dgm:spPr/>
    </dgm:pt>
    <dgm:pt modelId="{B7DB5B19-43F2-4C1A-811D-3F76ECF9B831}" type="pres">
      <dgm:prSet presAssocID="{CD9CB833-E162-4475-81D4-070BDE1F0FF8}" presName="txTwo" presStyleLbl="node2" presStyleIdx="0" presStyleCnt="2" custScaleY="61568">
        <dgm:presLayoutVars>
          <dgm:chPref val="3"/>
        </dgm:presLayoutVars>
      </dgm:prSet>
      <dgm:spPr/>
    </dgm:pt>
    <dgm:pt modelId="{DBAB8436-1849-4D68-B1D9-0E571822C93B}" type="pres">
      <dgm:prSet presAssocID="{CD9CB833-E162-4475-81D4-070BDE1F0FF8}" presName="horzTwo" presStyleCnt="0"/>
      <dgm:spPr/>
    </dgm:pt>
    <dgm:pt modelId="{ACE22825-3E56-4EE4-9A6F-760981E6EDE4}" type="pres">
      <dgm:prSet presAssocID="{D9D0A687-0BCC-4217-9C0F-6202C88129A8}" presName="sibSpaceTwo" presStyleCnt="0"/>
      <dgm:spPr/>
    </dgm:pt>
    <dgm:pt modelId="{3472B779-653A-4A4D-A0D3-A54C24E3E9B2}" type="pres">
      <dgm:prSet presAssocID="{E83D99EB-D05D-4245-8737-C66FDCE352D6}" presName="vertTwo" presStyleCnt="0"/>
      <dgm:spPr/>
    </dgm:pt>
    <dgm:pt modelId="{28A1CA47-6831-4893-B28A-0FC1D4CE0119}" type="pres">
      <dgm:prSet presAssocID="{E83D99EB-D05D-4245-8737-C66FDCE352D6}" presName="txTwo" presStyleLbl="node2" presStyleIdx="1" presStyleCnt="2" custScaleY="29155">
        <dgm:presLayoutVars>
          <dgm:chPref val="3"/>
        </dgm:presLayoutVars>
      </dgm:prSet>
      <dgm:spPr/>
    </dgm:pt>
    <dgm:pt modelId="{59702395-CA25-43ED-9533-695C31E44E6A}" type="pres">
      <dgm:prSet presAssocID="{E83D99EB-D05D-4245-8737-C66FDCE352D6}" presName="parTransTwo" presStyleCnt="0"/>
      <dgm:spPr/>
    </dgm:pt>
    <dgm:pt modelId="{C36B4900-2548-40CB-A6CB-A35074CCC771}" type="pres">
      <dgm:prSet presAssocID="{E83D99EB-D05D-4245-8737-C66FDCE352D6}" presName="horzTwo" presStyleCnt="0"/>
      <dgm:spPr/>
    </dgm:pt>
    <dgm:pt modelId="{F5E8CD10-5FBF-48BB-8F1F-45D749E55F43}" type="pres">
      <dgm:prSet presAssocID="{BCDEE4FC-B9E8-4BE7-82D5-4CDAD99F1147}" presName="vertThree" presStyleCnt="0"/>
      <dgm:spPr/>
    </dgm:pt>
    <dgm:pt modelId="{9EB77CD8-9796-43BB-9B74-DB69EF082951}" type="pres">
      <dgm:prSet presAssocID="{BCDEE4FC-B9E8-4BE7-82D5-4CDAD99F1147}" presName="txThree" presStyleLbl="node3" presStyleIdx="0" presStyleCnt="1" custScaleY="45062">
        <dgm:presLayoutVars>
          <dgm:chPref val="3"/>
        </dgm:presLayoutVars>
      </dgm:prSet>
      <dgm:spPr/>
    </dgm:pt>
    <dgm:pt modelId="{059D395B-D178-42BD-8181-3AFF02E43E81}" type="pres">
      <dgm:prSet presAssocID="{BCDEE4FC-B9E8-4BE7-82D5-4CDAD99F1147}" presName="horzThree" presStyleCnt="0"/>
      <dgm:spPr/>
    </dgm:pt>
  </dgm:ptLst>
  <dgm:cxnLst>
    <dgm:cxn modelId="{BE4BE003-01D6-42B3-8DC8-1BB8408F5757}" srcId="{F8B7DACB-DBC4-4958-8E7C-353CB76BBB92}" destId="{CD9CB833-E162-4475-81D4-070BDE1F0FF8}" srcOrd="0" destOrd="0" parTransId="{145E9C0E-53F8-4CF9-A22E-FC9FAA887769}" sibTransId="{D9D0A687-0BCC-4217-9C0F-6202C88129A8}"/>
    <dgm:cxn modelId="{C9C1A906-5564-4662-9CDC-23B8E18D0339}" type="presOf" srcId="{CD9CB833-E162-4475-81D4-070BDE1F0FF8}" destId="{B7DB5B19-43F2-4C1A-811D-3F76ECF9B831}" srcOrd="0" destOrd="0" presId="urn:microsoft.com/office/officeart/2005/8/layout/hierarchy4"/>
    <dgm:cxn modelId="{0B850E07-28DA-4A6A-9969-9C06044AFE0A}" type="presOf" srcId="{2D74CE14-DFFE-4FB7-B496-395A9F890B90}" destId="{275455FA-F8AB-4BF3-A3D5-E7022088E487}" srcOrd="0" destOrd="0" presId="urn:microsoft.com/office/officeart/2005/8/layout/hierarchy4"/>
    <dgm:cxn modelId="{20D8AA0D-12A8-4102-9750-E95FB8EE7CF6}" srcId="{F8B7DACB-DBC4-4958-8E7C-353CB76BBB92}" destId="{E83D99EB-D05D-4245-8737-C66FDCE352D6}" srcOrd="1" destOrd="0" parTransId="{C4214B6D-1C56-4C71-95B8-665034913B9A}" sibTransId="{E3622BC4-98AD-4A33-96C5-105BCD3E449A}"/>
    <dgm:cxn modelId="{C520FF6D-928A-464D-97FB-933CFA19643B}" type="presOf" srcId="{E83D99EB-D05D-4245-8737-C66FDCE352D6}" destId="{28A1CA47-6831-4893-B28A-0FC1D4CE0119}" srcOrd="0" destOrd="0" presId="urn:microsoft.com/office/officeart/2005/8/layout/hierarchy4"/>
    <dgm:cxn modelId="{C3703B87-251A-48BF-B331-8A93A91812BA}" srcId="{2D74CE14-DFFE-4FB7-B496-395A9F890B90}" destId="{F8B7DACB-DBC4-4958-8E7C-353CB76BBB92}" srcOrd="0" destOrd="0" parTransId="{B643F2EE-7E99-4C4E-A652-C28147A0CEF6}" sibTransId="{DDA0AC41-665F-41D2-BE5E-135C7DB150F8}"/>
    <dgm:cxn modelId="{7E017E96-FF71-4BDC-A5E2-92601A22175D}" srcId="{E83D99EB-D05D-4245-8737-C66FDCE352D6}" destId="{BCDEE4FC-B9E8-4BE7-82D5-4CDAD99F1147}" srcOrd="0" destOrd="0" parTransId="{FA653ABC-9FEB-47DC-AD8B-9C3DB806CF3C}" sibTransId="{B0405E40-D34E-42C7-B47C-B01DBADDCB9C}"/>
    <dgm:cxn modelId="{AFD4FCE9-6982-4AD4-9AE1-E80E9F138622}" type="presOf" srcId="{BCDEE4FC-B9E8-4BE7-82D5-4CDAD99F1147}" destId="{9EB77CD8-9796-43BB-9B74-DB69EF082951}" srcOrd="0" destOrd="0" presId="urn:microsoft.com/office/officeart/2005/8/layout/hierarchy4"/>
    <dgm:cxn modelId="{BB7AD1FF-8F78-48AC-8ABC-9EBF2595424B}" type="presOf" srcId="{F8B7DACB-DBC4-4958-8E7C-353CB76BBB92}" destId="{C5DAAC09-E55F-44D1-8CBD-C994FC967EAC}" srcOrd="0" destOrd="0" presId="urn:microsoft.com/office/officeart/2005/8/layout/hierarchy4"/>
    <dgm:cxn modelId="{6FE27E79-D008-4FA3-BB13-92F0F0F9D892}" type="presParOf" srcId="{275455FA-F8AB-4BF3-A3D5-E7022088E487}" destId="{16D993AD-C8DB-40B5-A54E-F41E95710240}" srcOrd="0" destOrd="0" presId="urn:microsoft.com/office/officeart/2005/8/layout/hierarchy4"/>
    <dgm:cxn modelId="{75B43034-90E4-4EA0-8F5F-10B3947A3D99}" type="presParOf" srcId="{16D993AD-C8DB-40B5-A54E-F41E95710240}" destId="{C5DAAC09-E55F-44D1-8CBD-C994FC967EAC}" srcOrd="0" destOrd="0" presId="urn:microsoft.com/office/officeart/2005/8/layout/hierarchy4"/>
    <dgm:cxn modelId="{3A4BA962-1DE3-4584-B260-0561727283C1}" type="presParOf" srcId="{16D993AD-C8DB-40B5-A54E-F41E95710240}" destId="{92584E85-D15D-45FF-B508-7E87A4DD26D7}" srcOrd="1" destOrd="0" presId="urn:microsoft.com/office/officeart/2005/8/layout/hierarchy4"/>
    <dgm:cxn modelId="{7D57A8E7-CF36-4276-8622-F8FB815194B9}" type="presParOf" srcId="{16D993AD-C8DB-40B5-A54E-F41E95710240}" destId="{1530A7C6-C468-4F83-9E14-3903200E2B02}" srcOrd="2" destOrd="0" presId="urn:microsoft.com/office/officeart/2005/8/layout/hierarchy4"/>
    <dgm:cxn modelId="{78E2E7CC-BB73-4098-94F4-6E0217B8E4C3}" type="presParOf" srcId="{1530A7C6-C468-4F83-9E14-3903200E2B02}" destId="{9FC19A06-CAB3-4C42-928C-1DD3C82D94EE}" srcOrd="0" destOrd="0" presId="urn:microsoft.com/office/officeart/2005/8/layout/hierarchy4"/>
    <dgm:cxn modelId="{B0B03C6D-6C17-4861-ABFB-01E22663DF69}" type="presParOf" srcId="{9FC19A06-CAB3-4C42-928C-1DD3C82D94EE}" destId="{B7DB5B19-43F2-4C1A-811D-3F76ECF9B831}" srcOrd="0" destOrd="0" presId="urn:microsoft.com/office/officeart/2005/8/layout/hierarchy4"/>
    <dgm:cxn modelId="{4D33940E-3DDD-4EA6-AA5C-E207768263D5}" type="presParOf" srcId="{9FC19A06-CAB3-4C42-928C-1DD3C82D94EE}" destId="{DBAB8436-1849-4D68-B1D9-0E571822C93B}" srcOrd="1" destOrd="0" presId="urn:microsoft.com/office/officeart/2005/8/layout/hierarchy4"/>
    <dgm:cxn modelId="{4EBCBAD9-B2EA-4974-A34D-2C31BB959933}" type="presParOf" srcId="{1530A7C6-C468-4F83-9E14-3903200E2B02}" destId="{ACE22825-3E56-4EE4-9A6F-760981E6EDE4}" srcOrd="1" destOrd="0" presId="urn:microsoft.com/office/officeart/2005/8/layout/hierarchy4"/>
    <dgm:cxn modelId="{40F6A5BA-8002-4075-A58C-6ADB4B1F3381}" type="presParOf" srcId="{1530A7C6-C468-4F83-9E14-3903200E2B02}" destId="{3472B779-653A-4A4D-A0D3-A54C24E3E9B2}" srcOrd="2" destOrd="0" presId="urn:microsoft.com/office/officeart/2005/8/layout/hierarchy4"/>
    <dgm:cxn modelId="{F5F2D15B-3901-4B22-BB0B-571B782E2244}" type="presParOf" srcId="{3472B779-653A-4A4D-A0D3-A54C24E3E9B2}" destId="{28A1CA47-6831-4893-B28A-0FC1D4CE0119}" srcOrd="0" destOrd="0" presId="urn:microsoft.com/office/officeart/2005/8/layout/hierarchy4"/>
    <dgm:cxn modelId="{34782D59-0BDA-442B-9F37-D2AB019E5643}" type="presParOf" srcId="{3472B779-653A-4A4D-A0D3-A54C24E3E9B2}" destId="{59702395-CA25-43ED-9533-695C31E44E6A}" srcOrd="1" destOrd="0" presId="urn:microsoft.com/office/officeart/2005/8/layout/hierarchy4"/>
    <dgm:cxn modelId="{5A27F0A1-AD26-40C9-8C23-54D88DB74233}" type="presParOf" srcId="{3472B779-653A-4A4D-A0D3-A54C24E3E9B2}" destId="{C36B4900-2548-40CB-A6CB-A35074CCC771}" srcOrd="2" destOrd="0" presId="urn:microsoft.com/office/officeart/2005/8/layout/hierarchy4"/>
    <dgm:cxn modelId="{E4ACF6C1-CA21-46F9-A722-7199E34246A6}" type="presParOf" srcId="{C36B4900-2548-40CB-A6CB-A35074CCC771}" destId="{F5E8CD10-5FBF-48BB-8F1F-45D749E55F43}" srcOrd="0" destOrd="0" presId="urn:microsoft.com/office/officeart/2005/8/layout/hierarchy4"/>
    <dgm:cxn modelId="{1A5C1284-F020-405F-91BD-26E9DA48603E}" type="presParOf" srcId="{F5E8CD10-5FBF-48BB-8F1F-45D749E55F43}" destId="{9EB77CD8-9796-43BB-9B74-DB69EF082951}" srcOrd="0" destOrd="0" presId="urn:microsoft.com/office/officeart/2005/8/layout/hierarchy4"/>
    <dgm:cxn modelId="{EA420E58-08D2-41F8-805D-F386CC569D3B}" type="presParOf" srcId="{F5E8CD10-5FBF-48BB-8F1F-45D749E55F43}" destId="{059D395B-D178-42BD-8181-3AFF02E43E8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F5F9DA-F8EF-47DD-8D4C-0C4FD0251560}"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pPr rtl="1"/>
          <a:endParaRPr lang="ar-SA"/>
        </a:p>
      </dgm:t>
    </dgm:pt>
    <dgm:pt modelId="{00B0DE57-9904-4FE8-8E02-A46FEBEAB275}">
      <dgm:prSet phldrT="[نص]"/>
      <dgm:spPr/>
      <dgm:t>
        <a:bodyPr/>
        <a:lstStyle/>
        <a:p>
          <a:pPr rtl="1"/>
          <a:r>
            <a:rPr lang="ar-SA" dirty="0">
              <a:latin typeface="Sakkal Majalla" pitchFamily="2" charset="-78"/>
              <a:cs typeface="Sakkal Majalla" pitchFamily="2" charset="-78"/>
            </a:rPr>
            <a:t>الصيد</a:t>
          </a:r>
        </a:p>
      </dgm:t>
    </dgm:pt>
    <dgm:pt modelId="{1ABA34A4-8B31-43BC-83F9-FAB277F2CB82}" type="parTrans" cxnId="{7A7D056F-8067-40B4-ACEB-2FCC004CD76B}">
      <dgm:prSet/>
      <dgm:spPr/>
      <dgm:t>
        <a:bodyPr/>
        <a:lstStyle/>
        <a:p>
          <a:pPr rtl="1"/>
          <a:endParaRPr lang="ar-SA"/>
        </a:p>
      </dgm:t>
    </dgm:pt>
    <dgm:pt modelId="{0297962E-3A8E-4529-9D29-EC9E8793198B}" type="sibTrans" cxnId="{7A7D056F-8067-40B4-ACEB-2FCC004CD76B}">
      <dgm:prSet/>
      <dgm:spPr/>
      <dgm:t>
        <a:bodyPr/>
        <a:lstStyle/>
        <a:p>
          <a:pPr rtl="1"/>
          <a:endParaRPr lang="ar-SA"/>
        </a:p>
      </dgm:t>
    </dgm:pt>
    <dgm:pt modelId="{B3C2387B-4F82-4190-826B-5DDCD8C0C10C}">
      <dgm:prSet phldrT="[نص]"/>
      <dgm:spPr/>
      <dgm:t>
        <a:bodyPr/>
        <a:lstStyle/>
        <a:p>
          <a:pPr rtl="1"/>
          <a:r>
            <a:rPr lang="ar-SA" dirty="0">
              <a:latin typeface="Sakkal Majalla" pitchFamily="2" charset="-78"/>
              <a:cs typeface="Sakkal Majalla" pitchFamily="2" charset="-78"/>
            </a:rPr>
            <a:t>صيد لا مثل له </a:t>
          </a:r>
        </a:p>
      </dgm:t>
    </dgm:pt>
    <dgm:pt modelId="{360206C7-6BFF-45AA-92AC-705DDAD30BA3}" type="parTrans" cxnId="{4B362312-A8C1-4122-AD6F-7DFEC32D3DFF}">
      <dgm:prSet/>
      <dgm:spPr/>
      <dgm:t>
        <a:bodyPr/>
        <a:lstStyle/>
        <a:p>
          <a:pPr rtl="1"/>
          <a:endParaRPr lang="ar-SA"/>
        </a:p>
      </dgm:t>
    </dgm:pt>
    <dgm:pt modelId="{E18ECDCD-7AFF-4142-9E5B-D47A5A46FEF6}" type="sibTrans" cxnId="{4B362312-A8C1-4122-AD6F-7DFEC32D3DFF}">
      <dgm:prSet/>
      <dgm:spPr/>
      <dgm:t>
        <a:bodyPr/>
        <a:lstStyle/>
        <a:p>
          <a:pPr rtl="1"/>
          <a:endParaRPr lang="ar-SA"/>
        </a:p>
      </dgm:t>
    </dgm:pt>
    <dgm:pt modelId="{530B5937-6F9D-464C-A923-7F66909EC94B}">
      <dgm:prSet phldrT="[نص]"/>
      <dgm:spPr/>
      <dgm:t>
        <a:bodyPr/>
        <a:lstStyle/>
        <a:p>
          <a:pPr rtl="1"/>
          <a:r>
            <a:rPr lang="ar-SA" dirty="0">
              <a:latin typeface="Sakkal Majalla" pitchFamily="2" charset="-78"/>
              <a:cs typeface="Sakkal Majalla" pitchFamily="2" charset="-78"/>
            </a:rPr>
            <a:t>صيد له مثل من النعم</a:t>
          </a:r>
        </a:p>
      </dgm:t>
    </dgm:pt>
    <dgm:pt modelId="{300B0B9B-F372-45B0-82CD-D988225E623C}" type="parTrans" cxnId="{5978C70A-166B-4491-8424-73446571F201}">
      <dgm:prSet/>
      <dgm:spPr/>
      <dgm:t>
        <a:bodyPr/>
        <a:lstStyle/>
        <a:p>
          <a:pPr rtl="1"/>
          <a:endParaRPr lang="ar-SA"/>
        </a:p>
      </dgm:t>
    </dgm:pt>
    <dgm:pt modelId="{BFB5F590-4797-4FD1-88D4-3F1111E88839}" type="sibTrans" cxnId="{5978C70A-166B-4491-8424-73446571F201}">
      <dgm:prSet/>
      <dgm:spPr/>
      <dgm:t>
        <a:bodyPr/>
        <a:lstStyle/>
        <a:p>
          <a:pPr rtl="1"/>
          <a:endParaRPr lang="ar-SA"/>
        </a:p>
      </dgm:t>
    </dgm:pt>
    <dgm:pt modelId="{152D411F-B326-4386-ADEB-5B190B9C100B}" type="pres">
      <dgm:prSet presAssocID="{05F5F9DA-F8EF-47DD-8D4C-0C4FD0251560}" presName="hierChild1" presStyleCnt="0">
        <dgm:presLayoutVars>
          <dgm:chPref val="1"/>
          <dgm:dir/>
          <dgm:animOne val="branch"/>
          <dgm:animLvl val="lvl"/>
          <dgm:resizeHandles/>
        </dgm:presLayoutVars>
      </dgm:prSet>
      <dgm:spPr/>
    </dgm:pt>
    <dgm:pt modelId="{35BB125F-8A24-483D-B941-5007D433D1A0}" type="pres">
      <dgm:prSet presAssocID="{00B0DE57-9904-4FE8-8E02-A46FEBEAB275}" presName="hierRoot1" presStyleCnt="0"/>
      <dgm:spPr/>
    </dgm:pt>
    <dgm:pt modelId="{B4E7D04F-4120-4886-A982-409196179530}" type="pres">
      <dgm:prSet presAssocID="{00B0DE57-9904-4FE8-8E02-A46FEBEAB275}" presName="composite" presStyleCnt="0"/>
      <dgm:spPr/>
    </dgm:pt>
    <dgm:pt modelId="{DBF11C64-D628-46B5-8A42-3EA12C7BEC4A}" type="pres">
      <dgm:prSet presAssocID="{00B0DE57-9904-4FE8-8E02-A46FEBEAB275}" presName="background" presStyleLbl="node0" presStyleIdx="0" presStyleCnt="1"/>
      <dgm:spPr/>
    </dgm:pt>
    <dgm:pt modelId="{6E848F6B-FF0C-49F4-8503-E9F7F202785E}" type="pres">
      <dgm:prSet presAssocID="{00B0DE57-9904-4FE8-8E02-A46FEBEAB275}" presName="text" presStyleLbl="fgAcc0" presStyleIdx="0" presStyleCnt="1" custScaleX="68128" custScaleY="35236">
        <dgm:presLayoutVars>
          <dgm:chPref val="3"/>
        </dgm:presLayoutVars>
      </dgm:prSet>
      <dgm:spPr/>
    </dgm:pt>
    <dgm:pt modelId="{6F35F0F7-6465-4894-9E08-5F0E36DB5FFF}" type="pres">
      <dgm:prSet presAssocID="{00B0DE57-9904-4FE8-8E02-A46FEBEAB275}" presName="hierChild2" presStyleCnt="0"/>
      <dgm:spPr/>
    </dgm:pt>
    <dgm:pt modelId="{0391296C-CBC2-4DA3-8C18-3488BCF9C03D}" type="pres">
      <dgm:prSet presAssocID="{360206C7-6BFF-45AA-92AC-705DDAD30BA3}" presName="Name10" presStyleLbl="parChTrans1D2" presStyleIdx="0" presStyleCnt="2"/>
      <dgm:spPr/>
    </dgm:pt>
    <dgm:pt modelId="{896830D3-F7CC-40EA-A966-1EF21A4240ED}" type="pres">
      <dgm:prSet presAssocID="{B3C2387B-4F82-4190-826B-5DDCD8C0C10C}" presName="hierRoot2" presStyleCnt="0"/>
      <dgm:spPr/>
    </dgm:pt>
    <dgm:pt modelId="{F957F53A-DAD8-4D73-BC21-B1CBCC33E68E}" type="pres">
      <dgm:prSet presAssocID="{B3C2387B-4F82-4190-826B-5DDCD8C0C10C}" presName="composite2" presStyleCnt="0"/>
      <dgm:spPr/>
    </dgm:pt>
    <dgm:pt modelId="{4C1A0630-415A-4B67-9D5B-F1AA3C26A90B}" type="pres">
      <dgm:prSet presAssocID="{B3C2387B-4F82-4190-826B-5DDCD8C0C10C}" presName="background2" presStyleLbl="node2" presStyleIdx="0" presStyleCnt="2"/>
      <dgm:spPr/>
    </dgm:pt>
    <dgm:pt modelId="{F449EDDD-9C61-45F6-ABFD-30F1BB2A0677}" type="pres">
      <dgm:prSet presAssocID="{B3C2387B-4F82-4190-826B-5DDCD8C0C10C}" presName="text2" presStyleLbl="fgAcc2" presStyleIdx="0" presStyleCnt="2" custScaleY="75124">
        <dgm:presLayoutVars>
          <dgm:chPref val="3"/>
        </dgm:presLayoutVars>
      </dgm:prSet>
      <dgm:spPr/>
    </dgm:pt>
    <dgm:pt modelId="{DA702655-DFDA-4448-B8DF-D6987AC59590}" type="pres">
      <dgm:prSet presAssocID="{B3C2387B-4F82-4190-826B-5DDCD8C0C10C}" presName="hierChild3" presStyleCnt="0"/>
      <dgm:spPr/>
    </dgm:pt>
    <dgm:pt modelId="{63090C0E-6199-4DDE-B4F5-E1938F7B9AA8}" type="pres">
      <dgm:prSet presAssocID="{300B0B9B-F372-45B0-82CD-D988225E623C}" presName="Name10" presStyleLbl="parChTrans1D2" presStyleIdx="1" presStyleCnt="2"/>
      <dgm:spPr/>
    </dgm:pt>
    <dgm:pt modelId="{2E170F6A-F8BF-4EAD-9FAF-92E4C6AD4A48}" type="pres">
      <dgm:prSet presAssocID="{530B5937-6F9D-464C-A923-7F66909EC94B}" presName="hierRoot2" presStyleCnt="0"/>
      <dgm:spPr/>
    </dgm:pt>
    <dgm:pt modelId="{FD09274C-C463-4EF4-A632-14021132D24D}" type="pres">
      <dgm:prSet presAssocID="{530B5937-6F9D-464C-A923-7F66909EC94B}" presName="composite2" presStyleCnt="0"/>
      <dgm:spPr/>
    </dgm:pt>
    <dgm:pt modelId="{2095F6FF-6BC3-43DA-82D6-2E0C8B40ED6B}" type="pres">
      <dgm:prSet presAssocID="{530B5937-6F9D-464C-A923-7F66909EC94B}" presName="background2" presStyleLbl="node2" presStyleIdx="1" presStyleCnt="2"/>
      <dgm:spPr/>
    </dgm:pt>
    <dgm:pt modelId="{823057AF-8FF9-4A6C-8B26-95981BAAEBD4}" type="pres">
      <dgm:prSet presAssocID="{530B5937-6F9D-464C-A923-7F66909EC94B}" presName="text2" presStyleLbl="fgAcc2" presStyleIdx="1" presStyleCnt="2" custScaleY="73623">
        <dgm:presLayoutVars>
          <dgm:chPref val="3"/>
        </dgm:presLayoutVars>
      </dgm:prSet>
      <dgm:spPr/>
    </dgm:pt>
    <dgm:pt modelId="{A770A323-1788-4F73-A24B-13C7E88B28CE}" type="pres">
      <dgm:prSet presAssocID="{530B5937-6F9D-464C-A923-7F66909EC94B}" presName="hierChild3" presStyleCnt="0"/>
      <dgm:spPr/>
    </dgm:pt>
  </dgm:ptLst>
  <dgm:cxnLst>
    <dgm:cxn modelId="{5978C70A-166B-4491-8424-73446571F201}" srcId="{00B0DE57-9904-4FE8-8E02-A46FEBEAB275}" destId="{530B5937-6F9D-464C-A923-7F66909EC94B}" srcOrd="1" destOrd="0" parTransId="{300B0B9B-F372-45B0-82CD-D988225E623C}" sibTransId="{BFB5F590-4797-4FD1-88D4-3F1111E88839}"/>
    <dgm:cxn modelId="{4B362312-A8C1-4122-AD6F-7DFEC32D3DFF}" srcId="{00B0DE57-9904-4FE8-8E02-A46FEBEAB275}" destId="{B3C2387B-4F82-4190-826B-5DDCD8C0C10C}" srcOrd="0" destOrd="0" parTransId="{360206C7-6BFF-45AA-92AC-705DDAD30BA3}" sibTransId="{E18ECDCD-7AFF-4142-9E5B-D47A5A46FEF6}"/>
    <dgm:cxn modelId="{F1D94E4C-7DDC-4F27-82D3-04BEB911B29A}" type="presOf" srcId="{00B0DE57-9904-4FE8-8E02-A46FEBEAB275}" destId="{6E848F6B-FF0C-49F4-8503-E9F7F202785E}" srcOrd="0" destOrd="0" presId="urn:microsoft.com/office/officeart/2005/8/layout/hierarchy1"/>
    <dgm:cxn modelId="{7A7D056F-8067-40B4-ACEB-2FCC004CD76B}" srcId="{05F5F9DA-F8EF-47DD-8D4C-0C4FD0251560}" destId="{00B0DE57-9904-4FE8-8E02-A46FEBEAB275}" srcOrd="0" destOrd="0" parTransId="{1ABA34A4-8B31-43BC-83F9-FAB277F2CB82}" sibTransId="{0297962E-3A8E-4529-9D29-EC9E8793198B}"/>
    <dgm:cxn modelId="{52A50A77-5E0E-42FD-9C93-4D76702AD1C2}" type="presOf" srcId="{05F5F9DA-F8EF-47DD-8D4C-0C4FD0251560}" destId="{152D411F-B326-4386-ADEB-5B190B9C100B}" srcOrd="0" destOrd="0" presId="urn:microsoft.com/office/officeart/2005/8/layout/hierarchy1"/>
    <dgm:cxn modelId="{8F9E8C5A-00F3-4692-80D9-C0D81254206B}" type="presOf" srcId="{B3C2387B-4F82-4190-826B-5DDCD8C0C10C}" destId="{F449EDDD-9C61-45F6-ABFD-30F1BB2A0677}" srcOrd="0" destOrd="0" presId="urn:microsoft.com/office/officeart/2005/8/layout/hierarchy1"/>
    <dgm:cxn modelId="{085E3FA4-7EBA-4562-A99C-187B97BCF6AB}" type="presOf" srcId="{360206C7-6BFF-45AA-92AC-705DDAD30BA3}" destId="{0391296C-CBC2-4DA3-8C18-3488BCF9C03D}" srcOrd="0" destOrd="0" presId="urn:microsoft.com/office/officeart/2005/8/layout/hierarchy1"/>
    <dgm:cxn modelId="{5952E0AA-E82E-4299-BC27-9132C5CA431F}" type="presOf" srcId="{530B5937-6F9D-464C-A923-7F66909EC94B}" destId="{823057AF-8FF9-4A6C-8B26-95981BAAEBD4}" srcOrd="0" destOrd="0" presId="urn:microsoft.com/office/officeart/2005/8/layout/hierarchy1"/>
    <dgm:cxn modelId="{A171B1D0-08A1-4DCE-AB23-34A765A8D87D}" type="presOf" srcId="{300B0B9B-F372-45B0-82CD-D988225E623C}" destId="{63090C0E-6199-4DDE-B4F5-E1938F7B9AA8}" srcOrd="0" destOrd="0" presId="urn:microsoft.com/office/officeart/2005/8/layout/hierarchy1"/>
    <dgm:cxn modelId="{FBC52810-FACC-4DA5-8364-4B5D809DC089}" type="presParOf" srcId="{152D411F-B326-4386-ADEB-5B190B9C100B}" destId="{35BB125F-8A24-483D-B941-5007D433D1A0}" srcOrd="0" destOrd="0" presId="urn:microsoft.com/office/officeart/2005/8/layout/hierarchy1"/>
    <dgm:cxn modelId="{CF65DDE6-3D14-4B88-AA25-EB789B627467}" type="presParOf" srcId="{35BB125F-8A24-483D-B941-5007D433D1A0}" destId="{B4E7D04F-4120-4886-A982-409196179530}" srcOrd="0" destOrd="0" presId="urn:microsoft.com/office/officeart/2005/8/layout/hierarchy1"/>
    <dgm:cxn modelId="{CF6BDC4B-7D0B-4640-861E-252E48DC4DE6}" type="presParOf" srcId="{B4E7D04F-4120-4886-A982-409196179530}" destId="{DBF11C64-D628-46B5-8A42-3EA12C7BEC4A}" srcOrd="0" destOrd="0" presId="urn:microsoft.com/office/officeart/2005/8/layout/hierarchy1"/>
    <dgm:cxn modelId="{559C279A-FAC3-4BB1-8CFD-CC4683FEA46E}" type="presParOf" srcId="{B4E7D04F-4120-4886-A982-409196179530}" destId="{6E848F6B-FF0C-49F4-8503-E9F7F202785E}" srcOrd="1" destOrd="0" presId="urn:microsoft.com/office/officeart/2005/8/layout/hierarchy1"/>
    <dgm:cxn modelId="{C3276940-607A-40E5-A500-06813B19012B}" type="presParOf" srcId="{35BB125F-8A24-483D-B941-5007D433D1A0}" destId="{6F35F0F7-6465-4894-9E08-5F0E36DB5FFF}" srcOrd="1" destOrd="0" presId="urn:microsoft.com/office/officeart/2005/8/layout/hierarchy1"/>
    <dgm:cxn modelId="{B0004697-D1DD-4ACF-B734-2C388C4DAB2E}" type="presParOf" srcId="{6F35F0F7-6465-4894-9E08-5F0E36DB5FFF}" destId="{0391296C-CBC2-4DA3-8C18-3488BCF9C03D}" srcOrd="0" destOrd="0" presId="urn:microsoft.com/office/officeart/2005/8/layout/hierarchy1"/>
    <dgm:cxn modelId="{E1060A2B-7E66-49D0-9635-2FBBC9039E2E}" type="presParOf" srcId="{6F35F0F7-6465-4894-9E08-5F0E36DB5FFF}" destId="{896830D3-F7CC-40EA-A966-1EF21A4240ED}" srcOrd="1" destOrd="0" presId="urn:microsoft.com/office/officeart/2005/8/layout/hierarchy1"/>
    <dgm:cxn modelId="{85722682-69D1-48B4-965A-1E2FA024A0F1}" type="presParOf" srcId="{896830D3-F7CC-40EA-A966-1EF21A4240ED}" destId="{F957F53A-DAD8-4D73-BC21-B1CBCC33E68E}" srcOrd="0" destOrd="0" presId="urn:microsoft.com/office/officeart/2005/8/layout/hierarchy1"/>
    <dgm:cxn modelId="{2AA4A9E5-B1F7-4F44-B9EC-35A8F32E103A}" type="presParOf" srcId="{F957F53A-DAD8-4D73-BC21-B1CBCC33E68E}" destId="{4C1A0630-415A-4B67-9D5B-F1AA3C26A90B}" srcOrd="0" destOrd="0" presId="urn:microsoft.com/office/officeart/2005/8/layout/hierarchy1"/>
    <dgm:cxn modelId="{FDF42475-A393-431F-92A2-62BF01307D9A}" type="presParOf" srcId="{F957F53A-DAD8-4D73-BC21-B1CBCC33E68E}" destId="{F449EDDD-9C61-45F6-ABFD-30F1BB2A0677}" srcOrd="1" destOrd="0" presId="urn:microsoft.com/office/officeart/2005/8/layout/hierarchy1"/>
    <dgm:cxn modelId="{4928433E-A21C-467B-B064-7A6F52927A80}" type="presParOf" srcId="{896830D3-F7CC-40EA-A966-1EF21A4240ED}" destId="{DA702655-DFDA-4448-B8DF-D6987AC59590}" srcOrd="1" destOrd="0" presId="urn:microsoft.com/office/officeart/2005/8/layout/hierarchy1"/>
    <dgm:cxn modelId="{718E665B-D070-40E4-9691-2535C05AA128}" type="presParOf" srcId="{6F35F0F7-6465-4894-9E08-5F0E36DB5FFF}" destId="{63090C0E-6199-4DDE-B4F5-E1938F7B9AA8}" srcOrd="2" destOrd="0" presId="urn:microsoft.com/office/officeart/2005/8/layout/hierarchy1"/>
    <dgm:cxn modelId="{9ED69B4B-9342-4A55-8CDC-14D72DF98701}" type="presParOf" srcId="{6F35F0F7-6465-4894-9E08-5F0E36DB5FFF}" destId="{2E170F6A-F8BF-4EAD-9FAF-92E4C6AD4A48}" srcOrd="3" destOrd="0" presId="urn:microsoft.com/office/officeart/2005/8/layout/hierarchy1"/>
    <dgm:cxn modelId="{E4B15810-C4C8-44D4-8F9B-FBA798F199C4}" type="presParOf" srcId="{2E170F6A-F8BF-4EAD-9FAF-92E4C6AD4A48}" destId="{FD09274C-C463-4EF4-A632-14021132D24D}" srcOrd="0" destOrd="0" presId="urn:microsoft.com/office/officeart/2005/8/layout/hierarchy1"/>
    <dgm:cxn modelId="{479D29E3-0546-4E85-983B-B6A17A3E4FAF}" type="presParOf" srcId="{FD09274C-C463-4EF4-A632-14021132D24D}" destId="{2095F6FF-6BC3-43DA-82D6-2E0C8B40ED6B}" srcOrd="0" destOrd="0" presId="urn:microsoft.com/office/officeart/2005/8/layout/hierarchy1"/>
    <dgm:cxn modelId="{312A32E1-95C8-4871-B505-749493580D36}" type="presParOf" srcId="{FD09274C-C463-4EF4-A632-14021132D24D}" destId="{823057AF-8FF9-4A6C-8B26-95981BAAEBD4}" srcOrd="1" destOrd="0" presId="urn:microsoft.com/office/officeart/2005/8/layout/hierarchy1"/>
    <dgm:cxn modelId="{421ECCD7-C8DA-46A5-B66C-B565EEA5E4C8}" type="presParOf" srcId="{2E170F6A-F8BF-4EAD-9FAF-92E4C6AD4A48}" destId="{A770A323-1788-4F73-A24B-13C7E88B28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AF6446-A902-4163-8673-8CECDE1D119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BCE37395-0B48-4770-9177-C6544425CA7B}">
      <dgm:prSet phldrT="[نص]" custT="1">
        <dgm:style>
          <a:lnRef idx="1">
            <a:schemeClr val="accent3"/>
          </a:lnRef>
          <a:fillRef idx="2">
            <a:schemeClr val="accent3"/>
          </a:fillRef>
          <a:effectRef idx="1">
            <a:schemeClr val="accent3"/>
          </a:effectRef>
          <a:fontRef idx="minor">
            <a:schemeClr val="dk1"/>
          </a:fontRef>
        </dgm:style>
      </dgm:prSet>
      <dgm:spPr>
        <a:solidFill>
          <a:schemeClr val="accent4">
            <a:lumMod val="20000"/>
            <a:lumOff val="80000"/>
          </a:schemeClr>
        </a:solidFill>
      </dgm:spPr>
      <dgm:t>
        <a:bodyPr/>
        <a:lstStyle/>
        <a:p>
          <a:pPr rtl="1"/>
          <a:r>
            <a:rPr lang="ar-SA" sz="2800" dirty="0">
              <a:latin typeface="Sakkal Majalla" pitchFamily="2" charset="-78"/>
              <a:cs typeface="Sakkal Majalla" pitchFamily="2" charset="-78"/>
            </a:rPr>
            <a:t>صيد حرم مكة</a:t>
          </a:r>
        </a:p>
      </dgm:t>
    </dgm:pt>
    <dgm:pt modelId="{36E088E2-4461-4476-BCE7-8CD5E3A9B4AC}" type="parTrans" cxnId="{F22ED2A4-7FE8-47B1-AC3B-78A754AC6ACD}">
      <dgm:prSet/>
      <dgm:spPr/>
      <dgm:t>
        <a:bodyPr/>
        <a:lstStyle/>
        <a:p>
          <a:pPr rtl="1"/>
          <a:endParaRPr lang="ar-SA"/>
        </a:p>
      </dgm:t>
    </dgm:pt>
    <dgm:pt modelId="{122A920F-0A70-4709-A0A4-0F0DCB6102C4}" type="sibTrans" cxnId="{F22ED2A4-7FE8-47B1-AC3B-78A754AC6ACD}">
      <dgm:prSet/>
      <dgm:spPr/>
      <dgm:t>
        <a:bodyPr/>
        <a:lstStyle/>
        <a:p>
          <a:pPr rtl="1"/>
          <a:endParaRPr lang="ar-SA"/>
        </a:p>
      </dgm:t>
    </dgm:pt>
    <dgm:pt modelId="{36F4827A-E690-4B3A-AF85-5180997593E3}">
      <dgm:prSet phldrT="[نص]" custT="1">
        <dgm:style>
          <a:lnRef idx="1">
            <a:schemeClr val="accent3"/>
          </a:lnRef>
          <a:fillRef idx="2">
            <a:schemeClr val="accent3"/>
          </a:fillRef>
          <a:effectRef idx="1">
            <a:schemeClr val="accent3"/>
          </a:effectRef>
          <a:fontRef idx="minor">
            <a:schemeClr val="dk1"/>
          </a:fontRef>
        </dgm:style>
      </dgm:prSet>
      <dgm:spPr>
        <a:solidFill>
          <a:schemeClr val="accent2">
            <a:lumMod val="20000"/>
            <a:lumOff val="80000"/>
          </a:schemeClr>
        </a:solidFill>
      </dgm:spPr>
      <dgm:t>
        <a:bodyPr/>
        <a:lstStyle/>
        <a:p>
          <a:pPr rtl="1"/>
          <a:r>
            <a:rPr lang="ar-SA" sz="2800" b="1" u="sng" dirty="0">
              <a:latin typeface="Sakkal Majalla" pitchFamily="2" charset="-78"/>
              <a:cs typeface="Sakkal Majalla" pitchFamily="2" charset="-78"/>
            </a:rPr>
            <a:t>حكم تملكه</a:t>
          </a:r>
          <a:r>
            <a:rPr lang="ar-SA" sz="2800" dirty="0">
              <a:latin typeface="Sakkal Majalla" pitchFamily="2" charset="-78"/>
              <a:cs typeface="Sakkal Majalla" pitchFamily="2" charset="-78"/>
            </a:rPr>
            <a:t>: ولا يملكه ابتداء بغير إرث، ولا يلزم المحرم جزاءان</a:t>
          </a:r>
        </a:p>
      </dgm:t>
    </dgm:pt>
    <dgm:pt modelId="{22CD121D-B9DD-452A-B10C-ED099E4EDCAF}" type="parTrans" cxnId="{B640CADB-6C30-45EF-8271-41BF1DF361CD}">
      <dgm:prSet/>
      <dgm:spPr/>
      <dgm:t>
        <a:bodyPr/>
        <a:lstStyle/>
        <a:p>
          <a:pPr rtl="1"/>
          <a:endParaRPr lang="ar-SA"/>
        </a:p>
      </dgm:t>
    </dgm:pt>
    <dgm:pt modelId="{3E371725-06F6-40BD-B127-64064FA5132F}" type="sibTrans" cxnId="{B640CADB-6C30-45EF-8271-41BF1DF361CD}">
      <dgm:prSet/>
      <dgm:spPr/>
      <dgm:t>
        <a:bodyPr/>
        <a:lstStyle/>
        <a:p>
          <a:pPr rtl="1"/>
          <a:endParaRPr lang="ar-SA"/>
        </a:p>
      </dgm:t>
    </dgm:pt>
    <dgm:pt modelId="{F16D5C44-E2EF-408C-A41B-E2AD470264F8}">
      <dgm:prSet phldrT="[نص]" custT="1">
        <dgm:style>
          <a:lnRef idx="1">
            <a:schemeClr val="accent3"/>
          </a:lnRef>
          <a:fillRef idx="2">
            <a:schemeClr val="accent3"/>
          </a:fillRef>
          <a:effectRef idx="1">
            <a:schemeClr val="accent3"/>
          </a:effectRef>
          <a:fontRef idx="minor">
            <a:schemeClr val="dk1"/>
          </a:fontRef>
        </dgm:style>
      </dgm:prSet>
      <dgm:spPr>
        <a:solidFill>
          <a:schemeClr val="accent2">
            <a:lumMod val="20000"/>
            <a:lumOff val="80000"/>
          </a:schemeClr>
        </a:solidFill>
      </dgm:spPr>
      <dgm:t>
        <a:bodyPr/>
        <a:lstStyle/>
        <a:p>
          <a:pPr rtl="1"/>
          <a:r>
            <a:rPr lang="ar-SA" sz="2800" b="1" u="sng" dirty="0">
              <a:latin typeface="Sakkal Majalla" pitchFamily="2" charset="-78"/>
              <a:cs typeface="Sakkal Majalla" pitchFamily="2" charset="-78"/>
            </a:rPr>
            <a:t>الواجب في صيده</a:t>
          </a:r>
          <a:r>
            <a:rPr lang="ar-SA" sz="2800" dirty="0">
              <a:latin typeface="Sakkal Majalla" pitchFamily="2" charset="-78"/>
              <a:cs typeface="Sakkal Majalla" pitchFamily="2" charset="-78"/>
            </a:rPr>
            <a:t>: وحكم صيده كصيد المحرم فيه الجزاء حتى على الصغير والكافر لكن بجريد لا جزاء فيه </a:t>
          </a:r>
          <a:endParaRPr lang="ar-SA" sz="2900" dirty="0"/>
        </a:p>
      </dgm:t>
    </dgm:pt>
    <dgm:pt modelId="{F01B3E18-F583-4698-BB3E-9CC548B99E37}" type="parTrans" cxnId="{0C981F5C-0400-490B-81E0-A5E07E62B493}">
      <dgm:prSet/>
      <dgm:spPr/>
      <dgm:t>
        <a:bodyPr/>
        <a:lstStyle/>
        <a:p>
          <a:pPr rtl="1"/>
          <a:endParaRPr lang="ar-SA"/>
        </a:p>
      </dgm:t>
    </dgm:pt>
    <dgm:pt modelId="{D7C63D91-79C6-432E-84C2-0EECCBE98A4B}" type="sibTrans" cxnId="{0C981F5C-0400-490B-81E0-A5E07E62B493}">
      <dgm:prSet/>
      <dgm:spPr/>
      <dgm:t>
        <a:bodyPr/>
        <a:lstStyle/>
        <a:p>
          <a:pPr rtl="1"/>
          <a:endParaRPr lang="ar-SA"/>
        </a:p>
      </dgm:t>
    </dgm:pt>
    <dgm:pt modelId="{84F30964-AAFE-440A-B209-0EB8645E3FE0}">
      <dgm:prSet phldrT="[نص]" custT="1">
        <dgm:style>
          <a:lnRef idx="1">
            <a:schemeClr val="accent3"/>
          </a:lnRef>
          <a:fillRef idx="2">
            <a:schemeClr val="accent3"/>
          </a:fillRef>
          <a:effectRef idx="1">
            <a:schemeClr val="accent3"/>
          </a:effectRef>
          <a:fontRef idx="minor">
            <a:schemeClr val="dk1"/>
          </a:fontRef>
        </dgm:style>
      </dgm:prSet>
      <dgm:spPr>
        <a:solidFill>
          <a:schemeClr val="accent2">
            <a:lumMod val="20000"/>
            <a:lumOff val="80000"/>
          </a:schemeClr>
        </a:solidFill>
      </dgm:spPr>
      <dgm:t>
        <a:bodyPr/>
        <a:lstStyle/>
        <a:p>
          <a:pPr rtl="1"/>
          <a:r>
            <a:rPr lang="ar-SA" sz="2800" b="1" u="sng" dirty="0">
              <a:latin typeface="Sakkal Majalla" pitchFamily="2" charset="-78"/>
              <a:cs typeface="Sakkal Majalla" pitchFamily="2" charset="-78"/>
            </a:rPr>
            <a:t>حكمه</a:t>
          </a:r>
          <a:r>
            <a:rPr lang="ar-SA" sz="2800" dirty="0">
              <a:latin typeface="Sakkal Majalla" pitchFamily="2" charset="-78"/>
              <a:cs typeface="Sakkal Majalla" pitchFamily="2" charset="-78"/>
            </a:rPr>
            <a:t>: </a:t>
          </a:r>
          <a:r>
            <a:rPr lang="ar-SA" sz="2800" b="1" u="sng" dirty="0">
              <a:latin typeface="Sakkal Majalla" pitchFamily="2" charset="-78"/>
              <a:cs typeface="Sakkal Majalla" pitchFamily="2" charset="-78"/>
            </a:rPr>
            <a:t>يحرم </a:t>
          </a:r>
          <a:r>
            <a:rPr lang="ar-SA" sz="2800" dirty="0">
              <a:latin typeface="Sakkal Majalla" pitchFamily="2" charset="-78"/>
              <a:cs typeface="Sakkal Majalla" pitchFamily="2" charset="-78"/>
            </a:rPr>
            <a:t>صيده على المحرم والحلال إجماعا لحديث ابن عباس قال: قال رسول الله - صَلَّى اللَّهُ عَلَيْهِ وَسَلَّمَ - يوم فتح مكة: «إن هذا البلد حرمه الله يوم خلق السماوات والأرض فهو حرام بحرمة الله إلى يوم القيامة</a:t>
          </a:r>
          <a:r>
            <a:rPr lang="ar-SA" sz="2300" dirty="0">
              <a:latin typeface="Sakkal Majalla" pitchFamily="2" charset="-78"/>
              <a:cs typeface="Sakkal Majalla" pitchFamily="2" charset="-78"/>
            </a:rPr>
            <a:t>» </a:t>
          </a:r>
        </a:p>
      </dgm:t>
    </dgm:pt>
    <dgm:pt modelId="{F8C8F3B9-82EC-44BF-88AC-81A425E3609F}" type="parTrans" cxnId="{2FD9C8CA-5D1C-4DDB-8B5B-F96D7BE3223C}">
      <dgm:prSet/>
      <dgm:spPr/>
      <dgm:t>
        <a:bodyPr/>
        <a:lstStyle/>
        <a:p>
          <a:pPr rtl="1"/>
          <a:endParaRPr lang="ar-SA"/>
        </a:p>
      </dgm:t>
    </dgm:pt>
    <dgm:pt modelId="{FD0057C0-5A32-4922-B7FC-3F981432260B}" type="sibTrans" cxnId="{2FD9C8CA-5D1C-4DDB-8B5B-F96D7BE3223C}">
      <dgm:prSet/>
      <dgm:spPr/>
      <dgm:t>
        <a:bodyPr/>
        <a:lstStyle/>
        <a:p>
          <a:pPr rtl="1"/>
          <a:endParaRPr lang="ar-SA"/>
        </a:p>
      </dgm:t>
    </dgm:pt>
    <dgm:pt modelId="{651C785C-88BE-44FC-8D01-CEDBC3D31AE6}" type="pres">
      <dgm:prSet presAssocID="{83AF6446-A902-4163-8673-8CECDE1D119A}" presName="hierChild1" presStyleCnt="0">
        <dgm:presLayoutVars>
          <dgm:orgChart val="1"/>
          <dgm:chPref val="1"/>
          <dgm:dir/>
          <dgm:animOne val="branch"/>
          <dgm:animLvl val="lvl"/>
          <dgm:resizeHandles/>
        </dgm:presLayoutVars>
      </dgm:prSet>
      <dgm:spPr/>
    </dgm:pt>
    <dgm:pt modelId="{C1C14BC4-EA35-4C78-BA01-F4C225B95373}" type="pres">
      <dgm:prSet presAssocID="{BCE37395-0B48-4770-9177-C6544425CA7B}" presName="hierRoot1" presStyleCnt="0">
        <dgm:presLayoutVars>
          <dgm:hierBranch val="init"/>
        </dgm:presLayoutVars>
      </dgm:prSet>
      <dgm:spPr/>
    </dgm:pt>
    <dgm:pt modelId="{7E360D0E-7F84-4DD6-AF88-F3A4F7161B4F}" type="pres">
      <dgm:prSet presAssocID="{BCE37395-0B48-4770-9177-C6544425CA7B}" presName="rootComposite1" presStyleCnt="0"/>
      <dgm:spPr/>
    </dgm:pt>
    <dgm:pt modelId="{DD7664A9-2B3D-4B3A-990C-CE3ECB66DBE5}" type="pres">
      <dgm:prSet presAssocID="{BCE37395-0B48-4770-9177-C6544425CA7B}" presName="rootText1" presStyleLbl="node0" presStyleIdx="0" presStyleCnt="1" custScaleX="64521" custScaleY="32657" custLinFactNeighborX="-5536" custLinFactNeighborY="-17826">
        <dgm:presLayoutVars>
          <dgm:chPref val="3"/>
        </dgm:presLayoutVars>
      </dgm:prSet>
      <dgm:spPr/>
    </dgm:pt>
    <dgm:pt modelId="{6E0B2AB9-C8F1-40E5-BD8C-D05CAF89A7AF}" type="pres">
      <dgm:prSet presAssocID="{BCE37395-0B48-4770-9177-C6544425CA7B}" presName="rootConnector1" presStyleLbl="node1" presStyleIdx="0" presStyleCnt="0"/>
      <dgm:spPr/>
    </dgm:pt>
    <dgm:pt modelId="{C55AD148-59D9-452A-B7CB-F94D7995C15A}" type="pres">
      <dgm:prSet presAssocID="{BCE37395-0B48-4770-9177-C6544425CA7B}" presName="hierChild2" presStyleCnt="0"/>
      <dgm:spPr/>
    </dgm:pt>
    <dgm:pt modelId="{2A68D7C0-859D-4EFE-B0E5-8050F7868F8D}" type="pres">
      <dgm:prSet presAssocID="{22CD121D-B9DD-452A-B10C-ED099E4EDCAF}" presName="Name37" presStyleLbl="parChTrans1D2" presStyleIdx="0" presStyleCnt="3"/>
      <dgm:spPr/>
    </dgm:pt>
    <dgm:pt modelId="{6389D79D-3006-4D59-98E5-F0643855775B}" type="pres">
      <dgm:prSet presAssocID="{36F4827A-E690-4B3A-AF85-5180997593E3}" presName="hierRoot2" presStyleCnt="0">
        <dgm:presLayoutVars>
          <dgm:hierBranch val="init"/>
        </dgm:presLayoutVars>
      </dgm:prSet>
      <dgm:spPr/>
    </dgm:pt>
    <dgm:pt modelId="{797521D6-9FCC-4642-82CD-2A978F261B02}" type="pres">
      <dgm:prSet presAssocID="{36F4827A-E690-4B3A-AF85-5180997593E3}" presName="rootComposite" presStyleCnt="0"/>
      <dgm:spPr/>
    </dgm:pt>
    <dgm:pt modelId="{E06DCA2C-8798-4253-B232-CA5A74D763D2}" type="pres">
      <dgm:prSet presAssocID="{36F4827A-E690-4B3A-AF85-5180997593E3}" presName="rootText" presStyleLbl="node2" presStyleIdx="0" presStyleCnt="3" custScaleX="113673" custLinFactNeighborX="7145" custLinFactNeighborY="-37764">
        <dgm:presLayoutVars>
          <dgm:chPref val="3"/>
        </dgm:presLayoutVars>
      </dgm:prSet>
      <dgm:spPr/>
    </dgm:pt>
    <dgm:pt modelId="{52A4BED9-C950-4273-8EF9-6F5C3769424F}" type="pres">
      <dgm:prSet presAssocID="{36F4827A-E690-4B3A-AF85-5180997593E3}" presName="rootConnector" presStyleLbl="node2" presStyleIdx="0" presStyleCnt="3"/>
      <dgm:spPr/>
    </dgm:pt>
    <dgm:pt modelId="{49685D68-603B-4240-A408-D89954A5B82B}" type="pres">
      <dgm:prSet presAssocID="{36F4827A-E690-4B3A-AF85-5180997593E3}" presName="hierChild4" presStyleCnt="0"/>
      <dgm:spPr/>
    </dgm:pt>
    <dgm:pt modelId="{3A73AEAC-03BB-40E8-A6F2-9AB0951B3F1F}" type="pres">
      <dgm:prSet presAssocID="{36F4827A-E690-4B3A-AF85-5180997593E3}" presName="hierChild5" presStyleCnt="0"/>
      <dgm:spPr/>
    </dgm:pt>
    <dgm:pt modelId="{B776BB6E-9C59-4F20-8A25-1AA4CBF03D2F}" type="pres">
      <dgm:prSet presAssocID="{F01B3E18-F583-4698-BB3E-9CC548B99E37}" presName="Name37" presStyleLbl="parChTrans1D2" presStyleIdx="1" presStyleCnt="3"/>
      <dgm:spPr/>
    </dgm:pt>
    <dgm:pt modelId="{4CDA5EF2-D140-4BAB-A937-DDBE49FDCE8E}" type="pres">
      <dgm:prSet presAssocID="{F16D5C44-E2EF-408C-A41B-E2AD470264F8}" presName="hierRoot2" presStyleCnt="0">
        <dgm:presLayoutVars>
          <dgm:hierBranch val="init"/>
        </dgm:presLayoutVars>
      </dgm:prSet>
      <dgm:spPr/>
    </dgm:pt>
    <dgm:pt modelId="{9E519CB8-0711-43BF-9872-DEFDC96D2009}" type="pres">
      <dgm:prSet presAssocID="{F16D5C44-E2EF-408C-A41B-E2AD470264F8}" presName="rootComposite" presStyleCnt="0"/>
      <dgm:spPr/>
    </dgm:pt>
    <dgm:pt modelId="{B2A2D245-D5FA-4D9E-BE39-FBEB6A6465B7}" type="pres">
      <dgm:prSet presAssocID="{F16D5C44-E2EF-408C-A41B-E2AD470264F8}" presName="rootText" presStyleLbl="node2" presStyleIdx="1" presStyleCnt="3" custScaleX="145466" custScaleY="131733" custLinFactNeighborX="14213" custLinFactNeighborY="-36478">
        <dgm:presLayoutVars>
          <dgm:chPref val="3"/>
        </dgm:presLayoutVars>
      </dgm:prSet>
      <dgm:spPr/>
    </dgm:pt>
    <dgm:pt modelId="{C2CC9917-7F94-4AC8-A998-EB35E471F647}" type="pres">
      <dgm:prSet presAssocID="{F16D5C44-E2EF-408C-A41B-E2AD470264F8}" presName="rootConnector" presStyleLbl="node2" presStyleIdx="1" presStyleCnt="3"/>
      <dgm:spPr/>
    </dgm:pt>
    <dgm:pt modelId="{4883B23C-0843-4ABA-81B5-BE92890AE510}" type="pres">
      <dgm:prSet presAssocID="{F16D5C44-E2EF-408C-A41B-E2AD470264F8}" presName="hierChild4" presStyleCnt="0"/>
      <dgm:spPr/>
    </dgm:pt>
    <dgm:pt modelId="{0621CEDF-37FE-48A1-8FF3-95DF23182F4C}" type="pres">
      <dgm:prSet presAssocID="{F16D5C44-E2EF-408C-A41B-E2AD470264F8}" presName="hierChild5" presStyleCnt="0"/>
      <dgm:spPr/>
    </dgm:pt>
    <dgm:pt modelId="{8D19B0DD-3813-43A7-B7CB-8F08D5DEDA3C}" type="pres">
      <dgm:prSet presAssocID="{F8C8F3B9-82EC-44BF-88AC-81A425E3609F}" presName="Name37" presStyleLbl="parChTrans1D2" presStyleIdx="2" presStyleCnt="3"/>
      <dgm:spPr/>
    </dgm:pt>
    <dgm:pt modelId="{B46CE67C-1912-4F24-B21B-91616981BB79}" type="pres">
      <dgm:prSet presAssocID="{84F30964-AAFE-440A-B209-0EB8645E3FE0}" presName="hierRoot2" presStyleCnt="0">
        <dgm:presLayoutVars>
          <dgm:hierBranch val="init"/>
        </dgm:presLayoutVars>
      </dgm:prSet>
      <dgm:spPr/>
    </dgm:pt>
    <dgm:pt modelId="{F77D8115-133C-4E80-B5A5-B826BF284FD4}" type="pres">
      <dgm:prSet presAssocID="{84F30964-AAFE-440A-B209-0EB8645E3FE0}" presName="rootComposite" presStyleCnt="0"/>
      <dgm:spPr/>
    </dgm:pt>
    <dgm:pt modelId="{2D6F7383-27F8-4026-A55B-CF7F69BBB299}" type="pres">
      <dgm:prSet presAssocID="{84F30964-AAFE-440A-B209-0EB8645E3FE0}" presName="rootText" presStyleLbl="node2" presStyleIdx="2" presStyleCnt="3" custScaleX="153236" custScaleY="199129" custLinFactNeighborX="-1996" custLinFactNeighborY="-37328">
        <dgm:presLayoutVars>
          <dgm:chPref val="3"/>
        </dgm:presLayoutVars>
      </dgm:prSet>
      <dgm:spPr/>
    </dgm:pt>
    <dgm:pt modelId="{9AED494C-1F15-4505-BE3A-091706A23143}" type="pres">
      <dgm:prSet presAssocID="{84F30964-AAFE-440A-B209-0EB8645E3FE0}" presName="rootConnector" presStyleLbl="node2" presStyleIdx="2" presStyleCnt="3"/>
      <dgm:spPr/>
    </dgm:pt>
    <dgm:pt modelId="{DC47C07F-FE2A-4E99-ABC0-6349C32328FD}" type="pres">
      <dgm:prSet presAssocID="{84F30964-AAFE-440A-B209-0EB8645E3FE0}" presName="hierChild4" presStyleCnt="0"/>
      <dgm:spPr/>
    </dgm:pt>
    <dgm:pt modelId="{5E56BD68-9B6A-4CD4-B029-0CC482BC5270}" type="pres">
      <dgm:prSet presAssocID="{84F30964-AAFE-440A-B209-0EB8645E3FE0}" presName="hierChild5" presStyleCnt="0"/>
      <dgm:spPr/>
    </dgm:pt>
    <dgm:pt modelId="{FBE39F1E-247E-45D2-A607-615115C993AA}" type="pres">
      <dgm:prSet presAssocID="{BCE37395-0B48-4770-9177-C6544425CA7B}" presName="hierChild3" presStyleCnt="0"/>
      <dgm:spPr/>
    </dgm:pt>
  </dgm:ptLst>
  <dgm:cxnLst>
    <dgm:cxn modelId="{0C981F5C-0400-490B-81E0-A5E07E62B493}" srcId="{BCE37395-0B48-4770-9177-C6544425CA7B}" destId="{F16D5C44-E2EF-408C-A41B-E2AD470264F8}" srcOrd="1" destOrd="0" parTransId="{F01B3E18-F583-4698-BB3E-9CC548B99E37}" sibTransId="{D7C63D91-79C6-432E-84C2-0EECCBE98A4B}"/>
    <dgm:cxn modelId="{19CED047-55FD-47A2-B7C6-31CF1EE60F67}" type="presOf" srcId="{BCE37395-0B48-4770-9177-C6544425CA7B}" destId="{6E0B2AB9-C8F1-40E5-BD8C-D05CAF89A7AF}" srcOrd="1" destOrd="0" presId="urn:microsoft.com/office/officeart/2005/8/layout/orgChart1"/>
    <dgm:cxn modelId="{D70DB552-5515-4055-895F-D3A85546BD4C}" type="presOf" srcId="{84F30964-AAFE-440A-B209-0EB8645E3FE0}" destId="{9AED494C-1F15-4505-BE3A-091706A23143}" srcOrd="1" destOrd="0" presId="urn:microsoft.com/office/officeart/2005/8/layout/orgChart1"/>
    <dgm:cxn modelId="{F6BEFD82-8ED8-412D-A2CA-1AC4D1FEFF70}" type="presOf" srcId="{BCE37395-0B48-4770-9177-C6544425CA7B}" destId="{DD7664A9-2B3D-4B3A-990C-CE3ECB66DBE5}" srcOrd="0" destOrd="0" presId="urn:microsoft.com/office/officeart/2005/8/layout/orgChart1"/>
    <dgm:cxn modelId="{F22ED2A4-7FE8-47B1-AC3B-78A754AC6ACD}" srcId="{83AF6446-A902-4163-8673-8CECDE1D119A}" destId="{BCE37395-0B48-4770-9177-C6544425CA7B}" srcOrd="0" destOrd="0" parTransId="{36E088E2-4461-4476-BCE7-8CD5E3A9B4AC}" sibTransId="{122A920F-0A70-4709-A0A4-0F0DCB6102C4}"/>
    <dgm:cxn modelId="{91EF5CBC-61AB-4C88-87F6-83892D5C130E}" type="presOf" srcId="{F01B3E18-F583-4698-BB3E-9CC548B99E37}" destId="{B776BB6E-9C59-4F20-8A25-1AA4CBF03D2F}" srcOrd="0" destOrd="0" presId="urn:microsoft.com/office/officeart/2005/8/layout/orgChart1"/>
    <dgm:cxn modelId="{965839BD-18DE-473D-9DE8-8797B652D190}" type="presOf" srcId="{F8C8F3B9-82EC-44BF-88AC-81A425E3609F}" destId="{8D19B0DD-3813-43A7-B7CB-8F08D5DEDA3C}" srcOrd="0" destOrd="0" presId="urn:microsoft.com/office/officeart/2005/8/layout/orgChart1"/>
    <dgm:cxn modelId="{FA746EC3-C0BF-4171-AA73-25AF92B46DFF}" type="presOf" srcId="{F16D5C44-E2EF-408C-A41B-E2AD470264F8}" destId="{C2CC9917-7F94-4AC8-A998-EB35E471F647}" srcOrd="1" destOrd="0" presId="urn:microsoft.com/office/officeart/2005/8/layout/orgChart1"/>
    <dgm:cxn modelId="{0D212BC8-BDCF-4360-9613-4F8662EED74D}" type="presOf" srcId="{84F30964-AAFE-440A-B209-0EB8645E3FE0}" destId="{2D6F7383-27F8-4026-A55B-CF7F69BBB299}" srcOrd="0" destOrd="0" presId="urn:microsoft.com/office/officeart/2005/8/layout/orgChart1"/>
    <dgm:cxn modelId="{2FD9C8CA-5D1C-4DDB-8B5B-F96D7BE3223C}" srcId="{BCE37395-0B48-4770-9177-C6544425CA7B}" destId="{84F30964-AAFE-440A-B209-0EB8645E3FE0}" srcOrd="2" destOrd="0" parTransId="{F8C8F3B9-82EC-44BF-88AC-81A425E3609F}" sibTransId="{FD0057C0-5A32-4922-B7FC-3F981432260B}"/>
    <dgm:cxn modelId="{894DD1CE-EED3-4840-BD33-BDC2E012875C}" type="presOf" srcId="{22CD121D-B9DD-452A-B10C-ED099E4EDCAF}" destId="{2A68D7C0-859D-4EFE-B0E5-8050F7868F8D}" srcOrd="0" destOrd="0" presId="urn:microsoft.com/office/officeart/2005/8/layout/orgChart1"/>
    <dgm:cxn modelId="{B640CADB-6C30-45EF-8271-41BF1DF361CD}" srcId="{BCE37395-0B48-4770-9177-C6544425CA7B}" destId="{36F4827A-E690-4B3A-AF85-5180997593E3}" srcOrd="0" destOrd="0" parTransId="{22CD121D-B9DD-452A-B10C-ED099E4EDCAF}" sibTransId="{3E371725-06F6-40BD-B127-64064FA5132F}"/>
    <dgm:cxn modelId="{0120DBE0-78B5-4449-9616-77C0F29F1112}" type="presOf" srcId="{36F4827A-E690-4B3A-AF85-5180997593E3}" destId="{E06DCA2C-8798-4253-B232-CA5A74D763D2}" srcOrd="0" destOrd="0" presId="urn:microsoft.com/office/officeart/2005/8/layout/orgChart1"/>
    <dgm:cxn modelId="{DF5319EA-A9F3-406B-985D-89BB45F69CB8}" type="presOf" srcId="{36F4827A-E690-4B3A-AF85-5180997593E3}" destId="{52A4BED9-C950-4273-8EF9-6F5C3769424F}" srcOrd="1" destOrd="0" presId="urn:microsoft.com/office/officeart/2005/8/layout/orgChart1"/>
    <dgm:cxn modelId="{F35654EC-F98E-4EE1-BA78-11754DBED4C7}" type="presOf" srcId="{83AF6446-A902-4163-8673-8CECDE1D119A}" destId="{651C785C-88BE-44FC-8D01-CEDBC3D31AE6}" srcOrd="0" destOrd="0" presId="urn:microsoft.com/office/officeart/2005/8/layout/orgChart1"/>
    <dgm:cxn modelId="{AF7FC7EC-16CB-4741-A258-91B164105030}" type="presOf" srcId="{F16D5C44-E2EF-408C-A41B-E2AD470264F8}" destId="{B2A2D245-D5FA-4D9E-BE39-FBEB6A6465B7}" srcOrd="0" destOrd="0" presId="urn:microsoft.com/office/officeart/2005/8/layout/orgChart1"/>
    <dgm:cxn modelId="{9908FFC3-10F7-48F3-835A-736F27A2F710}" type="presParOf" srcId="{651C785C-88BE-44FC-8D01-CEDBC3D31AE6}" destId="{C1C14BC4-EA35-4C78-BA01-F4C225B95373}" srcOrd="0" destOrd="0" presId="urn:microsoft.com/office/officeart/2005/8/layout/orgChart1"/>
    <dgm:cxn modelId="{C9CBE202-54DF-41DA-B32E-F075F99D94B6}" type="presParOf" srcId="{C1C14BC4-EA35-4C78-BA01-F4C225B95373}" destId="{7E360D0E-7F84-4DD6-AF88-F3A4F7161B4F}" srcOrd="0" destOrd="0" presId="urn:microsoft.com/office/officeart/2005/8/layout/orgChart1"/>
    <dgm:cxn modelId="{B86D34B6-9928-45D7-9F28-50D085CD7A15}" type="presParOf" srcId="{7E360D0E-7F84-4DD6-AF88-F3A4F7161B4F}" destId="{DD7664A9-2B3D-4B3A-990C-CE3ECB66DBE5}" srcOrd="0" destOrd="0" presId="urn:microsoft.com/office/officeart/2005/8/layout/orgChart1"/>
    <dgm:cxn modelId="{080A982B-9247-4F9B-983F-1280A2A9F47D}" type="presParOf" srcId="{7E360D0E-7F84-4DD6-AF88-F3A4F7161B4F}" destId="{6E0B2AB9-C8F1-40E5-BD8C-D05CAF89A7AF}" srcOrd="1" destOrd="0" presId="urn:microsoft.com/office/officeart/2005/8/layout/orgChart1"/>
    <dgm:cxn modelId="{53834D1A-36C6-4DBF-A322-EA97EE004BA5}" type="presParOf" srcId="{C1C14BC4-EA35-4C78-BA01-F4C225B95373}" destId="{C55AD148-59D9-452A-B7CB-F94D7995C15A}" srcOrd="1" destOrd="0" presId="urn:microsoft.com/office/officeart/2005/8/layout/orgChart1"/>
    <dgm:cxn modelId="{774B777B-7825-4425-9278-1B0FBCA06A29}" type="presParOf" srcId="{C55AD148-59D9-452A-B7CB-F94D7995C15A}" destId="{2A68D7C0-859D-4EFE-B0E5-8050F7868F8D}" srcOrd="0" destOrd="0" presId="urn:microsoft.com/office/officeart/2005/8/layout/orgChart1"/>
    <dgm:cxn modelId="{9C4A9E23-D451-480A-96DC-418B10E2A894}" type="presParOf" srcId="{C55AD148-59D9-452A-B7CB-F94D7995C15A}" destId="{6389D79D-3006-4D59-98E5-F0643855775B}" srcOrd="1" destOrd="0" presId="urn:microsoft.com/office/officeart/2005/8/layout/orgChart1"/>
    <dgm:cxn modelId="{E04076A5-9B7A-4D1C-9AD9-99390382FDBE}" type="presParOf" srcId="{6389D79D-3006-4D59-98E5-F0643855775B}" destId="{797521D6-9FCC-4642-82CD-2A978F261B02}" srcOrd="0" destOrd="0" presId="urn:microsoft.com/office/officeart/2005/8/layout/orgChart1"/>
    <dgm:cxn modelId="{23B2E022-385D-474E-BE96-2113E0523013}" type="presParOf" srcId="{797521D6-9FCC-4642-82CD-2A978F261B02}" destId="{E06DCA2C-8798-4253-B232-CA5A74D763D2}" srcOrd="0" destOrd="0" presId="urn:microsoft.com/office/officeart/2005/8/layout/orgChart1"/>
    <dgm:cxn modelId="{32855892-04AA-4916-8CE7-2CBA9FE692ED}" type="presParOf" srcId="{797521D6-9FCC-4642-82CD-2A978F261B02}" destId="{52A4BED9-C950-4273-8EF9-6F5C3769424F}" srcOrd="1" destOrd="0" presId="urn:microsoft.com/office/officeart/2005/8/layout/orgChart1"/>
    <dgm:cxn modelId="{B138068B-AA0A-4645-88E9-61F8DA67C84D}" type="presParOf" srcId="{6389D79D-3006-4D59-98E5-F0643855775B}" destId="{49685D68-603B-4240-A408-D89954A5B82B}" srcOrd="1" destOrd="0" presId="urn:microsoft.com/office/officeart/2005/8/layout/orgChart1"/>
    <dgm:cxn modelId="{3D5DE5F6-A53C-40A9-A1E1-5261AD8757CD}" type="presParOf" srcId="{6389D79D-3006-4D59-98E5-F0643855775B}" destId="{3A73AEAC-03BB-40E8-A6F2-9AB0951B3F1F}" srcOrd="2" destOrd="0" presId="urn:microsoft.com/office/officeart/2005/8/layout/orgChart1"/>
    <dgm:cxn modelId="{87C1025C-3C0B-40AC-8380-BAB65F324D0F}" type="presParOf" srcId="{C55AD148-59D9-452A-B7CB-F94D7995C15A}" destId="{B776BB6E-9C59-4F20-8A25-1AA4CBF03D2F}" srcOrd="2" destOrd="0" presId="urn:microsoft.com/office/officeart/2005/8/layout/orgChart1"/>
    <dgm:cxn modelId="{4594D426-636F-40BA-A3C1-BB0EB8174F0C}" type="presParOf" srcId="{C55AD148-59D9-452A-B7CB-F94D7995C15A}" destId="{4CDA5EF2-D140-4BAB-A937-DDBE49FDCE8E}" srcOrd="3" destOrd="0" presId="urn:microsoft.com/office/officeart/2005/8/layout/orgChart1"/>
    <dgm:cxn modelId="{CA27F53B-9610-4A42-89C8-4B0EB631830A}" type="presParOf" srcId="{4CDA5EF2-D140-4BAB-A937-DDBE49FDCE8E}" destId="{9E519CB8-0711-43BF-9872-DEFDC96D2009}" srcOrd="0" destOrd="0" presId="urn:microsoft.com/office/officeart/2005/8/layout/orgChart1"/>
    <dgm:cxn modelId="{37C8A9D8-B8F4-4CCE-B42E-C3552A94B4FF}" type="presParOf" srcId="{9E519CB8-0711-43BF-9872-DEFDC96D2009}" destId="{B2A2D245-D5FA-4D9E-BE39-FBEB6A6465B7}" srcOrd="0" destOrd="0" presId="urn:microsoft.com/office/officeart/2005/8/layout/orgChart1"/>
    <dgm:cxn modelId="{A3EE2C7B-855E-4E16-8A1D-529F02788D80}" type="presParOf" srcId="{9E519CB8-0711-43BF-9872-DEFDC96D2009}" destId="{C2CC9917-7F94-4AC8-A998-EB35E471F647}" srcOrd="1" destOrd="0" presId="urn:microsoft.com/office/officeart/2005/8/layout/orgChart1"/>
    <dgm:cxn modelId="{56BCFBB7-F8C2-4A99-8072-1B1270E06FA9}" type="presParOf" srcId="{4CDA5EF2-D140-4BAB-A937-DDBE49FDCE8E}" destId="{4883B23C-0843-4ABA-81B5-BE92890AE510}" srcOrd="1" destOrd="0" presId="urn:microsoft.com/office/officeart/2005/8/layout/orgChart1"/>
    <dgm:cxn modelId="{E5316EB5-0C11-4DD1-857A-08082BC3391B}" type="presParOf" srcId="{4CDA5EF2-D140-4BAB-A937-DDBE49FDCE8E}" destId="{0621CEDF-37FE-48A1-8FF3-95DF23182F4C}" srcOrd="2" destOrd="0" presId="urn:microsoft.com/office/officeart/2005/8/layout/orgChart1"/>
    <dgm:cxn modelId="{0B151FF5-FEE9-41B2-966D-F5F54BA1642A}" type="presParOf" srcId="{C55AD148-59D9-452A-B7CB-F94D7995C15A}" destId="{8D19B0DD-3813-43A7-B7CB-8F08D5DEDA3C}" srcOrd="4" destOrd="0" presId="urn:microsoft.com/office/officeart/2005/8/layout/orgChart1"/>
    <dgm:cxn modelId="{4701602D-4D89-47CC-95E7-0A3D6D3698C1}" type="presParOf" srcId="{C55AD148-59D9-452A-B7CB-F94D7995C15A}" destId="{B46CE67C-1912-4F24-B21B-91616981BB79}" srcOrd="5" destOrd="0" presId="urn:microsoft.com/office/officeart/2005/8/layout/orgChart1"/>
    <dgm:cxn modelId="{203B36F4-A355-4AE0-845C-5B57CDCB05CA}" type="presParOf" srcId="{B46CE67C-1912-4F24-B21B-91616981BB79}" destId="{F77D8115-133C-4E80-B5A5-B826BF284FD4}" srcOrd="0" destOrd="0" presId="urn:microsoft.com/office/officeart/2005/8/layout/orgChart1"/>
    <dgm:cxn modelId="{DC8B7C7A-B6D3-4242-A13B-55D278BF2358}" type="presParOf" srcId="{F77D8115-133C-4E80-B5A5-B826BF284FD4}" destId="{2D6F7383-27F8-4026-A55B-CF7F69BBB299}" srcOrd="0" destOrd="0" presId="urn:microsoft.com/office/officeart/2005/8/layout/orgChart1"/>
    <dgm:cxn modelId="{3C89A43B-5EB4-4538-AF45-E48A3E4472FA}" type="presParOf" srcId="{F77D8115-133C-4E80-B5A5-B826BF284FD4}" destId="{9AED494C-1F15-4505-BE3A-091706A23143}" srcOrd="1" destOrd="0" presId="urn:microsoft.com/office/officeart/2005/8/layout/orgChart1"/>
    <dgm:cxn modelId="{E737E66B-847A-4648-82E5-CD83D86EF0C3}" type="presParOf" srcId="{B46CE67C-1912-4F24-B21B-91616981BB79}" destId="{DC47C07F-FE2A-4E99-ABC0-6349C32328FD}" srcOrd="1" destOrd="0" presId="urn:microsoft.com/office/officeart/2005/8/layout/orgChart1"/>
    <dgm:cxn modelId="{17B539E1-FA05-4241-9AFA-3A00496E3193}" type="presParOf" srcId="{B46CE67C-1912-4F24-B21B-91616981BB79}" destId="{5E56BD68-9B6A-4CD4-B029-0CC482BC5270}" srcOrd="2" destOrd="0" presId="urn:microsoft.com/office/officeart/2005/8/layout/orgChart1"/>
    <dgm:cxn modelId="{DC8CBADB-F89E-42D9-A00C-606EEEEB5E4D}" type="presParOf" srcId="{C1C14BC4-EA35-4C78-BA01-F4C225B95373}" destId="{FBE39F1E-247E-45D2-A607-615115C993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AF6446-A902-4163-8673-8CECDE1D119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BCE37395-0B48-4770-9177-C6544425CA7B}">
      <dgm:prSet phldrT="[نص]" custT="1">
        <dgm:style>
          <a:lnRef idx="1">
            <a:schemeClr val="accent3"/>
          </a:lnRef>
          <a:fillRef idx="2">
            <a:schemeClr val="accent3"/>
          </a:fillRef>
          <a:effectRef idx="1">
            <a:schemeClr val="accent3"/>
          </a:effectRef>
          <a:fontRef idx="minor">
            <a:schemeClr val="dk1"/>
          </a:fontRef>
        </dgm:style>
      </dgm:prSet>
      <dgm:spPr>
        <a:solidFill>
          <a:schemeClr val="accent4">
            <a:lumMod val="20000"/>
            <a:lumOff val="80000"/>
          </a:schemeClr>
        </a:solidFill>
      </dgm:spPr>
      <dgm:t>
        <a:bodyPr/>
        <a:lstStyle/>
        <a:p>
          <a:pPr rtl="1"/>
          <a:r>
            <a:rPr lang="ar-SA" sz="2800" dirty="0">
              <a:latin typeface="Sakkal Majalla" pitchFamily="2" charset="-78"/>
              <a:cs typeface="Sakkal Majalla" pitchFamily="2" charset="-78"/>
            </a:rPr>
            <a:t>نبات حرم مكة</a:t>
          </a:r>
        </a:p>
      </dgm:t>
    </dgm:pt>
    <dgm:pt modelId="{36E088E2-4461-4476-BCE7-8CD5E3A9B4AC}" type="parTrans" cxnId="{F22ED2A4-7FE8-47B1-AC3B-78A754AC6ACD}">
      <dgm:prSet/>
      <dgm:spPr/>
      <dgm:t>
        <a:bodyPr/>
        <a:lstStyle/>
        <a:p>
          <a:pPr rtl="1"/>
          <a:endParaRPr lang="ar-SA"/>
        </a:p>
      </dgm:t>
    </dgm:pt>
    <dgm:pt modelId="{122A920F-0A70-4709-A0A4-0F0DCB6102C4}" type="sibTrans" cxnId="{F22ED2A4-7FE8-47B1-AC3B-78A754AC6ACD}">
      <dgm:prSet/>
      <dgm:spPr/>
      <dgm:t>
        <a:bodyPr/>
        <a:lstStyle/>
        <a:p>
          <a:pPr rtl="1"/>
          <a:endParaRPr lang="ar-SA"/>
        </a:p>
      </dgm:t>
    </dgm:pt>
    <dgm:pt modelId="{36F4827A-E690-4B3A-AF85-5180997593E3}">
      <dgm:prSet phldrT="[نص]" custT="1">
        <dgm:style>
          <a:lnRef idx="1">
            <a:schemeClr val="accent3"/>
          </a:lnRef>
          <a:fillRef idx="2">
            <a:schemeClr val="accent3"/>
          </a:fillRef>
          <a:effectRef idx="1">
            <a:schemeClr val="accent3"/>
          </a:effectRef>
          <a:fontRef idx="minor">
            <a:schemeClr val="dk1"/>
          </a:fontRef>
        </dgm:style>
      </dgm:prSet>
      <dgm:spPr>
        <a:solidFill>
          <a:schemeClr val="accent2">
            <a:lumMod val="20000"/>
            <a:lumOff val="80000"/>
          </a:schemeClr>
        </a:solidFill>
      </dgm:spPr>
      <dgm:t>
        <a:bodyPr/>
        <a:lstStyle/>
        <a:p>
          <a:pPr rtl="1"/>
          <a:r>
            <a:rPr lang="ar-SA" sz="2800" b="1" u="sng" dirty="0">
              <a:latin typeface="Sakkal Majalla" pitchFamily="2" charset="-78"/>
              <a:cs typeface="Sakkal Majalla" pitchFamily="2" charset="-78"/>
            </a:rPr>
            <a:t>ما يباح الانتفاع </a:t>
          </a:r>
          <a:r>
            <a:rPr lang="ar-SA" sz="2800" b="1" u="sng" dirty="0" err="1">
              <a:latin typeface="Sakkal Majalla" pitchFamily="2" charset="-78"/>
              <a:cs typeface="Sakkal Majalla" pitchFamily="2" charset="-78"/>
            </a:rPr>
            <a:t>به:</a:t>
          </a:r>
          <a:r>
            <a:rPr lang="ar-SA" sz="2800" dirty="0" err="1">
              <a:latin typeface="Sakkal Majalla" pitchFamily="2" charset="-78"/>
              <a:cs typeface="Sakkal Majalla" pitchFamily="2" charset="-78"/>
            </a:rPr>
            <a:t>ويباح</a:t>
          </a:r>
          <a:r>
            <a:rPr lang="ar-SA" sz="2800" dirty="0">
              <a:latin typeface="Sakkal Majalla" pitchFamily="2" charset="-78"/>
              <a:cs typeface="Sakkal Majalla" pitchFamily="2" charset="-78"/>
            </a:rPr>
            <a:t> انتفاع بما زال أو انكسرت بغير فعل آدمي ولو لم يبن، </a:t>
          </a:r>
          <a:endParaRPr lang="ar-SA" sz="2800" b="1" u="sng" dirty="0">
            <a:latin typeface="Sakkal Majalla" pitchFamily="2" charset="-78"/>
            <a:cs typeface="Sakkal Majalla" pitchFamily="2" charset="-78"/>
          </a:endParaRPr>
        </a:p>
      </dgm:t>
    </dgm:pt>
    <dgm:pt modelId="{22CD121D-B9DD-452A-B10C-ED099E4EDCAF}" type="parTrans" cxnId="{B640CADB-6C30-45EF-8271-41BF1DF361CD}">
      <dgm:prSet/>
      <dgm:spPr/>
      <dgm:t>
        <a:bodyPr/>
        <a:lstStyle/>
        <a:p>
          <a:pPr rtl="1"/>
          <a:endParaRPr lang="ar-SA"/>
        </a:p>
      </dgm:t>
    </dgm:pt>
    <dgm:pt modelId="{3E371725-06F6-40BD-B127-64064FA5132F}" type="sibTrans" cxnId="{B640CADB-6C30-45EF-8271-41BF1DF361CD}">
      <dgm:prSet/>
      <dgm:spPr/>
      <dgm:t>
        <a:bodyPr/>
        <a:lstStyle/>
        <a:p>
          <a:pPr rtl="1"/>
          <a:endParaRPr lang="ar-SA"/>
        </a:p>
      </dgm:t>
    </dgm:pt>
    <dgm:pt modelId="{F16D5C44-E2EF-408C-A41B-E2AD470264F8}">
      <dgm:prSet phldrT="[نص]" custT="1">
        <dgm:style>
          <a:lnRef idx="1">
            <a:schemeClr val="accent3"/>
          </a:lnRef>
          <a:fillRef idx="2">
            <a:schemeClr val="accent3"/>
          </a:fillRef>
          <a:effectRef idx="1">
            <a:schemeClr val="accent3"/>
          </a:effectRef>
          <a:fontRef idx="minor">
            <a:schemeClr val="dk1"/>
          </a:fontRef>
        </dgm:style>
      </dgm:prSet>
      <dgm:spPr>
        <a:solidFill>
          <a:schemeClr val="accent2">
            <a:lumMod val="20000"/>
            <a:lumOff val="80000"/>
          </a:schemeClr>
        </a:solidFill>
      </dgm:spPr>
      <dgm:t>
        <a:bodyPr/>
        <a:lstStyle/>
        <a:p>
          <a:pPr rtl="1"/>
          <a:r>
            <a:rPr lang="ar-SA" sz="2800" b="1" u="sng" dirty="0">
              <a:latin typeface="Sakkal Majalla" pitchFamily="2" charset="-78"/>
              <a:cs typeface="Sakkal Majalla" pitchFamily="2" charset="-78"/>
            </a:rPr>
            <a:t>ما يجوز </a:t>
          </a:r>
          <a:r>
            <a:rPr lang="ar-SA" sz="2800" b="1" u="sng" dirty="0" err="1">
              <a:latin typeface="Sakkal Majalla" pitchFamily="2" charset="-78"/>
              <a:cs typeface="Sakkal Majalla" pitchFamily="2" charset="-78"/>
            </a:rPr>
            <a:t>قطعه:</a:t>
          </a:r>
          <a:r>
            <a:rPr lang="ar-SA" sz="2800" dirty="0" err="1">
              <a:latin typeface="Sakkal Majalla" pitchFamily="2" charset="-78"/>
              <a:cs typeface="Sakkal Majalla" pitchFamily="2" charset="-78"/>
            </a:rPr>
            <a:t>ويجوز</a:t>
          </a:r>
          <a:r>
            <a:rPr lang="ar-SA" sz="2800" dirty="0">
              <a:latin typeface="Sakkal Majalla" pitchFamily="2" charset="-78"/>
              <a:cs typeface="Sakkal Majalla" pitchFamily="2" charset="-78"/>
            </a:rPr>
            <a:t> قطع اليابس والثمرة وما زرعه الآدمي، والكمأة والفقع، وكذا الإذخر كما أشار إليه بقوله: «إلا الإذخر» قال في" القاموس ": حشيش طيب الريح لقوله - صَلَّى اللَّهُ عَلَيْهِ وَسَلَّمَ -: «إلا الإذخر» </a:t>
          </a:r>
          <a:endParaRPr lang="ar-SA" sz="2900" b="1" u="sng" dirty="0"/>
        </a:p>
      </dgm:t>
    </dgm:pt>
    <dgm:pt modelId="{F01B3E18-F583-4698-BB3E-9CC548B99E37}" type="parTrans" cxnId="{0C981F5C-0400-490B-81E0-A5E07E62B493}">
      <dgm:prSet/>
      <dgm:spPr/>
      <dgm:t>
        <a:bodyPr/>
        <a:lstStyle/>
        <a:p>
          <a:pPr rtl="1"/>
          <a:endParaRPr lang="ar-SA"/>
        </a:p>
      </dgm:t>
    </dgm:pt>
    <dgm:pt modelId="{D7C63D91-79C6-432E-84C2-0EECCBE98A4B}" type="sibTrans" cxnId="{0C981F5C-0400-490B-81E0-A5E07E62B493}">
      <dgm:prSet/>
      <dgm:spPr/>
      <dgm:t>
        <a:bodyPr/>
        <a:lstStyle/>
        <a:p>
          <a:pPr rtl="1"/>
          <a:endParaRPr lang="ar-SA"/>
        </a:p>
      </dgm:t>
    </dgm:pt>
    <dgm:pt modelId="{84F30964-AAFE-440A-B209-0EB8645E3FE0}">
      <dgm:prSet phldrT="[نص]" custT="1">
        <dgm:style>
          <a:lnRef idx="1">
            <a:schemeClr val="accent3"/>
          </a:lnRef>
          <a:fillRef idx="2">
            <a:schemeClr val="accent3"/>
          </a:fillRef>
          <a:effectRef idx="1">
            <a:schemeClr val="accent3"/>
          </a:effectRef>
          <a:fontRef idx="minor">
            <a:schemeClr val="dk1"/>
          </a:fontRef>
        </dgm:style>
      </dgm:prSet>
      <dgm:spPr>
        <a:solidFill>
          <a:schemeClr val="accent2">
            <a:lumMod val="20000"/>
            <a:lumOff val="80000"/>
          </a:schemeClr>
        </a:solidFill>
      </dgm:spPr>
      <dgm:t>
        <a:bodyPr/>
        <a:lstStyle/>
        <a:p>
          <a:pPr rtl="1"/>
          <a:r>
            <a:rPr lang="ar-SA" sz="2800" b="1" u="sng" dirty="0">
              <a:latin typeface="Sakkal Majalla" pitchFamily="2" charset="-78"/>
              <a:cs typeface="Sakkal Majalla" pitchFamily="2" charset="-78"/>
            </a:rPr>
            <a:t>ما يحرم قطعه: </a:t>
          </a:r>
          <a:r>
            <a:rPr lang="ar-SA" sz="2800" dirty="0">
              <a:latin typeface="Sakkal Majalla" pitchFamily="2" charset="-78"/>
              <a:cs typeface="Sakkal Majalla" pitchFamily="2" charset="-78"/>
            </a:rPr>
            <a:t>ويحرم قطع شجره أي شجر الحرم وحشيشه الأخضرين اللذين لم </a:t>
          </a:r>
          <a:r>
            <a:rPr lang="ar-SA" sz="2800" dirty="0" err="1">
              <a:latin typeface="Sakkal Majalla" pitchFamily="2" charset="-78"/>
              <a:cs typeface="Sakkal Majalla" pitchFamily="2" charset="-78"/>
            </a:rPr>
            <a:t>يزرعهما</a:t>
          </a:r>
          <a:r>
            <a:rPr lang="ar-SA" sz="2800" dirty="0">
              <a:latin typeface="Sakkal Majalla" pitchFamily="2" charset="-78"/>
              <a:cs typeface="Sakkal Majalla" pitchFamily="2" charset="-78"/>
            </a:rPr>
            <a:t> آدمي لحديث «ولا يعضد شجرها ولا يحش حشيشها» وفي رواية: «ولا يختلى شوكها» </a:t>
          </a:r>
          <a:endParaRPr lang="ar-SA" sz="2800" b="1" u="sng" dirty="0">
            <a:latin typeface="Sakkal Majalla" pitchFamily="2" charset="-78"/>
            <a:cs typeface="Sakkal Majalla" pitchFamily="2" charset="-78"/>
          </a:endParaRPr>
        </a:p>
      </dgm:t>
    </dgm:pt>
    <dgm:pt modelId="{F8C8F3B9-82EC-44BF-88AC-81A425E3609F}" type="parTrans" cxnId="{2FD9C8CA-5D1C-4DDB-8B5B-F96D7BE3223C}">
      <dgm:prSet/>
      <dgm:spPr/>
      <dgm:t>
        <a:bodyPr/>
        <a:lstStyle/>
        <a:p>
          <a:pPr rtl="1"/>
          <a:endParaRPr lang="ar-SA"/>
        </a:p>
      </dgm:t>
    </dgm:pt>
    <dgm:pt modelId="{FD0057C0-5A32-4922-B7FC-3F981432260B}" type="sibTrans" cxnId="{2FD9C8CA-5D1C-4DDB-8B5B-F96D7BE3223C}">
      <dgm:prSet/>
      <dgm:spPr/>
      <dgm:t>
        <a:bodyPr/>
        <a:lstStyle/>
        <a:p>
          <a:pPr rtl="1"/>
          <a:endParaRPr lang="ar-SA"/>
        </a:p>
      </dgm:t>
    </dgm:pt>
    <dgm:pt modelId="{651C785C-88BE-44FC-8D01-CEDBC3D31AE6}" type="pres">
      <dgm:prSet presAssocID="{83AF6446-A902-4163-8673-8CECDE1D119A}" presName="hierChild1" presStyleCnt="0">
        <dgm:presLayoutVars>
          <dgm:orgChart val="1"/>
          <dgm:chPref val="1"/>
          <dgm:dir/>
          <dgm:animOne val="branch"/>
          <dgm:animLvl val="lvl"/>
          <dgm:resizeHandles/>
        </dgm:presLayoutVars>
      </dgm:prSet>
      <dgm:spPr/>
    </dgm:pt>
    <dgm:pt modelId="{C1C14BC4-EA35-4C78-BA01-F4C225B95373}" type="pres">
      <dgm:prSet presAssocID="{BCE37395-0B48-4770-9177-C6544425CA7B}" presName="hierRoot1" presStyleCnt="0">
        <dgm:presLayoutVars>
          <dgm:hierBranch val="init"/>
        </dgm:presLayoutVars>
      </dgm:prSet>
      <dgm:spPr/>
    </dgm:pt>
    <dgm:pt modelId="{7E360D0E-7F84-4DD6-AF88-F3A4F7161B4F}" type="pres">
      <dgm:prSet presAssocID="{BCE37395-0B48-4770-9177-C6544425CA7B}" presName="rootComposite1" presStyleCnt="0"/>
      <dgm:spPr/>
    </dgm:pt>
    <dgm:pt modelId="{DD7664A9-2B3D-4B3A-990C-CE3ECB66DBE5}" type="pres">
      <dgm:prSet presAssocID="{BCE37395-0B48-4770-9177-C6544425CA7B}" presName="rootText1" presStyleLbl="node0" presStyleIdx="0" presStyleCnt="1" custScaleX="64521" custScaleY="32657" custLinFactNeighborX="-5536" custLinFactNeighborY="-17826">
        <dgm:presLayoutVars>
          <dgm:chPref val="3"/>
        </dgm:presLayoutVars>
      </dgm:prSet>
      <dgm:spPr/>
    </dgm:pt>
    <dgm:pt modelId="{6E0B2AB9-C8F1-40E5-BD8C-D05CAF89A7AF}" type="pres">
      <dgm:prSet presAssocID="{BCE37395-0B48-4770-9177-C6544425CA7B}" presName="rootConnector1" presStyleLbl="node1" presStyleIdx="0" presStyleCnt="0"/>
      <dgm:spPr/>
    </dgm:pt>
    <dgm:pt modelId="{C55AD148-59D9-452A-B7CB-F94D7995C15A}" type="pres">
      <dgm:prSet presAssocID="{BCE37395-0B48-4770-9177-C6544425CA7B}" presName="hierChild2" presStyleCnt="0"/>
      <dgm:spPr/>
    </dgm:pt>
    <dgm:pt modelId="{2A68D7C0-859D-4EFE-B0E5-8050F7868F8D}" type="pres">
      <dgm:prSet presAssocID="{22CD121D-B9DD-452A-B10C-ED099E4EDCAF}" presName="Name37" presStyleLbl="parChTrans1D2" presStyleIdx="0" presStyleCnt="3"/>
      <dgm:spPr/>
    </dgm:pt>
    <dgm:pt modelId="{6389D79D-3006-4D59-98E5-F0643855775B}" type="pres">
      <dgm:prSet presAssocID="{36F4827A-E690-4B3A-AF85-5180997593E3}" presName="hierRoot2" presStyleCnt="0">
        <dgm:presLayoutVars>
          <dgm:hierBranch val="init"/>
        </dgm:presLayoutVars>
      </dgm:prSet>
      <dgm:spPr/>
    </dgm:pt>
    <dgm:pt modelId="{797521D6-9FCC-4642-82CD-2A978F261B02}" type="pres">
      <dgm:prSet presAssocID="{36F4827A-E690-4B3A-AF85-5180997593E3}" presName="rootComposite" presStyleCnt="0"/>
      <dgm:spPr/>
    </dgm:pt>
    <dgm:pt modelId="{E06DCA2C-8798-4253-B232-CA5A74D763D2}" type="pres">
      <dgm:prSet presAssocID="{36F4827A-E690-4B3A-AF85-5180997593E3}" presName="rootText" presStyleLbl="node2" presStyleIdx="0" presStyleCnt="3" custScaleX="113673" custScaleY="131685" custLinFactNeighborX="22859" custLinFactNeighborY="-37764">
        <dgm:presLayoutVars>
          <dgm:chPref val="3"/>
        </dgm:presLayoutVars>
      </dgm:prSet>
      <dgm:spPr/>
    </dgm:pt>
    <dgm:pt modelId="{52A4BED9-C950-4273-8EF9-6F5C3769424F}" type="pres">
      <dgm:prSet presAssocID="{36F4827A-E690-4B3A-AF85-5180997593E3}" presName="rootConnector" presStyleLbl="node2" presStyleIdx="0" presStyleCnt="3"/>
      <dgm:spPr/>
    </dgm:pt>
    <dgm:pt modelId="{49685D68-603B-4240-A408-D89954A5B82B}" type="pres">
      <dgm:prSet presAssocID="{36F4827A-E690-4B3A-AF85-5180997593E3}" presName="hierChild4" presStyleCnt="0"/>
      <dgm:spPr/>
    </dgm:pt>
    <dgm:pt modelId="{3A73AEAC-03BB-40E8-A6F2-9AB0951B3F1F}" type="pres">
      <dgm:prSet presAssocID="{36F4827A-E690-4B3A-AF85-5180997593E3}" presName="hierChild5" presStyleCnt="0"/>
      <dgm:spPr/>
    </dgm:pt>
    <dgm:pt modelId="{B776BB6E-9C59-4F20-8A25-1AA4CBF03D2F}" type="pres">
      <dgm:prSet presAssocID="{F01B3E18-F583-4698-BB3E-9CC548B99E37}" presName="Name37" presStyleLbl="parChTrans1D2" presStyleIdx="1" presStyleCnt="3"/>
      <dgm:spPr/>
    </dgm:pt>
    <dgm:pt modelId="{4CDA5EF2-D140-4BAB-A937-DDBE49FDCE8E}" type="pres">
      <dgm:prSet presAssocID="{F16D5C44-E2EF-408C-A41B-E2AD470264F8}" presName="hierRoot2" presStyleCnt="0">
        <dgm:presLayoutVars>
          <dgm:hierBranch val="init"/>
        </dgm:presLayoutVars>
      </dgm:prSet>
      <dgm:spPr/>
    </dgm:pt>
    <dgm:pt modelId="{9E519CB8-0711-43BF-9872-DEFDC96D2009}" type="pres">
      <dgm:prSet presAssocID="{F16D5C44-E2EF-408C-A41B-E2AD470264F8}" presName="rootComposite" presStyleCnt="0"/>
      <dgm:spPr/>
    </dgm:pt>
    <dgm:pt modelId="{B2A2D245-D5FA-4D9E-BE39-FBEB6A6465B7}" type="pres">
      <dgm:prSet presAssocID="{F16D5C44-E2EF-408C-A41B-E2AD470264F8}" presName="rootText" presStyleLbl="node2" presStyleIdx="1" presStyleCnt="3" custScaleX="178344" custScaleY="199324" custLinFactNeighborX="14213" custLinFactNeighborY="-36478">
        <dgm:presLayoutVars>
          <dgm:chPref val="3"/>
        </dgm:presLayoutVars>
      </dgm:prSet>
      <dgm:spPr/>
    </dgm:pt>
    <dgm:pt modelId="{C2CC9917-7F94-4AC8-A998-EB35E471F647}" type="pres">
      <dgm:prSet presAssocID="{F16D5C44-E2EF-408C-A41B-E2AD470264F8}" presName="rootConnector" presStyleLbl="node2" presStyleIdx="1" presStyleCnt="3"/>
      <dgm:spPr/>
    </dgm:pt>
    <dgm:pt modelId="{4883B23C-0843-4ABA-81B5-BE92890AE510}" type="pres">
      <dgm:prSet presAssocID="{F16D5C44-E2EF-408C-A41B-E2AD470264F8}" presName="hierChild4" presStyleCnt="0"/>
      <dgm:spPr/>
    </dgm:pt>
    <dgm:pt modelId="{0621CEDF-37FE-48A1-8FF3-95DF23182F4C}" type="pres">
      <dgm:prSet presAssocID="{F16D5C44-E2EF-408C-A41B-E2AD470264F8}" presName="hierChild5" presStyleCnt="0"/>
      <dgm:spPr/>
    </dgm:pt>
    <dgm:pt modelId="{8D19B0DD-3813-43A7-B7CB-8F08D5DEDA3C}" type="pres">
      <dgm:prSet presAssocID="{F8C8F3B9-82EC-44BF-88AC-81A425E3609F}" presName="Name37" presStyleLbl="parChTrans1D2" presStyleIdx="2" presStyleCnt="3"/>
      <dgm:spPr/>
    </dgm:pt>
    <dgm:pt modelId="{B46CE67C-1912-4F24-B21B-91616981BB79}" type="pres">
      <dgm:prSet presAssocID="{84F30964-AAFE-440A-B209-0EB8645E3FE0}" presName="hierRoot2" presStyleCnt="0">
        <dgm:presLayoutVars>
          <dgm:hierBranch val="init"/>
        </dgm:presLayoutVars>
      </dgm:prSet>
      <dgm:spPr/>
    </dgm:pt>
    <dgm:pt modelId="{F77D8115-133C-4E80-B5A5-B826BF284FD4}" type="pres">
      <dgm:prSet presAssocID="{84F30964-AAFE-440A-B209-0EB8645E3FE0}" presName="rootComposite" presStyleCnt="0"/>
      <dgm:spPr/>
    </dgm:pt>
    <dgm:pt modelId="{2D6F7383-27F8-4026-A55B-CF7F69BBB299}" type="pres">
      <dgm:prSet presAssocID="{84F30964-AAFE-440A-B209-0EB8645E3FE0}" presName="rootText" presStyleLbl="node2" presStyleIdx="2" presStyleCnt="3" custScaleX="153236" custScaleY="199129" custLinFactNeighborX="-1996" custLinFactNeighborY="-37328">
        <dgm:presLayoutVars>
          <dgm:chPref val="3"/>
        </dgm:presLayoutVars>
      </dgm:prSet>
      <dgm:spPr/>
    </dgm:pt>
    <dgm:pt modelId="{9AED494C-1F15-4505-BE3A-091706A23143}" type="pres">
      <dgm:prSet presAssocID="{84F30964-AAFE-440A-B209-0EB8645E3FE0}" presName="rootConnector" presStyleLbl="node2" presStyleIdx="2" presStyleCnt="3"/>
      <dgm:spPr/>
    </dgm:pt>
    <dgm:pt modelId="{DC47C07F-FE2A-4E99-ABC0-6349C32328FD}" type="pres">
      <dgm:prSet presAssocID="{84F30964-AAFE-440A-B209-0EB8645E3FE0}" presName="hierChild4" presStyleCnt="0"/>
      <dgm:spPr/>
    </dgm:pt>
    <dgm:pt modelId="{5E56BD68-9B6A-4CD4-B029-0CC482BC5270}" type="pres">
      <dgm:prSet presAssocID="{84F30964-AAFE-440A-B209-0EB8645E3FE0}" presName="hierChild5" presStyleCnt="0"/>
      <dgm:spPr/>
    </dgm:pt>
    <dgm:pt modelId="{FBE39F1E-247E-45D2-A607-615115C993AA}" type="pres">
      <dgm:prSet presAssocID="{BCE37395-0B48-4770-9177-C6544425CA7B}" presName="hierChild3" presStyleCnt="0"/>
      <dgm:spPr/>
    </dgm:pt>
  </dgm:ptLst>
  <dgm:cxnLst>
    <dgm:cxn modelId="{79FDC311-CD5D-4255-9B3C-C063118E66B6}" type="presOf" srcId="{F16D5C44-E2EF-408C-A41B-E2AD470264F8}" destId="{C2CC9917-7F94-4AC8-A998-EB35E471F647}" srcOrd="1" destOrd="0" presId="urn:microsoft.com/office/officeart/2005/8/layout/orgChart1"/>
    <dgm:cxn modelId="{2ECA2034-504C-4DFE-A9E8-C157B4464D2E}" type="presOf" srcId="{BCE37395-0B48-4770-9177-C6544425CA7B}" destId="{6E0B2AB9-C8F1-40E5-BD8C-D05CAF89A7AF}" srcOrd="1" destOrd="0" presId="urn:microsoft.com/office/officeart/2005/8/layout/orgChart1"/>
    <dgm:cxn modelId="{0C981F5C-0400-490B-81E0-A5E07E62B493}" srcId="{BCE37395-0B48-4770-9177-C6544425CA7B}" destId="{F16D5C44-E2EF-408C-A41B-E2AD470264F8}" srcOrd="1" destOrd="0" parTransId="{F01B3E18-F583-4698-BB3E-9CC548B99E37}" sibTransId="{D7C63D91-79C6-432E-84C2-0EECCBE98A4B}"/>
    <dgm:cxn modelId="{4508114D-BE16-483E-8F85-3EEF6F5A0D77}" type="presOf" srcId="{F8C8F3B9-82EC-44BF-88AC-81A425E3609F}" destId="{8D19B0DD-3813-43A7-B7CB-8F08D5DEDA3C}" srcOrd="0" destOrd="0" presId="urn:microsoft.com/office/officeart/2005/8/layout/orgChart1"/>
    <dgm:cxn modelId="{1F03236F-CAF2-4F5E-83BE-4A7A2AE2C168}" type="presOf" srcId="{36F4827A-E690-4B3A-AF85-5180997593E3}" destId="{E06DCA2C-8798-4253-B232-CA5A74D763D2}" srcOrd="0" destOrd="0" presId="urn:microsoft.com/office/officeart/2005/8/layout/orgChart1"/>
    <dgm:cxn modelId="{7C07CF57-1340-4249-8243-E2F1C97117F6}" type="presOf" srcId="{BCE37395-0B48-4770-9177-C6544425CA7B}" destId="{DD7664A9-2B3D-4B3A-990C-CE3ECB66DBE5}" srcOrd="0" destOrd="0" presId="urn:microsoft.com/office/officeart/2005/8/layout/orgChart1"/>
    <dgm:cxn modelId="{180F3B91-5FA4-4FC0-89FC-3B20F09E4A50}" type="presOf" srcId="{83AF6446-A902-4163-8673-8CECDE1D119A}" destId="{651C785C-88BE-44FC-8D01-CEDBC3D31AE6}" srcOrd="0" destOrd="0" presId="urn:microsoft.com/office/officeart/2005/8/layout/orgChart1"/>
    <dgm:cxn modelId="{7A70319C-C242-4C04-80CF-2E86540C26EC}" type="presOf" srcId="{22CD121D-B9DD-452A-B10C-ED099E4EDCAF}" destId="{2A68D7C0-859D-4EFE-B0E5-8050F7868F8D}" srcOrd="0" destOrd="0" presId="urn:microsoft.com/office/officeart/2005/8/layout/orgChart1"/>
    <dgm:cxn modelId="{F22ED2A4-7FE8-47B1-AC3B-78A754AC6ACD}" srcId="{83AF6446-A902-4163-8673-8CECDE1D119A}" destId="{BCE37395-0B48-4770-9177-C6544425CA7B}" srcOrd="0" destOrd="0" parTransId="{36E088E2-4461-4476-BCE7-8CD5E3A9B4AC}" sibTransId="{122A920F-0A70-4709-A0A4-0F0DCB6102C4}"/>
    <dgm:cxn modelId="{4006FAA7-30F9-47A4-A22C-AD80398844B3}" type="presOf" srcId="{F01B3E18-F583-4698-BB3E-9CC548B99E37}" destId="{B776BB6E-9C59-4F20-8A25-1AA4CBF03D2F}" srcOrd="0" destOrd="0" presId="urn:microsoft.com/office/officeart/2005/8/layout/orgChart1"/>
    <dgm:cxn modelId="{65C73FC0-EC4F-4D14-B544-C6D3AE5B9BDF}" type="presOf" srcId="{36F4827A-E690-4B3A-AF85-5180997593E3}" destId="{52A4BED9-C950-4273-8EF9-6F5C3769424F}" srcOrd="1" destOrd="0" presId="urn:microsoft.com/office/officeart/2005/8/layout/orgChart1"/>
    <dgm:cxn modelId="{2FD9C8CA-5D1C-4DDB-8B5B-F96D7BE3223C}" srcId="{BCE37395-0B48-4770-9177-C6544425CA7B}" destId="{84F30964-AAFE-440A-B209-0EB8645E3FE0}" srcOrd="2" destOrd="0" parTransId="{F8C8F3B9-82EC-44BF-88AC-81A425E3609F}" sibTransId="{FD0057C0-5A32-4922-B7FC-3F981432260B}"/>
    <dgm:cxn modelId="{4D0974D4-D6B9-47E1-BC44-990A9FA57540}" type="presOf" srcId="{84F30964-AAFE-440A-B209-0EB8645E3FE0}" destId="{9AED494C-1F15-4505-BE3A-091706A23143}" srcOrd="1" destOrd="0" presId="urn:microsoft.com/office/officeart/2005/8/layout/orgChart1"/>
    <dgm:cxn modelId="{B640CADB-6C30-45EF-8271-41BF1DF361CD}" srcId="{BCE37395-0B48-4770-9177-C6544425CA7B}" destId="{36F4827A-E690-4B3A-AF85-5180997593E3}" srcOrd="0" destOrd="0" parTransId="{22CD121D-B9DD-452A-B10C-ED099E4EDCAF}" sibTransId="{3E371725-06F6-40BD-B127-64064FA5132F}"/>
    <dgm:cxn modelId="{5B1661F1-054E-4CB4-938F-09CA91C5B90B}" type="presOf" srcId="{F16D5C44-E2EF-408C-A41B-E2AD470264F8}" destId="{B2A2D245-D5FA-4D9E-BE39-FBEB6A6465B7}" srcOrd="0" destOrd="0" presId="urn:microsoft.com/office/officeart/2005/8/layout/orgChart1"/>
    <dgm:cxn modelId="{231F36F9-B5BA-49E7-AAF4-1E0ADB55A308}" type="presOf" srcId="{84F30964-AAFE-440A-B209-0EB8645E3FE0}" destId="{2D6F7383-27F8-4026-A55B-CF7F69BBB299}" srcOrd="0" destOrd="0" presId="urn:microsoft.com/office/officeart/2005/8/layout/orgChart1"/>
    <dgm:cxn modelId="{816ABFFD-0F98-485F-9D75-DE8BEF514F4A}" type="presParOf" srcId="{651C785C-88BE-44FC-8D01-CEDBC3D31AE6}" destId="{C1C14BC4-EA35-4C78-BA01-F4C225B95373}" srcOrd="0" destOrd="0" presId="urn:microsoft.com/office/officeart/2005/8/layout/orgChart1"/>
    <dgm:cxn modelId="{BA70379F-BA4D-408C-A6B3-590A0B426794}" type="presParOf" srcId="{C1C14BC4-EA35-4C78-BA01-F4C225B95373}" destId="{7E360D0E-7F84-4DD6-AF88-F3A4F7161B4F}" srcOrd="0" destOrd="0" presId="urn:microsoft.com/office/officeart/2005/8/layout/orgChart1"/>
    <dgm:cxn modelId="{8D9CBCE1-716C-4DD3-B93C-39171E86B84A}" type="presParOf" srcId="{7E360D0E-7F84-4DD6-AF88-F3A4F7161B4F}" destId="{DD7664A9-2B3D-4B3A-990C-CE3ECB66DBE5}" srcOrd="0" destOrd="0" presId="urn:microsoft.com/office/officeart/2005/8/layout/orgChart1"/>
    <dgm:cxn modelId="{D5336D55-5D70-4F6D-8829-83E5E7AC58E0}" type="presParOf" srcId="{7E360D0E-7F84-4DD6-AF88-F3A4F7161B4F}" destId="{6E0B2AB9-C8F1-40E5-BD8C-D05CAF89A7AF}" srcOrd="1" destOrd="0" presId="urn:microsoft.com/office/officeart/2005/8/layout/orgChart1"/>
    <dgm:cxn modelId="{B364116D-20AB-4060-9534-657379143142}" type="presParOf" srcId="{C1C14BC4-EA35-4C78-BA01-F4C225B95373}" destId="{C55AD148-59D9-452A-B7CB-F94D7995C15A}" srcOrd="1" destOrd="0" presId="urn:microsoft.com/office/officeart/2005/8/layout/orgChart1"/>
    <dgm:cxn modelId="{F4328A1F-8A44-4E26-B642-6B5FE727C63A}" type="presParOf" srcId="{C55AD148-59D9-452A-B7CB-F94D7995C15A}" destId="{2A68D7C0-859D-4EFE-B0E5-8050F7868F8D}" srcOrd="0" destOrd="0" presId="urn:microsoft.com/office/officeart/2005/8/layout/orgChart1"/>
    <dgm:cxn modelId="{45158CB1-3122-4E30-985C-4774024332DB}" type="presParOf" srcId="{C55AD148-59D9-452A-B7CB-F94D7995C15A}" destId="{6389D79D-3006-4D59-98E5-F0643855775B}" srcOrd="1" destOrd="0" presId="urn:microsoft.com/office/officeart/2005/8/layout/orgChart1"/>
    <dgm:cxn modelId="{7A79F04E-37C2-4593-B83B-E64E1F3049F3}" type="presParOf" srcId="{6389D79D-3006-4D59-98E5-F0643855775B}" destId="{797521D6-9FCC-4642-82CD-2A978F261B02}" srcOrd="0" destOrd="0" presId="urn:microsoft.com/office/officeart/2005/8/layout/orgChart1"/>
    <dgm:cxn modelId="{1B71B889-6801-4F9F-8924-364456B86B31}" type="presParOf" srcId="{797521D6-9FCC-4642-82CD-2A978F261B02}" destId="{E06DCA2C-8798-4253-B232-CA5A74D763D2}" srcOrd="0" destOrd="0" presId="urn:microsoft.com/office/officeart/2005/8/layout/orgChart1"/>
    <dgm:cxn modelId="{0047DE98-960E-4FE7-81DC-739E8A2BDD15}" type="presParOf" srcId="{797521D6-9FCC-4642-82CD-2A978F261B02}" destId="{52A4BED9-C950-4273-8EF9-6F5C3769424F}" srcOrd="1" destOrd="0" presId="urn:microsoft.com/office/officeart/2005/8/layout/orgChart1"/>
    <dgm:cxn modelId="{DC93562B-3A39-4BDE-90B6-A726EF709F66}" type="presParOf" srcId="{6389D79D-3006-4D59-98E5-F0643855775B}" destId="{49685D68-603B-4240-A408-D89954A5B82B}" srcOrd="1" destOrd="0" presId="urn:microsoft.com/office/officeart/2005/8/layout/orgChart1"/>
    <dgm:cxn modelId="{4F0A95F4-9536-45DA-BCEC-A8159302DFD8}" type="presParOf" srcId="{6389D79D-3006-4D59-98E5-F0643855775B}" destId="{3A73AEAC-03BB-40E8-A6F2-9AB0951B3F1F}" srcOrd="2" destOrd="0" presId="urn:microsoft.com/office/officeart/2005/8/layout/orgChart1"/>
    <dgm:cxn modelId="{2EEFA2D8-10A2-425B-B2CA-E2C5D6B25A63}" type="presParOf" srcId="{C55AD148-59D9-452A-B7CB-F94D7995C15A}" destId="{B776BB6E-9C59-4F20-8A25-1AA4CBF03D2F}" srcOrd="2" destOrd="0" presId="urn:microsoft.com/office/officeart/2005/8/layout/orgChart1"/>
    <dgm:cxn modelId="{D6901847-25C1-4870-A832-CF653E4EF317}" type="presParOf" srcId="{C55AD148-59D9-452A-B7CB-F94D7995C15A}" destId="{4CDA5EF2-D140-4BAB-A937-DDBE49FDCE8E}" srcOrd="3" destOrd="0" presId="urn:microsoft.com/office/officeart/2005/8/layout/orgChart1"/>
    <dgm:cxn modelId="{7C64955A-571B-458C-B0C0-DD53D12DD20C}" type="presParOf" srcId="{4CDA5EF2-D140-4BAB-A937-DDBE49FDCE8E}" destId="{9E519CB8-0711-43BF-9872-DEFDC96D2009}" srcOrd="0" destOrd="0" presId="urn:microsoft.com/office/officeart/2005/8/layout/orgChart1"/>
    <dgm:cxn modelId="{A4D4E97F-F3B3-492F-9B69-0AA631F6B877}" type="presParOf" srcId="{9E519CB8-0711-43BF-9872-DEFDC96D2009}" destId="{B2A2D245-D5FA-4D9E-BE39-FBEB6A6465B7}" srcOrd="0" destOrd="0" presId="urn:microsoft.com/office/officeart/2005/8/layout/orgChart1"/>
    <dgm:cxn modelId="{A8084A5C-5581-4E01-B797-EA77663CBA80}" type="presParOf" srcId="{9E519CB8-0711-43BF-9872-DEFDC96D2009}" destId="{C2CC9917-7F94-4AC8-A998-EB35E471F647}" srcOrd="1" destOrd="0" presId="urn:microsoft.com/office/officeart/2005/8/layout/orgChart1"/>
    <dgm:cxn modelId="{DF5115E5-723C-4297-9271-9EBA145CC5B4}" type="presParOf" srcId="{4CDA5EF2-D140-4BAB-A937-DDBE49FDCE8E}" destId="{4883B23C-0843-4ABA-81B5-BE92890AE510}" srcOrd="1" destOrd="0" presId="urn:microsoft.com/office/officeart/2005/8/layout/orgChart1"/>
    <dgm:cxn modelId="{8C20B58E-F1CD-47E9-8635-B82F43D0C2AC}" type="presParOf" srcId="{4CDA5EF2-D140-4BAB-A937-DDBE49FDCE8E}" destId="{0621CEDF-37FE-48A1-8FF3-95DF23182F4C}" srcOrd="2" destOrd="0" presId="urn:microsoft.com/office/officeart/2005/8/layout/orgChart1"/>
    <dgm:cxn modelId="{9E8ABF67-6DF9-484E-AB34-FC4AA35D58A6}" type="presParOf" srcId="{C55AD148-59D9-452A-B7CB-F94D7995C15A}" destId="{8D19B0DD-3813-43A7-B7CB-8F08D5DEDA3C}" srcOrd="4" destOrd="0" presId="urn:microsoft.com/office/officeart/2005/8/layout/orgChart1"/>
    <dgm:cxn modelId="{72C8DB22-C011-421A-BB36-1E7FFBEEEC31}" type="presParOf" srcId="{C55AD148-59D9-452A-B7CB-F94D7995C15A}" destId="{B46CE67C-1912-4F24-B21B-91616981BB79}" srcOrd="5" destOrd="0" presId="urn:microsoft.com/office/officeart/2005/8/layout/orgChart1"/>
    <dgm:cxn modelId="{36CA8E81-2589-4B20-8980-170AB94CC859}" type="presParOf" srcId="{B46CE67C-1912-4F24-B21B-91616981BB79}" destId="{F77D8115-133C-4E80-B5A5-B826BF284FD4}" srcOrd="0" destOrd="0" presId="urn:microsoft.com/office/officeart/2005/8/layout/orgChart1"/>
    <dgm:cxn modelId="{89BF59C0-D8F3-4577-A6A7-35DFD7704839}" type="presParOf" srcId="{F77D8115-133C-4E80-B5A5-B826BF284FD4}" destId="{2D6F7383-27F8-4026-A55B-CF7F69BBB299}" srcOrd="0" destOrd="0" presId="urn:microsoft.com/office/officeart/2005/8/layout/orgChart1"/>
    <dgm:cxn modelId="{297D4355-C57F-4758-AC5F-671A75C23181}" type="presParOf" srcId="{F77D8115-133C-4E80-B5A5-B826BF284FD4}" destId="{9AED494C-1F15-4505-BE3A-091706A23143}" srcOrd="1" destOrd="0" presId="urn:microsoft.com/office/officeart/2005/8/layout/orgChart1"/>
    <dgm:cxn modelId="{65306692-9A59-413D-8CC2-921894B45817}" type="presParOf" srcId="{B46CE67C-1912-4F24-B21B-91616981BB79}" destId="{DC47C07F-FE2A-4E99-ABC0-6349C32328FD}" srcOrd="1" destOrd="0" presId="urn:microsoft.com/office/officeart/2005/8/layout/orgChart1"/>
    <dgm:cxn modelId="{9F563F0F-8BAF-4A66-A3C7-3D5188F6E732}" type="presParOf" srcId="{B46CE67C-1912-4F24-B21B-91616981BB79}" destId="{5E56BD68-9B6A-4CD4-B029-0CC482BC5270}" srcOrd="2" destOrd="0" presId="urn:microsoft.com/office/officeart/2005/8/layout/orgChart1"/>
    <dgm:cxn modelId="{5FA747BA-B8D3-40F5-9CB5-C3B7A7AA1B6C}" type="presParOf" srcId="{C1C14BC4-EA35-4C78-BA01-F4C225B95373}" destId="{FBE39F1E-247E-45D2-A607-615115C993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FC7340-77D8-4299-9428-874296BDE52C}" type="doc">
      <dgm:prSet loTypeId="urn:microsoft.com/office/officeart/2005/8/layout/rings+Icon" loCatId="relationship" qsTypeId="urn:microsoft.com/office/officeart/2005/8/quickstyle/3d1" qsCatId="3D" csTypeId="urn:microsoft.com/office/officeart/2005/8/colors/colorful2" csCatId="colorful" phldr="1"/>
      <dgm:spPr/>
    </dgm:pt>
    <dgm:pt modelId="{806D227C-FCFE-42EF-9817-10D32413FF04}">
      <dgm:prSet phldrT="[نص]" custT="1"/>
      <dgm:spPr/>
      <dgm:t>
        <a:bodyPr/>
        <a:lstStyle/>
        <a:p>
          <a:pPr rtl="1"/>
          <a:r>
            <a:rPr lang="ar-SA" sz="2000" b="1" dirty="0">
              <a:latin typeface="Sakkal Majalla" pitchFamily="2" charset="-78"/>
              <a:cs typeface="Sakkal Majalla" pitchFamily="2" charset="-78"/>
            </a:rPr>
            <a:t>[ما الواجب على من قطع حشيشا وورقا من حرم مكة؟]</a:t>
          </a:r>
        </a:p>
        <a:p>
          <a:pPr rtl="1"/>
          <a:r>
            <a:rPr lang="ar-SA" sz="2000" dirty="0">
              <a:latin typeface="Sakkal Majalla" pitchFamily="2" charset="-78"/>
              <a:cs typeface="Sakkal Majalla" pitchFamily="2" charset="-78"/>
            </a:rPr>
            <a:t>ويضمن حشيش وورق بقيمته وغصن بما نقص </a:t>
          </a:r>
          <a:endParaRPr lang="ar-SA" sz="2000" dirty="0"/>
        </a:p>
      </dgm:t>
    </dgm:pt>
    <dgm:pt modelId="{4F837386-3E6D-49C7-96C0-C5EB20691BBC}" type="parTrans" cxnId="{49C5D68D-A1E7-488A-8A42-3D953D9C9E41}">
      <dgm:prSet/>
      <dgm:spPr/>
      <dgm:t>
        <a:bodyPr/>
        <a:lstStyle/>
        <a:p>
          <a:pPr rtl="1"/>
          <a:endParaRPr lang="ar-SA"/>
        </a:p>
      </dgm:t>
    </dgm:pt>
    <dgm:pt modelId="{93930679-0EE3-4195-A0A5-637EC786C6E2}" type="sibTrans" cxnId="{49C5D68D-A1E7-488A-8A42-3D953D9C9E41}">
      <dgm:prSet/>
      <dgm:spPr/>
      <dgm:t>
        <a:bodyPr/>
        <a:lstStyle/>
        <a:p>
          <a:pPr rtl="1"/>
          <a:endParaRPr lang="ar-SA"/>
        </a:p>
      </dgm:t>
    </dgm:pt>
    <dgm:pt modelId="{E047F6DC-698A-4E03-BFC8-A30A13E8694A}">
      <dgm:prSet phldrT="[نص]" custT="1"/>
      <dgm:spPr/>
      <dgm:t>
        <a:bodyPr/>
        <a:lstStyle/>
        <a:p>
          <a:pPr rtl="1"/>
          <a:endParaRPr lang="ar-SA" sz="2000" b="1" dirty="0">
            <a:latin typeface="Sakkal Majalla" pitchFamily="2" charset="-78"/>
            <a:cs typeface="Sakkal Majalla" pitchFamily="2" charset="-78"/>
          </a:endParaRPr>
        </a:p>
        <a:p>
          <a:pPr rtl="1"/>
          <a:r>
            <a:rPr lang="ar-SA" sz="2000" b="1" dirty="0">
              <a:latin typeface="Sakkal Majalla" pitchFamily="2" charset="-78"/>
              <a:cs typeface="Sakkal Majalla" pitchFamily="2" charset="-78"/>
            </a:rPr>
            <a:t>[بما يسقط الضمان لما سبق؟]</a:t>
          </a:r>
        </a:p>
        <a:p>
          <a:pPr rtl="1"/>
          <a:r>
            <a:rPr lang="ar-SA" sz="2000" dirty="0">
              <a:latin typeface="Sakkal Majalla" pitchFamily="2" charset="-78"/>
              <a:cs typeface="Sakkal Majalla" pitchFamily="2" charset="-78"/>
            </a:rPr>
            <a:t>فإن استخلف شيئا منها سقط ضمانه كرد شجرة فتنبت لكن يضمن نقصها</a:t>
          </a:r>
          <a:endParaRPr lang="ar-SA" sz="2000" b="1" dirty="0">
            <a:latin typeface="Sakkal Majalla" pitchFamily="2" charset="-78"/>
            <a:cs typeface="Sakkal Majalla" pitchFamily="2" charset="-78"/>
          </a:endParaRPr>
        </a:p>
      </dgm:t>
    </dgm:pt>
    <dgm:pt modelId="{4FB65D74-5600-4ED3-976B-7CF232850EB6}" type="parTrans" cxnId="{DE95B23D-D67A-4B6B-A66E-BECD0A7051D9}">
      <dgm:prSet/>
      <dgm:spPr/>
      <dgm:t>
        <a:bodyPr/>
        <a:lstStyle/>
        <a:p>
          <a:pPr rtl="1"/>
          <a:endParaRPr lang="ar-SA"/>
        </a:p>
      </dgm:t>
    </dgm:pt>
    <dgm:pt modelId="{9508F3A2-B489-4EE1-8DDA-B04C2E22A6ED}" type="sibTrans" cxnId="{DE95B23D-D67A-4B6B-A66E-BECD0A7051D9}">
      <dgm:prSet/>
      <dgm:spPr/>
      <dgm:t>
        <a:bodyPr/>
        <a:lstStyle/>
        <a:p>
          <a:pPr rtl="1"/>
          <a:endParaRPr lang="ar-SA"/>
        </a:p>
      </dgm:t>
    </dgm:pt>
    <dgm:pt modelId="{72F7A768-67C3-4ECF-837B-E3C10169744B}">
      <dgm:prSet phldrT="[نص]" custT="1"/>
      <dgm:spPr/>
      <dgm:t>
        <a:bodyPr/>
        <a:lstStyle/>
        <a:p>
          <a:pPr rtl="1"/>
          <a:r>
            <a:rPr lang="ar-SA" sz="2000" b="1" dirty="0">
              <a:latin typeface="Sakkal Majalla" pitchFamily="2" charset="-78"/>
              <a:cs typeface="Sakkal Majalla" pitchFamily="2" charset="-78"/>
            </a:rPr>
            <a:t>[ما الواجب على من قطع شجرا من حرم مكة؟]</a:t>
          </a:r>
        </a:p>
        <a:p>
          <a:pPr rtl="1"/>
          <a:r>
            <a:rPr lang="ar-SA" sz="2000" dirty="0">
              <a:latin typeface="Sakkal Majalla" pitchFamily="2" charset="-78"/>
              <a:cs typeface="Sakkal Majalla" pitchFamily="2" charset="-78"/>
            </a:rPr>
            <a:t>وتضمن شجرة صغيرة عرفا بشاة وما فوقها ببقرة روي عن ابن عباس ويفعل فيها كجزاء صيد</a:t>
          </a:r>
          <a:endParaRPr lang="ar-SA" sz="2000" b="1" dirty="0">
            <a:latin typeface="Sakkal Majalla" pitchFamily="2" charset="-78"/>
            <a:cs typeface="Sakkal Majalla" pitchFamily="2" charset="-78"/>
          </a:endParaRPr>
        </a:p>
      </dgm:t>
    </dgm:pt>
    <dgm:pt modelId="{1DDDBCDB-0069-43D6-B9A5-88D90F689ED6}" type="parTrans" cxnId="{13C5DDB3-AF3B-4D9C-BC9C-9AC3AA74E349}">
      <dgm:prSet/>
      <dgm:spPr/>
      <dgm:t>
        <a:bodyPr/>
        <a:lstStyle/>
        <a:p>
          <a:pPr rtl="1"/>
          <a:endParaRPr lang="ar-SA"/>
        </a:p>
      </dgm:t>
    </dgm:pt>
    <dgm:pt modelId="{ACF903F7-0805-49AC-9091-5919E6A5EE1F}" type="sibTrans" cxnId="{13C5DDB3-AF3B-4D9C-BC9C-9AC3AA74E349}">
      <dgm:prSet/>
      <dgm:spPr/>
      <dgm:t>
        <a:bodyPr/>
        <a:lstStyle/>
        <a:p>
          <a:pPr rtl="1"/>
          <a:endParaRPr lang="ar-SA"/>
        </a:p>
      </dgm:t>
    </dgm:pt>
    <dgm:pt modelId="{58CA48B9-9A3E-456D-9BF5-8825D4B9A348}" type="pres">
      <dgm:prSet presAssocID="{A4FC7340-77D8-4299-9428-874296BDE52C}" presName="Name0" presStyleCnt="0">
        <dgm:presLayoutVars>
          <dgm:chMax val="7"/>
          <dgm:dir/>
          <dgm:resizeHandles val="exact"/>
        </dgm:presLayoutVars>
      </dgm:prSet>
      <dgm:spPr/>
    </dgm:pt>
    <dgm:pt modelId="{0F13CBAD-CDE3-47CA-8FBA-F56780B6AA35}" type="pres">
      <dgm:prSet presAssocID="{A4FC7340-77D8-4299-9428-874296BDE52C}" presName="ellipse1" presStyleLbl="vennNode1" presStyleIdx="0" presStyleCnt="3" custLinFactNeighborX="-8193">
        <dgm:presLayoutVars>
          <dgm:bulletEnabled val="1"/>
        </dgm:presLayoutVars>
      </dgm:prSet>
      <dgm:spPr/>
    </dgm:pt>
    <dgm:pt modelId="{E4D9E0D1-356E-4802-8FC9-E944B6120E03}" type="pres">
      <dgm:prSet presAssocID="{A4FC7340-77D8-4299-9428-874296BDE52C}" presName="ellipse2" presStyleLbl="vennNode1" presStyleIdx="1" presStyleCnt="3">
        <dgm:presLayoutVars>
          <dgm:bulletEnabled val="1"/>
        </dgm:presLayoutVars>
      </dgm:prSet>
      <dgm:spPr/>
    </dgm:pt>
    <dgm:pt modelId="{B3FC9619-4164-4536-9218-D15CC2BAFDB5}" type="pres">
      <dgm:prSet presAssocID="{A4FC7340-77D8-4299-9428-874296BDE52C}" presName="ellipse3" presStyleLbl="vennNode1" presStyleIdx="2" presStyleCnt="3" custLinFactNeighborX="2870">
        <dgm:presLayoutVars>
          <dgm:bulletEnabled val="1"/>
        </dgm:presLayoutVars>
      </dgm:prSet>
      <dgm:spPr/>
    </dgm:pt>
  </dgm:ptLst>
  <dgm:cxnLst>
    <dgm:cxn modelId="{7D949F12-E4DE-4220-94A2-B82F8BC0C8C4}" type="presOf" srcId="{A4FC7340-77D8-4299-9428-874296BDE52C}" destId="{58CA48B9-9A3E-456D-9BF5-8825D4B9A348}" srcOrd="0" destOrd="0" presId="urn:microsoft.com/office/officeart/2005/8/layout/rings+Icon"/>
    <dgm:cxn modelId="{5A7E533C-ED40-441C-940F-716B2C63032E}" type="presOf" srcId="{E047F6DC-698A-4E03-BFC8-A30A13E8694A}" destId="{E4D9E0D1-356E-4802-8FC9-E944B6120E03}" srcOrd="0" destOrd="0" presId="urn:microsoft.com/office/officeart/2005/8/layout/rings+Icon"/>
    <dgm:cxn modelId="{DE95B23D-D67A-4B6B-A66E-BECD0A7051D9}" srcId="{A4FC7340-77D8-4299-9428-874296BDE52C}" destId="{E047F6DC-698A-4E03-BFC8-A30A13E8694A}" srcOrd="1" destOrd="0" parTransId="{4FB65D74-5600-4ED3-976B-7CF232850EB6}" sibTransId="{9508F3A2-B489-4EE1-8DDA-B04C2E22A6ED}"/>
    <dgm:cxn modelId="{71EE7B6D-0E5E-4C70-B3D4-B8C9EFE640B5}" type="presOf" srcId="{72F7A768-67C3-4ECF-837B-E3C10169744B}" destId="{B3FC9619-4164-4536-9218-D15CC2BAFDB5}" srcOrd="0" destOrd="0" presId="urn:microsoft.com/office/officeart/2005/8/layout/rings+Icon"/>
    <dgm:cxn modelId="{49C5D68D-A1E7-488A-8A42-3D953D9C9E41}" srcId="{A4FC7340-77D8-4299-9428-874296BDE52C}" destId="{806D227C-FCFE-42EF-9817-10D32413FF04}" srcOrd="0" destOrd="0" parTransId="{4F837386-3E6D-49C7-96C0-C5EB20691BBC}" sibTransId="{93930679-0EE3-4195-A0A5-637EC786C6E2}"/>
    <dgm:cxn modelId="{13C5DDB3-AF3B-4D9C-BC9C-9AC3AA74E349}" srcId="{A4FC7340-77D8-4299-9428-874296BDE52C}" destId="{72F7A768-67C3-4ECF-837B-E3C10169744B}" srcOrd="2" destOrd="0" parTransId="{1DDDBCDB-0069-43D6-B9A5-88D90F689ED6}" sibTransId="{ACF903F7-0805-49AC-9091-5919E6A5EE1F}"/>
    <dgm:cxn modelId="{C8BFD3F9-74EF-4DC5-B887-299AFEF5B4E5}" type="presOf" srcId="{806D227C-FCFE-42EF-9817-10D32413FF04}" destId="{0F13CBAD-CDE3-47CA-8FBA-F56780B6AA35}" srcOrd="0" destOrd="0" presId="urn:microsoft.com/office/officeart/2005/8/layout/rings+Icon"/>
    <dgm:cxn modelId="{64DBD5FB-26D6-47AF-A2E8-4BF33095F63F}" type="presParOf" srcId="{58CA48B9-9A3E-456D-9BF5-8825D4B9A348}" destId="{0F13CBAD-CDE3-47CA-8FBA-F56780B6AA35}" srcOrd="0" destOrd="0" presId="urn:microsoft.com/office/officeart/2005/8/layout/rings+Icon"/>
    <dgm:cxn modelId="{76E04160-A4E3-4266-9756-4444AD650CE3}" type="presParOf" srcId="{58CA48B9-9A3E-456D-9BF5-8825D4B9A348}" destId="{E4D9E0D1-356E-4802-8FC9-E944B6120E03}" srcOrd="1" destOrd="0" presId="urn:microsoft.com/office/officeart/2005/8/layout/rings+Icon"/>
    <dgm:cxn modelId="{D745B5E5-86B2-4C19-BDE5-9F994BD16E08}" type="presParOf" srcId="{58CA48B9-9A3E-456D-9BF5-8825D4B9A348}" destId="{B3FC9619-4164-4536-9218-D15CC2BAFDB5}"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8613B-0EFD-4CDE-A17A-F17D053337D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ar-SA"/>
        </a:p>
      </dgm:t>
    </dgm:pt>
    <dgm:pt modelId="{B59E936A-2F3E-44AB-940C-9DD4D1B64A2C}">
      <dgm:prSet phldrT="[نص]">
        <dgm:style>
          <a:lnRef idx="3">
            <a:schemeClr val="lt1"/>
          </a:lnRef>
          <a:fillRef idx="1">
            <a:schemeClr val="accent3"/>
          </a:fillRef>
          <a:effectRef idx="1">
            <a:schemeClr val="accent3"/>
          </a:effectRef>
          <a:fontRef idx="minor">
            <a:schemeClr val="lt1"/>
          </a:fontRef>
        </dgm:style>
      </dgm:prSet>
      <dgm:spPr>
        <a:solidFill>
          <a:schemeClr val="accent4">
            <a:lumMod val="20000"/>
            <a:lumOff val="80000"/>
          </a:schemeClr>
        </a:solidFill>
      </dgm:spPr>
      <dgm:t>
        <a:bodyPr/>
        <a:lstStyle/>
        <a:p>
          <a:pPr rtl="1"/>
          <a:r>
            <a:rPr lang="ar-SA" b="1" dirty="0">
              <a:solidFill>
                <a:schemeClr val="tx1">
                  <a:lumMod val="95000"/>
                  <a:lumOff val="5000"/>
                </a:schemeClr>
              </a:solidFill>
              <a:latin typeface="Sakkal Majalla" pitchFamily="2" charset="-78"/>
              <a:cs typeface="PT Bold Heading" pitchFamily="2" charset="-78"/>
            </a:rPr>
            <a:t>[ما حكم إخراج تراب الحرم وحجارته؟]</a:t>
          </a:r>
          <a:endParaRPr lang="ar-SA" b="1" dirty="0">
            <a:solidFill>
              <a:schemeClr val="tx1">
                <a:lumMod val="95000"/>
                <a:lumOff val="5000"/>
              </a:schemeClr>
            </a:solidFill>
            <a:cs typeface="PT Bold Heading" pitchFamily="2" charset="-78"/>
          </a:endParaRPr>
        </a:p>
      </dgm:t>
    </dgm:pt>
    <dgm:pt modelId="{6F8D8421-E125-466C-8BCA-3C18591309A7}" type="parTrans" cxnId="{3720A57D-45D3-4A0C-86D9-29AA666D9B0E}">
      <dgm:prSet/>
      <dgm:spPr/>
      <dgm:t>
        <a:bodyPr/>
        <a:lstStyle/>
        <a:p>
          <a:pPr rtl="1"/>
          <a:endParaRPr lang="ar-SA"/>
        </a:p>
      </dgm:t>
    </dgm:pt>
    <dgm:pt modelId="{0AD73183-31C3-4A03-B947-C7B1E172C239}" type="sibTrans" cxnId="{3720A57D-45D3-4A0C-86D9-29AA666D9B0E}">
      <dgm:prSet/>
      <dgm:spPr/>
      <dgm:t>
        <a:bodyPr/>
        <a:lstStyle/>
        <a:p>
          <a:pPr rtl="1"/>
          <a:endParaRPr lang="ar-SA"/>
        </a:p>
      </dgm:t>
    </dgm:pt>
    <dgm:pt modelId="{A0DB0D38-F361-4D22-89B4-1D6BD252EAEE}">
      <dgm:prSet phldrT="[نص]">
        <dgm:style>
          <a:lnRef idx="3">
            <a:schemeClr val="lt1"/>
          </a:lnRef>
          <a:fillRef idx="1">
            <a:schemeClr val="accent3"/>
          </a:fillRef>
          <a:effectRef idx="1">
            <a:schemeClr val="accent3"/>
          </a:effectRef>
          <a:fontRef idx="minor">
            <a:schemeClr val="lt1"/>
          </a:fontRef>
        </dgm:style>
      </dgm:prSet>
      <dgm:spPr>
        <a:solidFill>
          <a:schemeClr val="accent3">
            <a:lumMod val="40000"/>
            <a:lumOff val="60000"/>
          </a:schemeClr>
        </a:solidFill>
      </dgm:spPr>
      <dgm:t>
        <a:bodyPr/>
        <a:lstStyle/>
        <a:p>
          <a:pPr rtl="1"/>
          <a:r>
            <a:rPr lang="ar-SA" dirty="0">
              <a:latin typeface="Sakkal Majalla" pitchFamily="2" charset="-78"/>
              <a:cs typeface="Sakkal Majalla" pitchFamily="2" charset="-78"/>
            </a:rPr>
            <a:t>وكره إخراج تراب الحرم وحجارته إلى الحل</a:t>
          </a:r>
          <a:endParaRPr lang="ar-SA" dirty="0"/>
        </a:p>
      </dgm:t>
    </dgm:pt>
    <dgm:pt modelId="{580A51F0-6416-4943-A925-FEBAC90C6364}" type="parTrans" cxnId="{24753569-0DF7-430F-92E5-8518A321133B}">
      <dgm:prSet/>
      <dgm:spPr/>
      <dgm:t>
        <a:bodyPr/>
        <a:lstStyle/>
        <a:p>
          <a:pPr rtl="1"/>
          <a:endParaRPr lang="ar-SA"/>
        </a:p>
      </dgm:t>
    </dgm:pt>
    <dgm:pt modelId="{79FB90B6-2150-4C1A-8C8F-DF1E19F06727}" type="sibTrans" cxnId="{24753569-0DF7-430F-92E5-8518A321133B}">
      <dgm:prSet/>
      <dgm:spPr/>
      <dgm:t>
        <a:bodyPr/>
        <a:lstStyle/>
        <a:p>
          <a:pPr rtl="1"/>
          <a:endParaRPr lang="ar-SA"/>
        </a:p>
      </dgm:t>
    </dgm:pt>
    <dgm:pt modelId="{BA96ED16-6224-452B-95D9-0744F924397D}">
      <dgm:prSet phldrT="[نص]">
        <dgm:style>
          <a:lnRef idx="3">
            <a:schemeClr val="lt1"/>
          </a:lnRef>
          <a:fillRef idx="1">
            <a:schemeClr val="accent3"/>
          </a:fillRef>
          <a:effectRef idx="1">
            <a:schemeClr val="accent3"/>
          </a:effectRef>
          <a:fontRef idx="minor">
            <a:schemeClr val="lt1"/>
          </a:fontRef>
        </dgm:style>
      </dgm:prSet>
      <dgm:spPr>
        <a:solidFill>
          <a:schemeClr val="accent4">
            <a:lumMod val="20000"/>
            <a:lumOff val="80000"/>
          </a:schemeClr>
        </a:solidFill>
      </dgm:spPr>
      <dgm:t>
        <a:bodyPr/>
        <a:lstStyle/>
        <a:p>
          <a:pPr rtl="1"/>
          <a:r>
            <a:rPr lang="ar-SA" dirty="0">
              <a:solidFill>
                <a:schemeClr val="tx1">
                  <a:lumMod val="95000"/>
                  <a:lumOff val="5000"/>
                </a:schemeClr>
              </a:solidFill>
              <a:latin typeface="Sakkal Majalla" pitchFamily="2" charset="-78"/>
              <a:cs typeface="PT Bold Heading" pitchFamily="2" charset="-78"/>
            </a:rPr>
            <a:t>[ما حكم إخراج ماء زمزم من الحرم؟]</a:t>
          </a:r>
          <a:endParaRPr lang="ar-SA" dirty="0">
            <a:solidFill>
              <a:schemeClr val="tx1">
                <a:lumMod val="95000"/>
                <a:lumOff val="5000"/>
              </a:schemeClr>
            </a:solidFill>
            <a:cs typeface="PT Bold Heading" pitchFamily="2" charset="-78"/>
          </a:endParaRPr>
        </a:p>
      </dgm:t>
    </dgm:pt>
    <dgm:pt modelId="{F8645579-465B-4A0B-9536-D55CEC8CA2EE}" type="parTrans" cxnId="{92650706-E38C-4F20-A901-03D8C577EE74}">
      <dgm:prSet/>
      <dgm:spPr/>
      <dgm:t>
        <a:bodyPr/>
        <a:lstStyle/>
        <a:p>
          <a:pPr rtl="1"/>
          <a:endParaRPr lang="ar-SA"/>
        </a:p>
      </dgm:t>
    </dgm:pt>
    <dgm:pt modelId="{84FF6065-A7A3-4750-A1C5-1D04603FBC63}" type="sibTrans" cxnId="{92650706-E38C-4F20-A901-03D8C577EE74}">
      <dgm:prSet/>
      <dgm:spPr/>
      <dgm:t>
        <a:bodyPr/>
        <a:lstStyle/>
        <a:p>
          <a:pPr rtl="1"/>
          <a:endParaRPr lang="ar-SA"/>
        </a:p>
      </dgm:t>
    </dgm:pt>
    <dgm:pt modelId="{C3EC3FDC-2262-4B34-A3F1-55A34DA506CA}">
      <dgm:prSet phldrT="[نص]">
        <dgm:style>
          <a:lnRef idx="3">
            <a:schemeClr val="lt1"/>
          </a:lnRef>
          <a:fillRef idx="1">
            <a:schemeClr val="accent3"/>
          </a:fillRef>
          <a:effectRef idx="1">
            <a:schemeClr val="accent3"/>
          </a:effectRef>
          <a:fontRef idx="minor">
            <a:schemeClr val="lt1"/>
          </a:fontRef>
        </dgm:style>
      </dgm:prSet>
      <dgm:spPr>
        <a:solidFill>
          <a:schemeClr val="accent3">
            <a:lumMod val="40000"/>
            <a:lumOff val="60000"/>
          </a:schemeClr>
        </a:solidFill>
      </dgm:spPr>
      <dgm:t>
        <a:bodyPr/>
        <a:lstStyle/>
        <a:p>
          <a:pPr rtl="1"/>
          <a:r>
            <a:rPr lang="ar-SA" dirty="0">
              <a:latin typeface="Sakkal Majalla" pitchFamily="2" charset="-78"/>
              <a:cs typeface="Sakkal Majalla" pitchFamily="2" charset="-78"/>
            </a:rPr>
            <a:t>لا ماء زمزم</a:t>
          </a:r>
          <a:endParaRPr lang="ar-SA" dirty="0"/>
        </a:p>
      </dgm:t>
    </dgm:pt>
    <dgm:pt modelId="{BDBB5F11-02C9-4AE6-9EA5-D32DDFE34A52}" type="parTrans" cxnId="{305724A1-9FEC-4250-BC8C-94BC93BB9A87}">
      <dgm:prSet/>
      <dgm:spPr/>
      <dgm:t>
        <a:bodyPr/>
        <a:lstStyle/>
        <a:p>
          <a:pPr rtl="1"/>
          <a:endParaRPr lang="ar-SA"/>
        </a:p>
      </dgm:t>
    </dgm:pt>
    <dgm:pt modelId="{C7983F0E-CA97-4155-B33C-1EEBD44948F9}" type="sibTrans" cxnId="{305724A1-9FEC-4250-BC8C-94BC93BB9A87}">
      <dgm:prSet/>
      <dgm:spPr/>
      <dgm:t>
        <a:bodyPr/>
        <a:lstStyle/>
        <a:p>
          <a:pPr rtl="1"/>
          <a:endParaRPr lang="ar-SA"/>
        </a:p>
      </dgm:t>
    </dgm:pt>
    <dgm:pt modelId="{C82E631C-D674-4D68-BF43-CF1B312AFB9E}">
      <dgm:prSet phldrT="[نص]">
        <dgm:style>
          <a:lnRef idx="3">
            <a:schemeClr val="lt1"/>
          </a:lnRef>
          <a:fillRef idx="1">
            <a:schemeClr val="accent3"/>
          </a:fillRef>
          <a:effectRef idx="1">
            <a:schemeClr val="accent3"/>
          </a:effectRef>
          <a:fontRef idx="minor">
            <a:schemeClr val="lt1"/>
          </a:fontRef>
        </dgm:style>
      </dgm:prSet>
      <dgm:spPr>
        <a:solidFill>
          <a:schemeClr val="accent4">
            <a:lumMod val="20000"/>
            <a:lumOff val="80000"/>
          </a:schemeClr>
        </a:solidFill>
      </dgm:spPr>
      <dgm:t>
        <a:bodyPr/>
        <a:lstStyle/>
        <a:p>
          <a:pPr rtl="1"/>
          <a:r>
            <a:rPr lang="ar-SA" dirty="0">
              <a:solidFill>
                <a:schemeClr val="tx1">
                  <a:lumMod val="95000"/>
                  <a:lumOff val="5000"/>
                </a:schemeClr>
              </a:solidFill>
              <a:latin typeface="Sakkal Majalla" pitchFamily="2" charset="-78"/>
              <a:cs typeface="PT Bold Heading" pitchFamily="2" charset="-78"/>
            </a:rPr>
            <a:t>[ما حكم إخراج تراب المساجد وطيبها؟]</a:t>
          </a:r>
          <a:endParaRPr lang="ar-SA" dirty="0">
            <a:solidFill>
              <a:schemeClr val="tx1">
                <a:lumMod val="95000"/>
                <a:lumOff val="5000"/>
              </a:schemeClr>
            </a:solidFill>
            <a:cs typeface="PT Bold Heading" pitchFamily="2" charset="-78"/>
          </a:endParaRPr>
        </a:p>
      </dgm:t>
    </dgm:pt>
    <dgm:pt modelId="{380AB9C7-31EE-46DD-BAD3-584D31542DE0}" type="parTrans" cxnId="{E2673999-1580-485D-8D70-803FAB858CE8}">
      <dgm:prSet/>
      <dgm:spPr/>
      <dgm:t>
        <a:bodyPr/>
        <a:lstStyle/>
        <a:p>
          <a:pPr rtl="1"/>
          <a:endParaRPr lang="ar-SA"/>
        </a:p>
      </dgm:t>
    </dgm:pt>
    <dgm:pt modelId="{21000C2B-F9AC-4597-A5FB-B8E2027BF1A1}" type="sibTrans" cxnId="{E2673999-1580-485D-8D70-803FAB858CE8}">
      <dgm:prSet/>
      <dgm:spPr/>
      <dgm:t>
        <a:bodyPr/>
        <a:lstStyle/>
        <a:p>
          <a:pPr rtl="1"/>
          <a:endParaRPr lang="ar-SA"/>
        </a:p>
      </dgm:t>
    </dgm:pt>
    <dgm:pt modelId="{678770C5-A3FE-40CC-BCBC-37AD6A7D8DD0}">
      <dgm:prSet phldrT="[نص]">
        <dgm:style>
          <a:lnRef idx="3">
            <a:schemeClr val="lt1"/>
          </a:lnRef>
          <a:fillRef idx="1">
            <a:schemeClr val="accent3"/>
          </a:fillRef>
          <a:effectRef idx="1">
            <a:schemeClr val="accent3"/>
          </a:effectRef>
          <a:fontRef idx="minor">
            <a:schemeClr val="lt1"/>
          </a:fontRef>
        </dgm:style>
      </dgm:prSet>
      <dgm:spPr>
        <a:solidFill>
          <a:schemeClr val="accent3">
            <a:lumMod val="40000"/>
            <a:lumOff val="60000"/>
          </a:schemeClr>
        </a:solidFill>
      </dgm:spPr>
      <dgm:t>
        <a:bodyPr/>
        <a:lstStyle/>
        <a:p>
          <a:pPr rtl="1"/>
          <a:r>
            <a:rPr lang="ar-SA" dirty="0">
              <a:latin typeface="Sakkal Majalla" pitchFamily="2" charset="-78"/>
              <a:cs typeface="Sakkal Majalla" pitchFamily="2" charset="-78"/>
            </a:rPr>
            <a:t>ويحرم إخراج تراب المساجد وطيبها للتبرك وغيره.</a:t>
          </a:r>
          <a:endParaRPr lang="ar-SA" dirty="0"/>
        </a:p>
      </dgm:t>
    </dgm:pt>
    <dgm:pt modelId="{5DED8E33-E9E0-4B2E-8329-C0B85F98F45D}" type="parTrans" cxnId="{2E2C91F8-1226-4906-B44A-5CC433176DC2}">
      <dgm:prSet/>
      <dgm:spPr/>
      <dgm:t>
        <a:bodyPr/>
        <a:lstStyle/>
        <a:p>
          <a:pPr rtl="1"/>
          <a:endParaRPr lang="ar-SA"/>
        </a:p>
      </dgm:t>
    </dgm:pt>
    <dgm:pt modelId="{D1322D8B-F970-4184-BC57-901A53C6492C}" type="sibTrans" cxnId="{2E2C91F8-1226-4906-B44A-5CC433176DC2}">
      <dgm:prSet/>
      <dgm:spPr/>
      <dgm:t>
        <a:bodyPr/>
        <a:lstStyle/>
        <a:p>
          <a:pPr rtl="1"/>
          <a:endParaRPr lang="ar-SA"/>
        </a:p>
      </dgm:t>
    </dgm:pt>
    <dgm:pt modelId="{12E69411-57D7-4DB9-BADA-5D74EE02059B}" type="pres">
      <dgm:prSet presAssocID="{93E8613B-0EFD-4CDE-A17A-F17D053337D1}" presName="Name0" presStyleCnt="0">
        <dgm:presLayoutVars>
          <dgm:dir/>
          <dgm:animLvl val="lvl"/>
          <dgm:resizeHandles val="exact"/>
        </dgm:presLayoutVars>
      </dgm:prSet>
      <dgm:spPr/>
    </dgm:pt>
    <dgm:pt modelId="{3210EA43-34DB-47F3-8FBD-7DC31E805CC4}" type="pres">
      <dgm:prSet presAssocID="{C82E631C-D674-4D68-BF43-CF1B312AFB9E}" presName="boxAndChildren" presStyleCnt="0"/>
      <dgm:spPr/>
    </dgm:pt>
    <dgm:pt modelId="{9F49D033-25F1-4DA9-947E-F9BBDC356A25}" type="pres">
      <dgm:prSet presAssocID="{C82E631C-D674-4D68-BF43-CF1B312AFB9E}" presName="parentTextBox" presStyleLbl="node1" presStyleIdx="0" presStyleCnt="3"/>
      <dgm:spPr/>
    </dgm:pt>
    <dgm:pt modelId="{7D9D34DB-EDC7-4F8A-87E0-D0CFF07D2000}" type="pres">
      <dgm:prSet presAssocID="{C82E631C-D674-4D68-BF43-CF1B312AFB9E}" presName="entireBox" presStyleLbl="node1" presStyleIdx="0" presStyleCnt="3"/>
      <dgm:spPr/>
    </dgm:pt>
    <dgm:pt modelId="{43D4AE58-1F4A-47CF-A737-3C59D963597B}" type="pres">
      <dgm:prSet presAssocID="{C82E631C-D674-4D68-BF43-CF1B312AFB9E}" presName="descendantBox" presStyleCnt="0"/>
      <dgm:spPr/>
    </dgm:pt>
    <dgm:pt modelId="{EB8B3E2E-0862-4981-BBE1-F1FEE066892F}" type="pres">
      <dgm:prSet presAssocID="{678770C5-A3FE-40CC-BCBC-37AD6A7D8DD0}" presName="childTextBox" presStyleLbl="fgAccFollowNode1" presStyleIdx="0" presStyleCnt="3">
        <dgm:presLayoutVars>
          <dgm:bulletEnabled val="1"/>
        </dgm:presLayoutVars>
      </dgm:prSet>
      <dgm:spPr/>
    </dgm:pt>
    <dgm:pt modelId="{ABB8A925-1CD8-4EF4-BDCA-3B26229B9FF5}" type="pres">
      <dgm:prSet presAssocID="{84FF6065-A7A3-4750-A1C5-1D04603FBC63}" presName="sp" presStyleCnt="0"/>
      <dgm:spPr/>
    </dgm:pt>
    <dgm:pt modelId="{FD23F984-51EC-421F-BCC8-E05BF62FE214}" type="pres">
      <dgm:prSet presAssocID="{BA96ED16-6224-452B-95D9-0744F924397D}" presName="arrowAndChildren" presStyleCnt="0"/>
      <dgm:spPr/>
    </dgm:pt>
    <dgm:pt modelId="{F9DAE0D7-3240-404F-AD47-1BADC1B60E62}" type="pres">
      <dgm:prSet presAssocID="{BA96ED16-6224-452B-95D9-0744F924397D}" presName="parentTextArrow" presStyleLbl="node1" presStyleIdx="0" presStyleCnt="3"/>
      <dgm:spPr/>
    </dgm:pt>
    <dgm:pt modelId="{BAA16676-8070-48EC-9498-9085B45CFD3F}" type="pres">
      <dgm:prSet presAssocID="{BA96ED16-6224-452B-95D9-0744F924397D}" presName="arrow" presStyleLbl="node1" presStyleIdx="1" presStyleCnt="3" custScaleY="87453"/>
      <dgm:spPr/>
    </dgm:pt>
    <dgm:pt modelId="{BC4B01D7-58D3-4593-8062-F33ADF551748}" type="pres">
      <dgm:prSet presAssocID="{BA96ED16-6224-452B-95D9-0744F924397D}" presName="descendantArrow" presStyleCnt="0"/>
      <dgm:spPr/>
    </dgm:pt>
    <dgm:pt modelId="{45F14B92-2BE4-40E7-8613-4FFC5464B4E0}" type="pres">
      <dgm:prSet presAssocID="{C3EC3FDC-2262-4B34-A3F1-55A34DA506CA}" presName="childTextArrow" presStyleLbl="fgAccFollowNode1" presStyleIdx="1" presStyleCnt="3">
        <dgm:presLayoutVars>
          <dgm:bulletEnabled val="1"/>
        </dgm:presLayoutVars>
      </dgm:prSet>
      <dgm:spPr/>
    </dgm:pt>
    <dgm:pt modelId="{390CEC77-9103-45F5-8DA8-3118161FC34F}" type="pres">
      <dgm:prSet presAssocID="{0AD73183-31C3-4A03-B947-C7B1E172C239}" presName="sp" presStyleCnt="0"/>
      <dgm:spPr/>
    </dgm:pt>
    <dgm:pt modelId="{F2EA8841-C2DE-40AB-8A3B-3B41740BCA88}" type="pres">
      <dgm:prSet presAssocID="{B59E936A-2F3E-44AB-940C-9DD4D1B64A2C}" presName="arrowAndChildren" presStyleCnt="0"/>
      <dgm:spPr/>
    </dgm:pt>
    <dgm:pt modelId="{7BD1E4E0-3F44-47A0-AD48-4C13CCCE3B9F}" type="pres">
      <dgm:prSet presAssocID="{B59E936A-2F3E-44AB-940C-9DD4D1B64A2C}" presName="parentTextArrow" presStyleLbl="node1" presStyleIdx="1" presStyleCnt="3"/>
      <dgm:spPr/>
    </dgm:pt>
    <dgm:pt modelId="{7827A37B-9F52-4F2A-8EB6-9649141D16BC}" type="pres">
      <dgm:prSet presAssocID="{B59E936A-2F3E-44AB-940C-9DD4D1B64A2C}" presName="arrow" presStyleLbl="node1" presStyleIdx="2" presStyleCnt="3" custScaleY="82522"/>
      <dgm:spPr/>
    </dgm:pt>
    <dgm:pt modelId="{34B2E8C8-2AF9-464F-BF3B-5F7ACBA5D0D7}" type="pres">
      <dgm:prSet presAssocID="{B59E936A-2F3E-44AB-940C-9DD4D1B64A2C}" presName="descendantArrow" presStyleCnt="0"/>
      <dgm:spPr/>
    </dgm:pt>
    <dgm:pt modelId="{B4517E06-D398-400F-A28B-03833F7754B8}" type="pres">
      <dgm:prSet presAssocID="{A0DB0D38-F361-4D22-89B4-1D6BD252EAEE}" presName="childTextArrow" presStyleLbl="fgAccFollowNode1" presStyleIdx="2" presStyleCnt="3">
        <dgm:presLayoutVars>
          <dgm:bulletEnabled val="1"/>
        </dgm:presLayoutVars>
      </dgm:prSet>
      <dgm:spPr/>
    </dgm:pt>
  </dgm:ptLst>
  <dgm:cxnLst>
    <dgm:cxn modelId="{D9174E02-C88D-4208-B6F1-BBD6DFAFB4E1}" type="presOf" srcId="{A0DB0D38-F361-4D22-89B4-1D6BD252EAEE}" destId="{B4517E06-D398-400F-A28B-03833F7754B8}" srcOrd="0" destOrd="0" presId="urn:microsoft.com/office/officeart/2005/8/layout/process4"/>
    <dgm:cxn modelId="{8FA83504-099D-48BC-A36D-53F550852CF3}" type="presOf" srcId="{BA96ED16-6224-452B-95D9-0744F924397D}" destId="{F9DAE0D7-3240-404F-AD47-1BADC1B60E62}" srcOrd="0" destOrd="0" presId="urn:microsoft.com/office/officeart/2005/8/layout/process4"/>
    <dgm:cxn modelId="{92650706-E38C-4F20-A901-03D8C577EE74}" srcId="{93E8613B-0EFD-4CDE-A17A-F17D053337D1}" destId="{BA96ED16-6224-452B-95D9-0744F924397D}" srcOrd="1" destOrd="0" parTransId="{F8645579-465B-4A0B-9536-D55CEC8CA2EE}" sibTransId="{84FF6065-A7A3-4750-A1C5-1D04603FBC63}"/>
    <dgm:cxn modelId="{0BF9140B-8594-4B90-A5A0-FFD14B9BF0FC}" type="presOf" srcId="{BA96ED16-6224-452B-95D9-0744F924397D}" destId="{BAA16676-8070-48EC-9498-9085B45CFD3F}" srcOrd="1" destOrd="0" presId="urn:microsoft.com/office/officeart/2005/8/layout/process4"/>
    <dgm:cxn modelId="{9F3CA51E-C480-482C-9F7D-D5D5F5E3EC44}" type="presOf" srcId="{C3EC3FDC-2262-4B34-A3F1-55A34DA506CA}" destId="{45F14B92-2BE4-40E7-8613-4FFC5464B4E0}" srcOrd="0" destOrd="0" presId="urn:microsoft.com/office/officeart/2005/8/layout/process4"/>
    <dgm:cxn modelId="{7C816F2F-810F-4235-9D49-1265403D51F1}" type="presOf" srcId="{93E8613B-0EFD-4CDE-A17A-F17D053337D1}" destId="{12E69411-57D7-4DB9-BADA-5D74EE02059B}" srcOrd="0" destOrd="0" presId="urn:microsoft.com/office/officeart/2005/8/layout/process4"/>
    <dgm:cxn modelId="{24753569-0DF7-430F-92E5-8518A321133B}" srcId="{B59E936A-2F3E-44AB-940C-9DD4D1B64A2C}" destId="{A0DB0D38-F361-4D22-89B4-1D6BD252EAEE}" srcOrd="0" destOrd="0" parTransId="{580A51F0-6416-4943-A925-FEBAC90C6364}" sibTransId="{79FB90B6-2150-4C1A-8C8F-DF1E19F06727}"/>
    <dgm:cxn modelId="{446B0172-165B-4AE4-BDB0-655984FACDFD}" type="presOf" srcId="{C82E631C-D674-4D68-BF43-CF1B312AFB9E}" destId="{9F49D033-25F1-4DA9-947E-F9BBDC356A25}" srcOrd="0" destOrd="0" presId="urn:microsoft.com/office/officeart/2005/8/layout/process4"/>
    <dgm:cxn modelId="{3720A57D-45D3-4A0C-86D9-29AA666D9B0E}" srcId="{93E8613B-0EFD-4CDE-A17A-F17D053337D1}" destId="{B59E936A-2F3E-44AB-940C-9DD4D1B64A2C}" srcOrd="0" destOrd="0" parTransId="{6F8D8421-E125-466C-8BCA-3C18591309A7}" sibTransId="{0AD73183-31C3-4A03-B947-C7B1E172C239}"/>
    <dgm:cxn modelId="{1C2BCB91-E0AA-4524-BF1A-EFE2B70E227D}" type="presOf" srcId="{C82E631C-D674-4D68-BF43-CF1B312AFB9E}" destId="{7D9D34DB-EDC7-4F8A-87E0-D0CFF07D2000}" srcOrd="1" destOrd="0" presId="urn:microsoft.com/office/officeart/2005/8/layout/process4"/>
    <dgm:cxn modelId="{D1B3C193-5F59-4AE8-BE29-AD1B741A42D8}" type="presOf" srcId="{B59E936A-2F3E-44AB-940C-9DD4D1B64A2C}" destId="{7827A37B-9F52-4F2A-8EB6-9649141D16BC}" srcOrd="1" destOrd="0" presId="urn:microsoft.com/office/officeart/2005/8/layout/process4"/>
    <dgm:cxn modelId="{12433594-F017-4C81-877D-859E9287E8CA}" type="presOf" srcId="{B59E936A-2F3E-44AB-940C-9DD4D1B64A2C}" destId="{7BD1E4E0-3F44-47A0-AD48-4C13CCCE3B9F}" srcOrd="0" destOrd="0" presId="urn:microsoft.com/office/officeart/2005/8/layout/process4"/>
    <dgm:cxn modelId="{E2673999-1580-485D-8D70-803FAB858CE8}" srcId="{93E8613B-0EFD-4CDE-A17A-F17D053337D1}" destId="{C82E631C-D674-4D68-BF43-CF1B312AFB9E}" srcOrd="2" destOrd="0" parTransId="{380AB9C7-31EE-46DD-BAD3-584D31542DE0}" sibTransId="{21000C2B-F9AC-4597-A5FB-B8E2027BF1A1}"/>
    <dgm:cxn modelId="{305724A1-9FEC-4250-BC8C-94BC93BB9A87}" srcId="{BA96ED16-6224-452B-95D9-0744F924397D}" destId="{C3EC3FDC-2262-4B34-A3F1-55A34DA506CA}" srcOrd="0" destOrd="0" parTransId="{BDBB5F11-02C9-4AE6-9EA5-D32DDFE34A52}" sibTransId="{C7983F0E-CA97-4155-B33C-1EEBD44948F9}"/>
    <dgm:cxn modelId="{244555F3-2E85-49EF-B620-0D67CEC0ACB3}" type="presOf" srcId="{678770C5-A3FE-40CC-BCBC-37AD6A7D8DD0}" destId="{EB8B3E2E-0862-4981-BBE1-F1FEE066892F}" srcOrd="0" destOrd="0" presId="urn:microsoft.com/office/officeart/2005/8/layout/process4"/>
    <dgm:cxn modelId="{2E2C91F8-1226-4906-B44A-5CC433176DC2}" srcId="{C82E631C-D674-4D68-BF43-CF1B312AFB9E}" destId="{678770C5-A3FE-40CC-BCBC-37AD6A7D8DD0}" srcOrd="0" destOrd="0" parTransId="{5DED8E33-E9E0-4B2E-8329-C0B85F98F45D}" sibTransId="{D1322D8B-F970-4184-BC57-901A53C6492C}"/>
    <dgm:cxn modelId="{D2926D1D-19DC-4A44-BC71-FF1AC32C80A2}" type="presParOf" srcId="{12E69411-57D7-4DB9-BADA-5D74EE02059B}" destId="{3210EA43-34DB-47F3-8FBD-7DC31E805CC4}" srcOrd="0" destOrd="0" presId="urn:microsoft.com/office/officeart/2005/8/layout/process4"/>
    <dgm:cxn modelId="{12FC8E92-AE76-4262-B85E-F416028E82B9}" type="presParOf" srcId="{3210EA43-34DB-47F3-8FBD-7DC31E805CC4}" destId="{9F49D033-25F1-4DA9-947E-F9BBDC356A25}" srcOrd="0" destOrd="0" presId="urn:microsoft.com/office/officeart/2005/8/layout/process4"/>
    <dgm:cxn modelId="{30894F3E-A8C6-4F0B-A2AC-509176D61B41}" type="presParOf" srcId="{3210EA43-34DB-47F3-8FBD-7DC31E805CC4}" destId="{7D9D34DB-EDC7-4F8A-87E0-D0CFF07D2000}" srcOrd="1" destOrd="0" presId="urn:microsoft.com/office/officeart/2005/8/layout/process4"/>
    <dgm:cxn modelId="{7FC26C90-DDA5-426F-AD7C-A4CAECF1FF34}" type="presParOf" srcId="{3210EA43-34DB-47F3-8FBD-7DC31E805CC4}" destId="{43D4AE58-1F4A-47CF-A737-3C59D963597B}" srcOrd="2" destOrd="0" presId="urn:microsoft.com/office/officeart/2005/8/layout/process4"/>
    <dgm:cxn modelId="{B689EAED-2D65-416B-B608-C5CDD51994A8}" type="presParOf" srcId="{43D4AE58-1F4A-47CF-A737-3C59D963597B}" destId="{EB8B3E2E-0862-4981-BBE1-F1FEE066892F}" srcOrd="0" destOrd="0" presId="urn:microsoft.com/office/officeart/2005/8/layout/process4"/>
    <dgm:cxn modelId="{F267B6AC-5604-4B11-A8CB-9EDAFCE858AD}" type="presParOf" srcId="{12E69411-57D7-4DB9-BADA-5D74EE02059B}" destId="{ABB8A925-1CD8-4EF4-BDCA-3B26229B9FF5}" srcOrd="1" destOrd="0" presId="urn:microsoft.com/office/officeart/2005/8/layout/process4"/>
    <dgm:cxn modelId="{A7026877-7E9A-4B86-BC80-854539FEDC6C}" type="presParOf" srcId="{12E69411-57D7-4DB9-BADA-5D74EE02059B}" destId="{FD23F984-51EC-421F-BCC8-E05BF62FE214}" srcOrd="2" destOrd="0" presId="urn:microsoft.com/office/officeart/2005/8/layout/process4"/>
    <dgm:cxn modelId="{3415D3EB-8DAE-43B8-921C-2A97A346EA49}" type="presParOf" srcId="{FD23F984-51EC-421F-BCC8-E05BF62FE214}" destId="{F9DAE0D7-3240-404F-AD47-1BADC1B60E62}" srcOrd="0" destOrd="0" presId="urn:microsoft.com/office/officeart/2005/8/layout/process4"/>
    <dgm:cxn modelId="{45C43263-714B-4996-BD59-20783B080950}" type="presParOf" srcId="{FD23F984-51EC-421F-BCC8-E05BF62FE214}" destId="{BAA16676-8070-48EC-9498-9085B45CFD3F}" srcOrd="1" destOrd="0" presId="urn:microsoft.com/office/officeart/2005/8/layout/process4"/>
    <dgm:cxn modelId="{E6773A4F-68E5-4CF5-8F44-ED781F1684D8}" type="presParOf" srcId="{FD23F984-51EC-421F-BCC8-E05BF62FE214}" destId="{BC4B01D7-58D3-4593-8062-F33ADF551748}" srcOrd="2" destOrd="0" presId="urn:microsoft.com/office/officeart/2005/8/layout/process4"/>
    <dgm:cxn modelId="{324ABD29-BE9F-40BF-B96A-B137BD3C914D}" type="presParOf" srcId="{BC4B01D7-58D3-4593-8062-F33ADF551748}" destId="{45F14B92-2BE4-40E7-8613-4FFC5464B4E0}" srcOrd="0" destOrd="0" presId="urn:microsoft.com/office/officeart/2005/8/layout/process4"/>
    <dgm:cxn modelId="{DEE3340F-05C4-491F-A89B-93E5A59BEF6C}" type="presParOf" srcId="{12E69411-57D7-4DB9-BADA-5D74EE02059B}" destId="{390CEC77-9103-45F5-8DA8-3118161FC34F}" srcOrd="3" destOrd="0" presId="urn:microsoft.com/office/officeart/2005/8/layout/process4"/>
    <dgm:cxn modelId="{97FE025F-A5FA-43F3-BB63-40B21927E915}" type="presParOf" srcId="{12E69411-57D7-4DB9-BADA-5D74EE02059B}" destId="{F2EA8841-C2DE-40AB-8A3B-3B41740BCA88}" srcOrd="4" destOrd="0" presId="urn:microsoft.com/office/officeart/2005/8/layout/process4"/>
    <dgm:cxn modelId="{2618EB60-166C-4DF2-B996-08A69D27E62D}" type="presParOf" srcId="{F2EA8841-C2DE-40AB-8A3B-3B41740BCA88}" destId="{7BD1E4E0-3F44-47A0-AD48-4C13CCCE3B9F}" srcOrd="0" destOrd="0" presId="urn:microsoft.com/office/officeart/2005/8/layout/process4"/>
    <dgm:cxn modelId="{1C477100-47CC-431A-8A25-F3A69F71F801}" type="presParOf" srcId="{F2EA8841-C2DE-40AB-8A3B-3B41740BCA88}" destId="{7827A37B-9F52-4F2A-8EB6-9649141D16BC}" srcOrd="1" destOrd="0" presId="urn:microsoft.com/office/officeart/2005/8/layout/process4"/>
    <dgm:cxn modelId="{704C5E1D-6726-47FE-9717-90316FB21ECC}" type="presParOf" srcId="{F2EA8841-C2DE-40AB-8A3B-3B41740BCA88}" destId="{34B2E8C8-2AF9-464F-BF3B-5F7ACBA5D0D7}" srcOrd="2" destOrd="0" presId="urn:microsoft.com/office/officeart/2005/8/layout/process4"/>
    <dgm:cxn modelId="{574F6875-0FDF-4AA7-A6F0-BF7367A5A58D}" type="presParOf" srcId="{34B2E8C8-2AF9-464F-BF3B-5F7ACBA5D0D7}" destId="{B4517E06-D398-400F-A28B-03833F7754B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8491E-1F6B-4D7B-875E-4920E43A3E11}">
      <dsp:nvSpPr>
        <dsp:cNvPr id="0" name=""/>
        <dsp:cNvSpPr/>
      </dsp:nvSpPr>
      <dsp:spPr>
        <a:xfrm>
          <a:off x="5038560" y="107625"/>
          <a:ext cx="5017239" cy="32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r" defTabSz="1066800" rtl="1">
            <a:lnSpc>
              <a:spcPct val="90000"/>
            </a:lnSpc>
            <a:spcBef>
              <a:spcPct val="0"/>
            </a:spcBef>
            <a:spcAft>
              <a:spcPct val="35000"/>
            </a:spcAft>
            <a:buNone/>
          </a:pPr>
          <a:r>
            <a:rPr lang="ar-SA" sz="2400" b="1" kern="1200" dirty="0">
              <a:latin typeface="Sakkal Majalla" pitchFamily="2" charset="-78"/>
              <a:cs typeface="Sakkal Majalla" pitchFamily="2" charset="-78"/>
            </a:rPr>
            <a:t>نسك(الحج</a:t>
          </a:r>
          <a:r>
            <a:rPr lang="ar-SA" sz="1600" b="1" kern="1200" dirty="0">
              <a:latin typeface="Sakkal Majalla" pitchFamily="2" charset="-78"/>
              <a:cs typeface="Sakkal Majalla" pitchFamily="2" charset="-78"/>
            </a:rPr>
            <a:t>): </a:t>
          </a:r>
          <a:r>
            <a:rPr lang="ar-SA" sz="1600" kern="1200" dirty="0">
              <a:latin typeface="Sakkal Majalla" pitchFamily="2" charset="-78"/>
              <a:cs typeface="Sakkal Majalla" pitchFamily="2" charset="-78"/>
            </a:rPr>
            <a:t>(الحج) بفتح الحاء في الأشهر، عكس شهر ذي الحجة.                                             </a:t>
          </a:r>
          <a:endParaRPr lang="ar-SA" sz="2400" b="1" kern="1200" dirty="0">
            <a:latin typeface="Sakkal Majalla" pitchFamily="2" charset="-78"/>
            <a:cs typeface="Sakkal Majalla" pitchFamily="2" charset="-78"/>
          </a:endParaRPr>
        </a:p>
      </dsp:txBody>
      <dsp:txXfrm>
        <a:off x="5038560" y="107625"/>
        <a:ext cx="5017239" cy="326253"/>
      </dsp:txXfrm>
    </dsp:sp>
    <dsp:sp modelId="{11983EA6-9DA3-493D-86F8-7ECB412CB590}">
      <dsp:nvSpPr>
        <dsp:cNvPr id="0" name=""/>
        <dsp:cNvSpPr/>
      </dsp:nvSpPr>
      <dsp:spPr>
        <a:xfrm rot="10800000">
          <a:off x="3974118" y="328156"/>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6F3E3-8D37-4234-A153-A0433C2C4417}">
      <dsp:nvSpPr>
        <dsp:cNvPr id="0" name=""/>
        <dsp:cNvSpPr/>
      </dsp:nvSpPr>
      <dsp:spPr>
        <a:xfrm>
          <a:off x="4478542" y="328156"/>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5A98F-20E8-472E-989E-40F9A0660D51}">
      <dsp:nvSpPr>
        <dsp:cNvPr id="0" name=""/>
        <dsp:cNvSpPr/>
      </dsp:nvSpPr>
      <dsp:spPr>
        <a:xfrm>
          <a:off x="4983366" y="328156"/>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96045-0A00-4048-A132-3026458E3785}">
      <dsp:nvSpPr>
        <dsp:cNvPr id="0" name=""/>
        <dsp:cNvSpPr/>
      </dsp:nvSpPr>
      <dsp:spPr>
        <a:xfrm>
          <a:off x="5487791" y="328156"/>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CBD6A-2F9B-4C0C-9C17-A0B426DFA124}">
      <dsp:nvSpPr>
        <dsp:cNvPr id="0" name=""/>
        <dsp:cNvSpPr/>
      </dsp:nvSpPr>
      <dsp:spPr>
        <a:xfrm>
          <a:off x="5992614" y="328156"/>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8BEFE-1874-4288-9959-E9AB56E370E1}">
      <dsp:nvSpPr>
        <dsp:cNvPr id="0" name=""/>
        <dsp:cNvSpPr/>
      </dsp:nvSpPr>
      <dsp:spPr>
        <a:xfrm>
          <a:off x="6497039" y="328156"/>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2B56B-D2A1-4324-86ED-C783D221EE42}">
      <dsp:nvSpPr>
        <dsp:cNvPr id="0" name=""/>
        <dsp:cNvSpPr/>
      </dsp:nvSpPr>
      <dsp:spPr>
        <a:xfrm>
          <a:off x="7001862" y="328156"/>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6418B-BE29-482F-A721-0A42167703C2}">
      <dsp:nvSpPr>
        <dsp:cNvPr id="0" name=""/>
        <dsp:cNvSpPr/>
      </dsp:nvSpPr>
      <dsp:spPr>
        <a:xfrm>
          <a:off x="2976078" y="393233"/>
          <a:ext cx="6257476" cy="531672"/>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itchFamily="2" charset="-78"/>
              <a:cs typeface="Sakkal Majalla" pitchFamily="2" charset="-78"/>
            </a:rPr>
            <a:t>معناه: لغة: القصد، وشرعا: قصد مكة لعمل مخصوص في زمن مخصوص</a:t>
          </a:r>
          <a:r>
            <a:rPr lang="ar-SA" sz="1600" kern="1200" dirty="0">
              <a:latin typeface="Sakkal Majalla" pitchFamily="2" charset="-78"/>
              <a:cs typeface="Sakkal Majalla" pitchFamily="2" charset="-78"/>
            </a:rPr>
            <a:t>.</a:t>
          </a:r>
        </a:p>
      </dsp:txBody>
      <dsp:txXfrm>
        <a:off x="2976078" y="393233"/>
        <a:ext cx="6257476" cy="531672"/>
      </dsp:txXfrm>
    </dsp:sp>
    <dsp:sp modelId="{E9006064-0ADB-4903-BF25-19D1DAC25854}">
      <dsp:nvSpPr>
        <dsp:cNvPr id="0" name=""/>
        <dsp:cNvSpPr/>
      </dsp:nvSpPr>
      <dsp:spPr>
        <a:xfrm>
          <a:off x="5051803" y="1201467"/>
          <a:ext cx="5003996" cy="32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r" defTabSz="1066800" rtl="1">
            <a:lnSpc>
              <a:spcPct val="90000"/>
            </a:lnSpc>
            <a:spcBef>
              <a:spcPct val="0"/>
            </a:spcBef>
            <a:spcAft>
              <a:spcPct val="35000"/>
            </a:spcAft>
            <a:buNone/>
          </a:pPr>
          <a:r>
            <a:rPr lang="ar-SA" sz="2400" b="1" kern="1200" dirty="0">
              <a:latin typeface="Sakkal Majalla" pitchFamily="2" charset="-78"/>
              <a:cs typeface="Sakkal Majalla" pitchFamily="2" charset="-78"/>
            </a:rPr>
            <a:t>متى فرض الحج ؟ </a:t>
          </a:r>
        </a:p>
      </dsp:txBody>
      <dsp:txXfrm>
        <a:off x="5051803" y="1201467"/>
        <a:ext cx="5003996" cy="326253"/>
      </dsp:txXfrm>
    </dsp:sp>
    <dsp:sp modelId="{404B8AA8-0EE7-4861-9CFA-200C64D69FF5}">
      <dsp:nvSpPr>
        <dsp:cNvPr id="0" name=""/>
        <dsp:cNvSpPr/>
      </dsp:nvSpPr>
      <dsp:spPr>
        <a:xfrm rot="10800000">
          <a:off x="3962357" y="1339779"/>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A30FC-4B73-4325-8B7D-03B1D79C295F}">
      <dsp:nvSpPr>
        <dsp:cNvPr id="0" name=""/>
        <dsp:cNvSpPr/>
      </dsp:nvSpPr>
      <dsp:spPr>
        <a:xfrm>
          <a:off x="4466782" y="1339779"/>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295A9-BC6F-4955-8F8E-65810EDE4E9E}">
      <dsp:nvSpPr>
        <dsp:cNvPr id="0" name=""/>
        <dsp:cNvSpPr/>
      </dsp:nvSpPr>
      <dsp:spPr>
        <a:xfrm>
          <a:off x="4971605" y="1339779"/>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E622F-85CD-4F2A-A17E-ACE932BFE551}">
      <dsp:nvSpPr>
        <dsp:cNvPr id="0" name=""/>
        <dsp:cNvSpPr/>
      </dsp:nvSpPr>
      <dsp:spPr>
        <a:xfrm>
          <a:off x="5476030" y="1339779"/>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0DCA9-BFD5-4A54-9D07-9F762B00C0C2}">
      <dsp:nvSpPr>
        <dsp:cNvPr id="0" name=""/>
        <dsp:cNvSpPr/>
      </dsp:nvSpPr>
      <dsp:spPr>
        <a:xfrm>
          <a:off x="5980853" y="1339779"/>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82F77-E9F5-43CD-8E22-509DBB1260E9}">
      <dsp:nvSpPr>
        <dsp:cNvPr id="0" name=""/>
        <dsp:cNvSpPr/>
      </dsp:nvSpPr>
      <dsp:spPr>
        <a:xfrm>
          <a:off x="6485278" y="1339779"/>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5A574-1A42-4728-9EA0-C39EFB0E5EF6}">
      <dsp:nvSpPr>
        <dsp:cNvPr id="0" name=""/>
        <dsp:cNvSpPr/>
      </dsp:nvSpPr>
      <dsp:spPr>
        <a:xfrm>
          <a:off x="6990102" y="1339779"/>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8598C-C66E-42C5-AA74-6F0180A40767}">
      <dsp:nvSpPr>
        <dsp:cNvPr id="0" name=""/>
        <dsp:cNvSpPr/>
      </dsp:nvSpPr>
      <dsp:spPr>
        <a:xfrm>
          <a:off x="2976078" y="1406238"/>
          <a:ext cx="6233954" cy="531672"/>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itchFamily="2" charset="-78"/>
              <a:cs typeface="Sakkal Majalla" pitchFamily="2" charset="-78"/>
            </a:rPr>
            <a:t> فرض سنة تسع من الهجرة</a:t>
          </a:r>
        </a:p>
      </dsp:txBody>
      <dsp:txXfrm>
        <a:off x="2976078" y="1406238"/>
        <a:ext cx="6233954" cy="531672"/>
      </dsp:txXfrm>
    </dsp:sp>
    <dsp:sp modelId="{595776A7-2C11-49EB-B6F9-CEE298870481}">
      <dsp:nvSpPr>
        <dsp:cNvPr id="0" name=""/>
        <dsp:cNvSpPr/>
      </dsp:nvSpPr>
      <dsp:spPr>
        <a:xfrm>
          <a:off x="6467007" y="2189596"/>
          <a:ext cx="3588792" cy="32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r" defTabSz="1066800" rtl="1">
            <a:lnSpc>
              <a:spcPct val="90000"/>
            </a:lnSpc>
            <a:spcBef>
              <a:spcPct val="0"/>
            </a:spcBef>
            <a:spcAft>
              <a:spcPct val="35000"/>
            </a:spcAft>
            <a:buNone/>
          </a:pPr>
          <a:r>
            <a:rPr lang="ar-SA" sz="2400" b="1" kern="1200" dirty="0">
              <a:latin typeface="Sakkal Majalla" pitchFamily="2" charset="-78"/>
              <a:cs typeface="Sakkal Majalla" pitchFamily="2" charset="-78"/>
            </a:rPr>
            <a:t>نسك (العمرة):</a:t>
          </a:r>
        </a:p>
      </dsp:txBody>
      <dsp:txXfrm>
        <a:off x="6467007" y="2189596"/>
        <a:ext cx="3588792" cy="326253"/>
      </dsp:txXfrm>
    </dsp:sp>
    <dsp:sp modelId="{263C4BD5-C45A-4DD3-858B-67DDE9C8B173}">
      <dsp:nvSpPr>
        <dsp:cNvPr id="0" name=""/>
        <dsp:cNvSpPr/>
      </dsp:nvSpPr>
      <dsp:spPr>
        <a:xfrm rot="10800000">
          <a:off x="3962357" y="2351401"/>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D80BB-50F8-474A-8DED-DDA98254461A}">
      <dsp:nvSpPr>
        <dsp:cNvPr id="0" name=""/>
        <dsp:cNvSpPr/>
      </dsp:nvSpPr>
      <dsp:spPr>
        <a:xfrm>
          <a:off x="4466782" y="2351401"/>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DDAD8-9DDE-43CD-9E0E-E1E6C2E4718C}">
      <dsp:nvSpPr>
        <dsp:cNvPr id="0" name=""/>
        <dsp:cNvSpPr/>
      </dsp:nvSpPr>
      <dsp:spPr>
        <a:xfrm>
          <a:off x="4971605" y="2351401"/>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05C1F-2A42-4FBE-AE0C-147A3CAE68C2}">
      <dsp:nvSpPr>
        <dsp:cNvPr id="0" name=""/>
        <dsp:cNvSpPr/>
      </dsp:nvSpPr>
      <dsp:spPr>
        <a:xfrm>
          <a:off x="5476030" y="2351401"/>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797B2-2ACD-4C0D-84B9-2F6A42CBB086}">
      <dsp:nvSpPr>
        <dsp:cNvPr id="0" name=""/>
        <dsp:cNvSpPr/>
      </dsp:nvSpPr>
      <dsp:spPr>
        <a:xfrm>
          <a:off x="5980853" y="2351401"/>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2D166-7398-4BDE-87A3-D0F50F08D253}">
      <dsp:nvSpPr>
        <dsp:cNvPr id="0" name=""/>
        <dsp:cNvSpPr/>
      </dsp:nvSpPr>
      <dsp:spPr>
        <a:xfrm>
          <a:off x="6485278" y="2351401"/>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5A5C2-14F4-44CC-A57A-D06F91B74FAC}">
      <dsp:nvSpPr>
        <dsp:cNvPr id="0" name=""/>
        <dsp:cNvSpPr/>
      </dsp:nvSpPr>
      <dsp:spPr>
        <a:xfrm>
          <a:off x="6990102" y="2351401"/>
          <a:ext cx="839777" cy="664591"/>
        </a:xfrm>
        <a:prstGeom prst="chevron">
          <a:avLst>
            <a:gd name="adj" fmla="val 706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A3877-6124-411C-9E35-DE4AF7C714D9}">
      <dsp:nvSpPr>
        <dsp:cNvPr id="0" name=""/>
        <dsp:cNvSpPr/>
      </dsp:nvSpPr>
      <dsp:spPr>
        <a:xfrm>
          <a:off x="2976078" y="2444508"/>
          <a:ext cx="6233954" cy="531672"/>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itchFamily="2" charset="-78"/>
              <a:cs typeface="Sakkal Majalla" pitchFamily="2" charset="-78"/>
            </a:rPr>
            <a:t>معناه: لغة: الزيارة، وشرعا: زيارة البيت على وجه مخصوص</a:t>
          </a:r>
        </a:p>
      </dsp:txBody>
      <dsp:txXfrm>
        <a:off x="2976078" y="2444508"/>
        <a:ext cx="6233954" cy="531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17481-023D-4C36-934E-2964AC2DB0DF}">
      <dsp:nvSpPr>
        <dsp:cNvPr id="0" name=""/>
        <dsp:cNvSpPr/>
      </dsp:nvSpPr>
      <dsp:spPr>
        <a:xfrm>
          <a:off x="208553" y="137173"/>
          <a:ext cx="5144320" cy="5144320"/>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ar-SA" sz="2000" kern="1200" dirty="0">
              <a:cs typeface="PT Bold Heading" pitchFamily="2" charset="-78"/>
            </a:rPr>
            <a:t>[ما حكم الجزاء فيما يحرم من حرم المدينة؟]</a:t>
          </a:r>
        </a:p>
        <a:p>
          <a:pPr marL="0" lvl="0" indent="0" algn="ctr" defTabSz="889000" rtl="1">
            <a:lnSpc>
              <a:spcPct val="90000"/>
            </a:lnSpc>
            <a:spcBef>
              <a:spcPct val="0"/>
            </a:spcBef>
            <a:spcAft>
              <a:spcPct val="35000"/>
            </a:spcAft>
            <a:buNone/>
          </a:pPr>
          <a:r>
            <a:rPr lang="ar-SA" sz="2700" kern="1200" dirty="0">
              <a:latin typeface="Sakkal Majalla" pitchFamily="2" charset="-78"/>
              <a:cs typeface="Sakkal Majalla" pitchFamily="2" charset="-78"/>
            </a:rPr>
            <a:t>ولا جزاء فيه أي فيما حرم من صيدها وشجرها وحشيشها، قال أحمد في رواية بكر بن محمد: لم يبلغنا أن النبي - صَلَّى اللَّهُ عَلَيْهِ وَسَلَّمَ - ولا أحدا من أصحابه حكموا فيه بجزاء.</a:t>
          </a:r>
          <a:endParaRPr lang="ar-SA" sz="2700" kern="1200" dirty="0"/>
        </a:p>
      </dsp:txBody>
      <dsp:txXfrm>
        <a:off x="926904" y="743799"/>
        <a:ext cx="2966094" cy="3931068"/>
      </dsp:txXfrm>
    </dsp:sp>
    <dsp:sp modelId="{6E91E5C6-BB40-4412-AD5A-ECDDD0126883}">
      <dsp:nvSpPr>
        <dsp:cNvPr id="0" name=""/>
        <dsp:cNvSpPr/>
      </dsp:nvSpPr>
      <dsp:spPr>
        <a:xfrm>
          <a:off x="3916171" y="137173"/>
          <a:ext cx="5144320" cy="5144320"/>
        </a:xfrm>
        <a:prstGeom prst="ellipse">
          <a:avLst/>
        </a:prstGeom>
        <a:solidFill>
          <a:schemeClr val="accent2">
            <a:alpha val="50000"/>
            <a:hueOff val="-1455363"/>
            <a:satOff val="-83928"/>
            <a:lumOff val="862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r>
            <a:rPr lang="ar-SA" sz="2000" kern="1200" dirty="0">
              <a:cs typeface="PT Bold Heading" pitchFamily="2" charset="-78"/>
            </a:rPr>
            <a:t>[ما حكم صيد حرم المدينة؟]</a:t>
          </a:r>
        </a:p>
        <a:p>
          <a:pPr marL="0" lvl="0" indent="0" algn="ctr" defTabSz="889000" rtl="1">
            <a:lnSpc>
              <a:spcPct val="90000"/>
            </a:lnSpc>
            <a:spcBef>
              <a:spcPct val="0"/>
            </a:spcBef>
            <a:spcAft>
              <a:spcPct val="35000"/>
            </a:spcAft>
            <a:buNone/>
          </a:pPr>
          <a:r>
            <a:rPr lang="ar-SA" sz="2700" kern="1200" dirty="0">
              <a:latin typeface="Sakkal Majalla" pitchFamily="2" charset="-78"/>
              <a:cs typeface="Sakkal Majalla" pitchFamily="2" charset="-78"/>
            </a:rPr>
            <a:t>ويحرم صيد حرم المدينة لحديث علي «المدينة حرام ما بين عير إلى ثور لا يختلى خلاها ولا ينفر صيدها ولا يصح أن تقطع منها شجرة إلا أن يعلف رجل بعيره» رواه أبو داود</a:t>
          </a:r>
          <a:endParaRPr lang="ar-SA" sz="2700" kern="1200" dirty="0"/>
        </a:p>
      </dsp:txBody>
      <dsp:txXfrm>
        <a:off x="5376046" y="743799"/>
        <a:ext cx="2966094" cy="39310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7CE27-BE04-4797-8C57-C3B8EF8F7770}">
      <dsp:nvSpPr>
        <dsp:cNvPr id="0" name=""/>
        <dsp:cNvSpPr/>
      </dsp:nvSpPr>
      <dsp:spPr>
        <a:xfrm>
          <a:off x="1975346" y="464352"/>
          <a:ext cx="4548537" cy="4489961"/>
        </a:xfrm>
        <a:prstGeom prst="ellipse">
          <a:avLst/>
        </a:prstGeom>
        <a:solidFill>
          <a:schemeClr val="accent3">
            <a:lumMod val="40000"/>
            <a:lumOff val="60000"/>
            <a:alpha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u="sng" kern="1200" dirty="0">
              <a:latin typeface="Sakkal Majalla" pitchFamily="2" charset="-78"/>
              <a:cs typeface="Sakkal Majalla" pitchFamily="2" charset="-78"/>
            </a:rPr>
            <a:t>وتستحب</a:t>
          </a:r>
          <a:r>
            <a:rPr lang="ar-SA" sz="2800" kern="1200" dirty="0">
              <a:latin typeface="Sakkal Majalla" pitchFamily="2" charset="-78"/>
              <a:cs typeface="Sakkal Majalla" pitchFamily="2" charset="-78"/>
            </a:rPr>
            <a:t> المجاورة بمكة وهي أفضل من المدينة قال في " الفنون ": الكعبة أفضل من مجرد الحجرة فأما والنبي - صَلَّى اللَّهُ عَلَيْهِ وَسَلَّمَ - فيها فلا والله ولا العرش وحملته ولا الجنة لأن بالحجرة جسدا لو وزن به لرجح. انتهى ـ. </a:t>
          </a:r>
          <a:endParaRPr lang="ar-SA" sz="2800" kern="1200" dirty="0"/>
        </a:p>
      </dsp:txBody>
      <dsp:txXfrm>
        <a:off x="2641464" y="1121892"/>
        <a:ext cx="3216301" cy="31748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FAE1C-E7B0-41BB-AFD4-F2A0BD504FCA}">
      <dsp:nvSpPr>
        <dsp:cNvPr id="0" name=""/>
        <dsp:cNvSpPr/>
      </dsp:nvSpPr>
      <dsp:spPr>
        <a:xfrm rot="16200000">
          <a:off x="810557" y="536"/>
          <a:ext cx="1602227" cy="1603893"/>
        </a:xfrm>
        <a:prstGeom prst="upArrow">
          <a:avLst>
            <a:gd name="adj1" fmla="val 50000"/>
            <a:gd name="adj2" fmla="val 35000"/>
          </a:avLst>
        </a:prstGeom>
        <a:solidFill>
          <a:srgbClr val="E9E7E7"/>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rtl="1">
            <a:lnSpc>
              <a:spcPct val="90000"/>
            </a:lnSpc>
            <a:spcBef>
              <a:spcPct val="0"/>
            </a:spcBef>
            <a:spcAft>
              <a:spcPct val="35000"/>
            </a:spcAft>
            <a:buNone/>
          </a:pPr>
          <a:r>
            <a:rPr lang="ar-SA" sz="3900" kern="1200" dirty="0">
              <a:solidFill>
                <a:srgbClr val="D3CBBF"/>
              </a:solidFill>
            </a:rPr>
            <a:t>ز</a:t>
          </a:r>
        </a:p>
      </dsp:txBody>
      <dsp:txXfrm>
        <a:off x="1351309" y="140731"/>
        <a:ext cx="801113" cy="1323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EAF93-1C38-4202-9642-152B28C52A71}">
      <dsp:nvSpPr>
        <dsp:cNvPr id="0" name=""/>
        <dsp:cNvSpPr/>
      </dsp:nvSpPr>
      <dsp:spPr>
        <a:xfrm>
          <a:off x="5523533" y="1565559"/>
          <a:ext cx="5057901" cy="191506"/>
        </a:xfrm>
        <a:custGeom>
          <a:avLst/>
          <a:gdLst/>
          <a:ahLst/>
          <a:cxnLst/>
          <a:rect l="0" t="0" r="0" b="0"/>
          <a:pathLst>
            <a:path>
              <a:moveTo>
                <a:pt x="0" y="0"/>
              </a:moveTo>
              <a:lnTo>
                <a:pt x="0" y="95753"/>
              </a:lnTo>
              <a:lnTo>
                <a:pt x="5057901" y="95753"/>
              </a:lnTo>
              <a:lnTo>
                <a:pt x="5057901" y="19150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462A95-A88A-4EF5-85CC-93C77181B03C}">
      <dsp:nvSpPr>
        <dsp:cNvPr id="0" name=""/>
        <dsp:cNvSpPr/>
      </dsp:nvSpPr>
      <dsp:spPr>
        <a:xfrm>
          <a:off x="5523533" y="1565559"/>
          <a:ext cx="3835068" cy="191506"/>
        </a:xfrm>
        <a:custGeom>
          <a:avLst/>
          <a:gdLst/>
          <a:ahLst/>
          <a:cxnLst/>
          <a:rect l="0" t="0" r="0" b="0"/>
          <a:pathLst>
            <a:path>
              <a:moveTo>
                <a:pt x="0" y="0"/>
              </a:moveTo>
              <a:lnTo>
                <a:pt x="0" y="95753"/>
              </a:lnTo>
              <a:lnTo>
                <a:pt x="3835068" y="95753"/>
              </a:lnTo>
              <a:lnTo>
                <a:pt x="3835068" y="19150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4C3BB-45C7-4427-8EA4-142EC969EA32}">
      <dsp:nvSpPr>
        <dsp:cNvPr id="0" name=""/>
        <dsp:cNvSpPr/>
      </dsp:nvSpPr>
      <dsp:spPr>
        <a:xfrm>
          <a:off x="5523533" y="1565559"/>
          <a:ext cx="2534976" cy="191506"/>
        </a:xfrm>
        <a:custGeom>
          <a:avLst/>
          <a:gdLst/>
          <a:ahLst/>
          <a:cxnLst/>
          <a:rect l="0" t="0" r="0" b="0"/>
          <a:pathLst>
            <a:path>
              <a:moveTo>
                <a:pt x="0" y="0"/>
              </a:moveTo>
              <a:lnTo>
                <a:pt x="0" y="95753"/>
              </a:lnTo>
              <a:lnTo>
                <a:pt x="2534976" y="95753"/>
              </a:lnTo>
              <a:lnTo>
                <a:pt x="2534976" y="19150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94D4D9-F2CA-4BB9-B3F6-310C02D4FA51}">
      <dsp:nvSpPr>
        <dsp:cNvPr id="0" name=""/>
        <dsp:cNvSpPr/>
      </dsp:nvSpPr>
      <dsp:spPr>
        <a:xfrm>
          <a:off x="5523533" y="1565559"/>
          <a:ext cx="1379147" cy="191798"/>
        </a:xfrm>
        <a:custGeom>
          <a:avLst/>
          <a:gdLst/>
          <a:ahLst/>
          <a:cxnLst/>
          <a:rect l="0" t="0" r="0" b="0"/>
          <a:pathLst>
            <a:path>
              <a:moveTo>
                <a:pt x="0" y="0"/>
              </a:moveTo>
              <a:lnTo>
                <a:pt x="0" y="96045"/>
              </a:lnTo>
              <a:lnTo>
                <a:pt x="1379147" y="96045"/>
              </a:lnTo>
              <a:lnTo>
                <a:pt x="1379147" y="1917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85093-1B73-4A39-9FCB-B6A6CC12FB74}">
      <dsp:nvSpPr>
        <dsp:cNvPr id="0" name=""/>
        <dsp:cNvSpPr/>
      </dsp:nvSpPr>
      <dsp:spPr>
        <a:xfrm>
          <a:off x="5523533" y="1565559"/>
          <a:ext cx="171995" cy="194100"/>
        </a:xfrm>
        <a:custGeom>
          <a:avLst/>
          <a:gdLst/>
          <a:ahLst/>
          <a:cxnLst/>
          <a:rect l="0" t="0" r="0" b="0"/>
          <a:pathLst>
            <a:path>
              <a:moveTo>
                <a:pt x="0" y="0"/>
              </a:moveTo>
              <a:lnTo>
                <a:pt x="0" y="98347"/>
              </a:lnTo>
              <a:lnTo>
                <a:pt x="171995" y="98347"/>
              </a:lnTo>
              <a:lnTo>
                <a:pt x="171995" y="19410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4CE4C1-2C54-4F99-92F9-3977574DEA3E}">
      <dsp:nvSpPr>
        <dsp:cNvPr id="0" name=""/>
        <dsp:cNvSpPr/>
      </dsp:nvSpPr>
      <dsp:spPr>
        <a:xfrm>
          <a:off x="4431375" y="1565559"/>
          <a:ext cx="1092157" cy="151855"/>
        </a:xfrm>
        <a:custGeom>
          <a:avLst/>
          <a:gdLst/>
          <a:ahLst/>
          <a:cxnLst/>
          <a:rect l="0" t="0" r="0" b="0"/>
          <a:pathLst>
            <a:path>
              <a:moveTo>
                <a:pt x="1092157" y="0"/>
              </a:moveTo>
              <a:lnTo>
                <a:pt x="1092157" y="56102"/>
              </a:lnTo>
              <a:lnTo>
                <a:pt x="0" y="56102"/>
              </a:lnTo>
              <a:lnTo>
                <a:pt x="0" y="15185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AC1CCF-75A1-42E1-AAE5-E025913F3811}">
      <dsp:nvSpPr>
        <dsp:cNvPr id="0" name=""/>
        <dsp:cNvSpPr/>
      </dsp:nvSpPr>
      <dsp:spPr>
        <a:xfrm>
          <a:off x="3068236" y="1565559"/>
          <a:ext cx="2455296" cy="163979"/>
        </a:xfrm>
        <a:custGeom>
          <a:avLst/>
          <a:gdLst/>
          <a:ahLst/>
          <a:cxnLst/>
          <a:rect l="0" t="0" r="0" b="0"/>
          <a:pathLst>
            <a:path>
              <a:moveTo>
                <a:pt x="2455296" y="0"/>
              </a:moveTo>
              <a:lnTo>
                <a:pt x="2455296" y="68226"/>
              </a:lnTo>
              <a:lnTo>
                <a:pt x="0" y="68226"/>
              </a:lnTo>
              <a:lnTo>
                <a:pt x="0" y="1639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6E0438-1083-42D4-BACB-AB28A4347226}">
      <dsp:nvSpPr>
        <dsp:cNvPr id="0" name=""/>
        <dsp:cNvSpPr/>
      </dsp:nvSpPr>
      <dsp:spPr>
        <a:xfrm>
          <a:off x="1918253" y="1565559"/>
          <a:ext cx="3605279" cy="246473"/>
        </a:xfrm>
        <a:custGeom>
          <a:avLst/>
          <a:gdLst/>
          <a:ahLst/>
          <a:cxnLst/>
          <a:rect l="0" t="0" r="0" b="0"/>
          <a:pathLst>
            <a:path>
              <a:moveTo>
                <a:pt x="3605279" y="0"/>
              </a:moveTo>
              <a:lnTo>
                <a:pt x="3605279" y="150720"/>
              </a:lnTo>
              <a:lnTo>
                <a:pt x="0" y="150720"/>
              </a:lnTo>
              <a:lnTo>
                <a:pt x="0" y="2464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5573B2-2AA0-4434-BD65-AADD0F3B7593}">
      <dsp:nvSpPr>
        <dsp:cNvPr id="0" name=""/>
        <dsp:cNvSpPr/>
      </dsp:nvSpPr>
      <dsp:spPr>
        <a:xfrm>
          <a:off x="855871" y="1565559"/>
          <a:ext cx="4667661" cy="156187"/>
        </a:xfrm>
        <a:custGeom>
          <a:avLst/>
          <a:gdLst/>
          <a:ahLst/>
          <a:cxnLst/>
          <a:rect l="0" t="0" r="0" b="0"/>
          <a:pathLst>
            <a:path>
              <a:moveTo>
                <a:pt x="4667661" y="0"/>
              </a:moveTo>
              <a:lnTo>
                <a:pt x="4667661" y="60433"/>
              </a:lnTo>
              <a:lnTo>
                <a:pt x="0" y="60433"/>
              </a:lnTo>
              <a:lnTo>
                <a:pt x="0" y="15618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949B74-E10F-4D6B-85E4-A3F8A89F1E86}">
      <dsp:nvSpPr>
        <dsp:cNvPr id="0" name=""/>
        <dsp:cNvSpPr/>
      </dsp:nvSpPr>
      <dsp:spPr>
        <a:xfrm>
          <a:off x="4615450" y="1109591"/>
          <a:ext cx="1816165" cy="455967"/>
        </a:xfrm>
        <a:prstGeom prst="rect">
          <a:avLst/>
        </a:prstGeom>
        <a:solidFill>
          <a:srgbClr val="FEEFAD"/>
        </a:solidFill>
        <a:ln w="6350" cap="flat" cmpd="sng" algn="ctr">
          <a:solidFill>
            <a:schemeClr val="accent3"/>
          </a:solidFill>
          <a:prstDash val="solid"/>
          <a:miter lim="800000"/>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latin typeface="Sakkal Majalla" pitchFamily="2" charset="-78"/>
              <a:cs typeface="Sakkal Majalla" pitchFamily="2" charset="-78"/>
            </a:rPr>
            <a:t>تتحقق القدرة بـ:</a:t>
          </a:r>
        </a:p>
      </dsp:txBody>
      <dsp:txXfrm>
        <a:off x="4615450" y="1109591"/>
        <a:ext cx="1816165" cy="455967"/>
      </dsp:txXfrm>
    </dsp:sp>
    <dsp:sp modelId="{6E3E147D-1B2D-47BB-8EA3-D2AD0FD468BC}">
      <dsp:nvSpPr>
        <dsp:cNvPr id="0" name=""/>
        <dsp:cNvSpPr/>
      </dsp:nvSpPr>
      <dsp:spPr>
        <a:xfrm>
          <a:off x="429190" y="1721746"/>
          <a:ext cx="853362" cy="797072"/>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kern="1200" dirty="0">
              <a:latin typeface="Sakkal Majalla" pitchFamily="2" charset="-78"/>
              <a:cs typeface="Sakkal Majalla" pitchFamily="2" charset="-78"/>
            </a:rPr>
            <a:t>سعة الوقت</a:t>
          </a:r>
        </a:p>
      </dsp:txBody>
      <dsp:txXfrm>
        <a:off x="429190" y="1721746"/>
        <a:ext cx="853362" cy="797072"/>
      </dsp:txXfrm>
    </dsp:sp>
    <dsp:sp modelId="{6E4A5461-B3A2-4200-980B-A30E6E8AB62A}">
      <dsp:nvSpPr>
        <dsp:cNvPr id="0" name=""/>
        <dsp:cNvSpPr/>
      </dsp:nvSpPr>
      <dsp:spPr>
        <a:xfrm>
          <a:off x="1364973" y="1812032"/>
          <a:ext cx="1106561" cy="695779"/>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itchFamily="2" charset="-78"/>
              <a:cs typeface="Sakkal Majalla" pitchFamily="2" charset="-78"/>
            </a:rPr>
            <a:t>وجود الماء والعلف به</a:t>
          </a:r>
        </a:p>
      </dsp:txBody>
      <dsp:txXfrm>
        <a:off x="1364973" y="1812032"/>
        <a:ext cx="1106561" cy="695779"/>
      </dsp:txXfrm>
    </dsp:sp>
    <dsp:sp modelId="{0CABFFCA-7512-4FC8-9C18-78C69F6E74C7}">
      <dsp:nvSpPr>
        <dsp:cNvPr id="0" name=""/>
        <dsp:cNvSpPr/>
      </dsp:nvSpPr>
      <dsp:spPr>
        <a:xfrm>
          <a:off x="2559098" y="1729539"/>
          <a:ext cx="1018276" cy="603332"/>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kern="1200" dirty="0">
              <a:latin typeface="Sakkal Majalla" pitchFamily="2" charset="-78"/>
              <a:cs typeface="Sakkal Majalla" pitchFamily="2" charset="-78"/>
            </a:rPr>
            <a:t>أمن الطريق</a:t>
          </a:r>
        </a:p>
        <a:p>
          <a:pPr lvl="0" algn="ctr" defTabSz="488950" rtl="1">
            <a:lnSpc>
              <a:spcPct val="90000"/>
            </a:lnSpc>
            <a:spcBef>
              <a:spcPct val="0"/>
            </a:spcBef>
            <a:spcAft>
              <a:spcPct val="35000"/>
            </a:spcAft>
            <a:buNone/>
          </a:pPr>
          <a:endParaRPr lang="ar-SA" sz="1700" kern="1200" dirty="0"/>
        </a:p>
      </dsp:txBody>
      <dsp:txXfrm>
        <a:off x="2559098" y="1729539"/>
        <a:ext cx="1018276" cy="603332"/>
      </dsp:txXfrm>
    </dsp:sp>
    <dsp:sp modelId="{14C1DEAB-37B2-466C-958B-A3ABB989E3E6}">
      <dsp:nvSpPr>
        <dsp:cNvPr id="0" name=""/>
        <dsp:cNvSpPr/>
      </dsp:nvSpPr>
      <dsp:spPr>
        <a:xfrm>
          <a:off x="3726075" y="1717414"/>
          <a:ext cx="1410600" cy="800848"/>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kern="1200" dirty="0">
              <a:latin typeface="Sakkal Majalla" pitchFamily="2" charset="-78"/>
              <a:cs typeface="Sakkal Majalla" pitchFamily="2" charset="-78"/>
            </a:rPr>
            <a:t>بعد قضاء الحوائج الأصلية</a:t>
          </a:r>
        </a:p>
        <a:p>
          <a:pPr lvl="0" algn="ctr" defTabSz="488950" rtl="1">
            <a:lnSpc>
              <a:spcPct val="90000"/>
            </a:lnSpc>
            <a:spcBef>
              <a:spcPct val="0"/>
            </a:spcBef>
            <a:spcAft>
              <a:spcPct val="35000"/>
            </a:spcAft>
            <a:buNone/>
          </a:pPr>
          <a:endParaRPr lang="ar-SA" sz="1000" kern="1200" dirty="0"/>
        </a:p>
      </dsp:txBody>
      <dsp:txXfrm>
        <a:off x="3726075" y="1717414"/>
        <a:ext cx="1410600" cy="800848"/>
      </dsp:txXfrm>
    </dsp:sp>
    <dsp:sp modelId="{E4FF5525-B561-42A8-8D2B-EC003B8E4CF8}">
      <dsp:nvSpPr>
        <dsp:cNvPr id="0" name=""/>
        <dsp:cNvSpPr/>
      </dsp:nvSpPr>
      <dsp:spPr>
        <a:xfrm>
          <a:off x="5239560" y="1759660"/>
          <a:ext cx="911935" cy="817947"/>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kern="1200" dirty="0">
              <a:latin typeface="Sakkal Majalla" pitchFamily="2" charset="-78"/>
              <a:cs typeface="Sakkal Majalla" pitchFamily="2" charset="-78"/>
            </a:rPr>
            <a:t>بعد قضاء النفقات</a:t>
          </a:r>
        </a:p>
        <a:p>
          <a:pPr lvl="0" algn="ctr" defTabSz="488950" rtl="1">
            <a:lnSpc>
              <a:spcPct val="90000"/>
            </a:lnSpc>
            <a:spcBef>
              <a:spcPct val="0"/>
            </a:spcBef>
            <a:spcAft>
              <a:spcPct val="35000"/>
            </a:spcAft>
            <a:buNone/>
          </a:pPr>
          <a:endParaRPr lang="ar-SA" sz="1000" kern="1200" dirty="0"/>
        </a:p>
      </dsp:txBody>
      <dsp:txXfrm>
        <a:off x="5239560" y="1759660"/>
        <a:ext cx="911935" cy="817947"/>
      </dsp:txXfrm>
    </dsp:sp>
    <dsp:sp modelId="{329A6505-6651-4C42-A39E-2219D578F8A8}">
      <dsp:nvSpPr>
        <dsp:cNvPr id="0" name=""/>
        <dsp:cNvSpPr/>
      </dsp:nvSpPr>
      <dsp:spPr>
        <a:xfrm>
          <a:off x="6369759" y="1757357"/>
          <a:ext cx="1065843" cy="831972"/>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kern="1200" dirty="0">
              <a:latin typeface="Sakkal Majalla" pitchFamily="2" charset="-78"/>
              <a:cs typeface="Sakkal Majalla" pitchFamily="2" charset="-78"/>
            </a:rPr>
            <a:t>بعد قضاء الواجبات</a:t>
          </a:r>
        </a:p>
        <a:p>
          <a:pPr lvl="0" algn="ctr" defTabSz="488950" rtl="1">
            <a:lnSpc>
              <a:spcPct val="90000"/>
            </a:lnSpc>
            <a:spcBef>
              <a:spcPct val="0"/>
            </a:spcBef>
            <a:spcAft>
              <a:spcPct val="35000"/>
            </a:spcAft>
            <a:buNone/>
          </a:pPr>
          <a:endParaRPr lang="ar-SA" sz="1000" kern="1200" dirty="0"/>
        </a:p>
      </dsp:txBody>
      <dsp:txXfrm>
        <a:off x="6369759" y="1757357"/>
        <a:ext cx="1065843" cy="831972"/>
      </dsp:txXfrm>
    </dsp:sp>
    <dsp:sp modelId="{8EF4115C-88AC-4542-A82A-BA86D7713E0B}">
      <dsp:nvSpPr>
        <dsp:cNvPr id="0" name=""/>
        <dsp:cNvSpPr/>
      </dsp:nvSpPr>
      <dsp:spPr>
        <a:xfrm>
          <a:off x="7525282" y="1757065"/>
          <a:ext cx="1066454" cy="802704"/>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itchFamily="2" charset="-78"/>
              <a:cs typeface="Sakkal Majalla" pitchFamily="2" charset="-78"/>
            </a:rPr>
            <a:t>صالحين لمثله</a:t>
          </a:r>
        </a:p>
      </dsp:txBody>
      <dsp:txXfrm>
        <a:off x="7525282" y="1757065"/>
        <a:ext cx="1066454" cy="802704"/>
      </dsp:txXfrm>
    </dsp:sp>
    <dsp:sp modelId="{49EEBC54-7C31-4B72-BEF8-FF986383D393}">
      <dsp:nvSpPr>
        <dsp:cNvPr id="0" name=""/>
        <dsp:cNvSpPr/>
      </dsp:nvSpPr>
      <dsp:spPr>
        <a:xfrm>
          <a:off x="8783243" y="1757065"/>
          <a:ext cx="1150717" cy="814636"/>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kern="1200" dirty="0">
              <a:latin typeface="Sakkal Majalla" pitchFamily="2" charset="-78"/>
              <a:cs typeface="Sakkal Majalla" pitchFamily="2" charset="-78"/>
            </a:rPr>
            <a:t>ملك زاد  و راحلة أو ثمنها</a:t>
          </a:r>
        </a:p>
        <a:p>
          <a:pPr lvl="0" algn="ctr" defTabSz="311150" rtl="1">
            <a:lnSpc>
              <a:spcPct val="90000"/>
            </a:lnSpc>
            <a:spcBef>
              <a:spcPct val="0"/>
            </a:spcBef>
            <a:spcAft>
              <a:spcPct val="35000"/>
            </a:spcAft>
            <a:buNone/>
          </a:pPr>
          <a:endParaRPr lang="ar-SA" sz="1100" kern="1200" dirty="0"/>
        </a:p>
      </dsp:txBody>
      <dsp:txXfrm>
        <a:off x="8783243" y="1757065"/>
        <a:ext cx="1150717" cy="814636"/>
      </dsp:txXfrm>
    </dsp:sp>
    <dsp:sp modelId="{8C797A2B-A86E-43F7-BCAD-88074DA2BEEB}">
      <dsp:nvSpPr>
        <dsp:cNvPr id="0" name=""/>
        <dsp:cNvSpPr/>
      </dsp:nvSpPr>
      <dsp:spPr>
        <a:xfrm>
          <a:off x="10125466" y="1757065"/>
          <a:ext cx="911935" cy="823810"/>
        </a:xfrm>
        <a:prstGeom prst="rect">
          <a:avLst/>
        </a:prstGeom>
        <a:solidFill>
          <a:srgbClr val="B9B9B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itchFamily="2" charset="-78"/>
              <a:cs typeface="Sakkal Majalla" pitchFamily="2" charset="-78"/>
            </a:rPr>
            <a:t>إمكان الركوب</a:t>
          </a:r>
        </a:p>
      </dsp:txBody>
      <dsp:txXfrm>
        <a:off x="10125466" y="1757065"/>
        <a:ext cx="911935" cy="823810"/>
      </dsp:txXfrm>
    </dsp:sp>
    <dsp:sp modelId="{A72C173A-A4E9-42AF-8492-6A4524478DDF}">
      <dsp:nvSpPr>
        <dsp:cNvPr id="0" name=""/>
        <dsp:cNvSpPr/>
      </dsp:nvSpPr>
      <dsp:spPr>
        <a:xfrm>
          <a:off x="7788850" y="2822416"/>
          <a:ext cx="1833729" cy="313500"/>
        </a:xfrm>
        <a:prstGeom prst="rect">
          <a:avLst/>
        </a:prstGeom>
        <a:solidFill>
          <a:srgbClr val="FEF3D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ar-SA" sz="1700" b="1" kern="1200" dirty="0">
              <a:latin typeface="Sakkal Majalla" pitchFamily="2" charset="-78"/>
              <a:cs typeface="Sakkal Majalla" pitchFamily="2" charset="-78"/>
            </a:rPr>
            <a:t>ووجد زادا وراحلة بآلتهما </a:t>
          </a:r>
          <a:endParaRPr lang="ar-SA" sz="1700" kern="1200" dirty="0">
            <a:latin typeface="Sakkal Majalla" pitchFamily="2" charset="-78"/>
            <a:cs typeface="Sakkal Majalla" pitchFamily="2" charset="-78"/>
          </a:endParaRPr>
        </a:p>
      </dsp:txBody>
      <dsp:txXfrm>
        <a:off x="7788850" y="2822416"/>
        <a:ext cx="1833729" cy="313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9C6D0-F03E-4C1B-B0EB-4A3F73E23D33}">
      <dsp:nvSpPr>
        <dsp:cNvPr id="0" name=""/>
        <dsp:cNvSpPr/>
      </dsp:nvSpPr>
      <dsp:spPr>
        <a:xfrm>
          <a:off x="5316415" y="1860010"/>
          <a:ext cx="2909394" cy="1009872"/>
        </a:xfrm>
        <a:custGeom>
          <a:avLst/>
          <a:gdLst/>
          <a:ahLst/>
          <a:cxnLst/>
          <a:rect l="0" t="0" r="0" b="0"/>
          <a:pathLst>
            <a:path>
              <a:moveTo>
                <a:pt x="0" y="0"/>
              </a:moveTo>
              <a:lnTo>
                <a:pt x="0" y="504936"/>
              </a:lnTo>
              <a:lnTo>
                <a:pt x="2909394" y="504936"/>
              </a:lnTo>
              <a:lnTo>
                <a:pt x="2909394" y="1009872"/>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F32D44-C033-4CF1-9A2B-2C3A03812352}">
      <dsp:nvSpPr>
        <dsp:cNvPr id="0" name=""/>
        <dsp:cNvSpPr/>
      </dsp:nvSpPr>
      <dsp:spPr>
        <a:xfrm>
          <a:off x="2407021" y="1860010"/>
          <a:ext cx="2909394" cy="1009872"/>
        </a:xfrm>
        <a:custGeom>
          <a:avLst/>
          <a:gdLst/>
          <a:ahLst/>
          <a:cxnLst/>
          <a:rect l="0" t="0" r="0" b="0"/>
          <a:pathLst>
            <a:path>
              <a:moveTo>
                <a:pt x="2909394" y="0"/>
              </a:moveTo>
              <a:lnTo>
                <a:pt x="2909394" y="504936"/>
              </a:lnTo>
              <a:lnTo>
                <a:pt x="0" y="504936"/>
              </a:lnTo>
              <a:lnTo>
                <a:pt x="0" y="1009872"/>
              </a:lnTo>
            </a:path>
          </a:pathLst>
        </a:cu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2526858-7F82-460C-A012-E56556C9A72F}">
      <dsp:nvSpPr>
        <dsp:cNvPr id="0" name=""/>
        <dsp:cNvSpPr/>
      </dsp:nvSpPr>
      <dsp:spPr>
        <a:xfrm>
          <a:off x="4114186" y="622965"/>
          <a:ext cx="2404457" cy="1237045"/>
        </a:xfrm>
        <a:prstGeom prst="arc">
          <a:avLst>
            <a:gd name="adj1" fmla="val 13200000"/>
            <a:gd name="adj2" fmla="val 19200000"/>
          </a:avLst>
        </a:pr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759B566-B2E3-4024-9D8A-E8C508A1E32D}">
      <dsp:nvSpPr>
        <dsp:cNvPr id="0" name=""/>
        <dsp:cNvSpPr/>
      </dsp:nvSpPr>
      <dsp:spPr>
        <a:xfrm>
          <a:off x="4114186" y="622965"/>
          <a:ext cx="2404457" cy="1237045"/>
        </a:xfrm>
        <a:prstGeom prst="arc">
          <a:avLst>
            <a:gd name="adj1" fmla="val 2400000"/>
            <a:gd name="adj2" fmla="val 8400000"/>
          </a:avLst>
        </a:pr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5D1A3F-B3D0-46F0-9420-DE3C0316A9F9}">
      <dsp:nvSpPr>
        <dsp:cNvPr id="0" name=""/>
        <dsp:cNvSpPr/>
      </dsp:nvSpPr>
      <dsp:spPr>
        <a:xfrm>
          <a:off x="2911957" y="845633"/>
          <a:ext cx="4808915" cy="79170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rtl="1">
            <a:lnSpc>
              <a:spcPct val="90000"/>
            </a:lnSpc>
            <a:spcBef>
              <a:spcPct val="0"/>
            </a:spcBef>
            <a:spcAft>
              <a:spcPct val="35000"/>
            </a:spcAft>
            <a:buNone/>
          </a:pPr>
          <a:r>
            <a:rPr lang="ar-SA" sz="3500" kern="1200" dirty="0">
              <a:cs typeface="PT Bold Heading" pitchFamily="2" charset="-78"/>
            </a:rPr>
            <a:t>الإحرام</a:t>
          </a:r>
        </a:p>
      </dsp:txBody>
      <dsp:txXfrm>
        <a:off x="2911957" y="845633"/>
        <a:ext cx="4808915" cy="791709"/>
      </dsp:txXfrm>
    </dsp:sp>
    <dsp:sp modelId="{87B84E09-A115-42D3-BD97-6FAD1B5FF1BE}">
      <dsp:nvSpPr>
        <dsp:cNvPr id="0" name=""/>
        <dsp:cNvSpPr/>
      </dsp:nvSpPr>
      <dsp:spPr>
        <a:xfrm>
          <a:off x="1204792" y="2869883"/>
          <a:ext cx="2404457" cy="2404457"/>
        </a:xfrm>
        <a:prstGeom prst="arc">
          <a:avLst>
            <a:gd name="adj1" fmla="val 13200000"/>
            <a:gd name="adj2" fmla="val 19200000"/>
          </a:avLst>
        </a:pr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E43C94-AAD0-4A99-8BFC-FE4A66A79C52}">
      <dsp:nvSpPr>
        <dsp:cNvPr id="0" name=""/>
        <dsp:cNvSpPr/>
      </dsp:nvSpPr>
      <dsp:spPr>
        <a:xfrm>
          <a:off x="1204792" y="2869883"/>
          <a:ext cx="2404457" cy="2404457"/>
        </a:xfrm>
        <a:prstGeom prst="arc">
          <a:avLst>
            <a:gd name="adj1" fmla="val 2400000"/>
            <a:gd name="adj2" fmla="val 8400000"/>
          </a:avLst>
        </a:pr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4EC867-267C-4F0F-9A31-9895B0B80C65}">
      <dsp:nvSpPr>
        <dsp:cNvPr id="0" name=""/>
        <dsp:cNvSpPr/>
      </dsp:nvSpPr>
      <dsp:spPr>
        <a:xfrm>
          <a:off x="2563" y="3302685"/>
          <a:ext cx="4808915" cy="1538853"/>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itchFamily="2" charset="-78"/>
              <a:cs typeface="Sakkal Majalla" pitchFamily="2" charset="-78"/>
            </a:rPr>
            <a:t>وشرعا: نية النسك أي نية الدخول فيه لا نية أن يحج أو يعتمر</a:t>
          </a:r>
          <a:r>
            <a:rPr lang="ar-SA" sz="2400" kern="1200" dirty="0"/>
            <a:t>.</a:t>
          </a:r>
        </a:p>
      </dsp:txBody>
      <dsp:txXfrm>
        <a:off x="2563" y="3302685"/>
        <a:ext cx="4808915" cy="1538853"/>
      </dsp:txXfrm>
    </dsp:sp>
    <dsp:sp modelId="{F5F68C2A-D9D4-4108-B55B-E94D50754D90}">
      <dsp:nvSpPr>
        <dsp:cNvPr id="0" name=""/>
        <dsp:cNvSpPr/>
      </dsp:nvSpPr>
      <dsp:spPr>
        <a:xfrm>
          <a:off x="7023580" y="2869883"/>
          <a:ext cx="2404457" cy="2404457"/>
        </a:xfrm>
        <a:prstGeom prst="arc">
          <a:avLst>
            <a:gd name="adj1" fmla="val 13200000"/>
            <a:gd name="adj2" fmla="val 19200000"/>
          </a:avLst>
        </a:pr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9948CE-4106-49AC-B4D7-7DE3369DE959}">
      <dsp:nvSpPr>
        <dsp:cNvPr id="0" name=""/>
        <dsp:cNvSpPr/>
      </dsp:nvSpPr>
      <dsp:spPr>
        <a:xfrm>
          <a:off x="7023580" y="2869883"/>
          <a:ext cx="2404457" cy="2404457"/>
        </a:xfrm>
        <a:prstGeom prst="arc">
          <a:avLst>
            <a:gd name="adj1" fmla="val 2400000"/>
            <a:gd name="adj2" fmla="val 8400000"/>
          </a:avLst>
        </a:prstGeom>
        <a:noFill/>
        <a:ln w="12700" cap="flat" cmpd="sng" algn="ctr">
          <a:solidFill>
            <a:schemeClr val="accent3">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A09BD18-1FB3-4C0D-BBB6-C6BAE648C182}">
      <dsp:nvSpPr>
        <dsp:cNvPr id="0" name=""/>
        <dsp:cNvSpPr/>
      </dsp:nvSpPr>
      <dsp:spPr>
        <a:xfrm>
          <a:off x="5821351" y="3302685"/>
          <a:ext cx="4808915" cy="1538853"/>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dk1"/>
              </a:solidFill>
              <a:latin typeface="Sakkal Majalla" pitchFamily="2" charset="-78"/>
              <a:ea typeface="+mn-ea"/>
              <a:cs typeface="Sakkal Majalla" pitchFamily="2" charset="-78"/>
            </a:rPr>
            <a:t> لغة: نية الدخول في التحريم، لأنه يحرم على نفسة بنيته ما كان مباحا له قبل الإحرام من النكاح والطيب ونحوهما.</a:t>
          </a:r>
        </a:p>
      </dsp:txBody>
      <dsp:txXfrm>
        <a:off x="5821351" y="3302685"/>
        <a:ext cx="4808915" cy="1538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AC09-E55F-44D1-8CBD-C994FC967EAC}">
      <dsp:nvSpPr>
        <dsp:cNvPr id="0" name=""/>
        <dsp:cNvSpPr/>
      </dsp:nvSpPr>
      <dsp:spPr>
        <a:xfrm>
          <a:off x="3209" y="100"/>
          <a:ext cx="8688196" cy="513139"/>
        </a:xfrm>
        <a:prstGeom prst="roundRect">
          <a:avLst>
            <a:gd name="adj" fmla="val 10000"/>
          </a:avLst>
        </a:prstGeom>
        <a:solidFill>
          <a:srgbClr val="FEF3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latin typeface="Sakkal Majalla" pitchFamily="2" charset="-78"/>
              <a:cs typeface="Sakkal Majalla" pitchFamily="2" charset="-78"/>
            </a:rPr>
            <a:t>الأفقي: هو من كان مسافة قصر فأكثر من الحرم</a:t>
          </a:r>
        </a:p>
      </dsp:txBody>
      <dsp:txXfrm>
        <a:off x="18238" y="15129"/>
        <a:ext cx="8658138" cy="483081"/>
      </dsp:txXfrm>
    </dsp:sp>
    <dsp:sp modelId="{B7DB5B19-43F2-4C1A-811D-3F76ECF9B831}">
      <dsp:nvSpPr>
        <dsp:cNvPr id="0" name=""/>
        <dsp:cNvSpPr/>
      </dsp:nvSpPr>
      <dsp:spPr>
        <a:xfrm>
          <a:off x="3209" y="971133"/>
          <a:ext cx="4169000" cy="2739593"/>
        </a:xfrm>
        <a:prstGeom prst="roundRect">
          <a:avLst>
            <a:gd name="adj" fmla="val 10000"/>
          </a:avLst>
        </a:prstGeom>
        <a:solidFill>
          <a:srgbClr val="FFED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itchFamily="2" charset="-78"/>
              <a:cs typeface="Sakkal Majalla" pitchFamily="2" charset="-78"/>
            </a:rPr>
            <a:t>وثالثاً : ويشترط :</a:t>
          </a:r>
        </a:p>
        <a:p>
          <a:pPr marL="0" lvl="0" indent="0" algn="ctr" defTabSz="1244600" rtl="1">
            <a:lnSpc>
              <a:spcPct val="90000"/>
            </a:lnSpc>
            <a:spcBef>
              <a:spcPct val="0"/>
            </a:spcBef>
            <a:spcAft>
              <a:spcPct val="35000"/>
            </a:spcAft>
            <a:buNone/>
          </a:pPr>
          <a:r>
            <a:rPr lang="ar-SA" sz="2800" kern="1200" dirty="0">
              <a:latin typeface="Sakkal Majalla" pitchFamily="2" charset="-78"/>
              <a:cs typeface="Sakkal Majalla" pitchFamily="2" charset="-78"/>
            </a:rPr>
            <a:t>1- أن يحرم بهما من ميقات أو مسافة قصر فأكثر من مكة</a:t>
          </a:r>
        </a:p>
        <a:p>
          <a:pPr marL="0" lvl="0" indent="0" algn="ctr" defTabSz="1244600" rtl="1">
            <a:lnSpc>
              <a:spcPct val="90000"/>
            </a:lnSpc>
            <a:spcBef>
              <a:spcPct val="0"/>
            </a:spcBef>
            <a:spcAft>
              <a:spcPct val="35000"/>
            </a:spcAft>
            <a:buNone/>
          </a:pPr>
          <a:r>
            <a:rPr lang="ar-SA" sz="2800" kern="1200" dirty="0">
              <a:latin typeface="Sakkal Majalla" pitchFamily="2" charset="-78"/>
              <a:cs typeface="Sakkal Majalla" pitchFamily="2" charset="-78"/>
            </a:rPr>
            <a:t>2- وأن لا يسافر بينهما، فإن سافر مسافة قصر فأحرم فلا دم عليه</a:t>
          </a:r>
          <a:r>
            <a:rPr lang="ar-SA" sz="3300" kern="1200" dirty="0"/>
            <a:t>.</a:t>
          </a:r>
        </a:p>
      </dsp:txBody>
      <dsp:txXfrm>
        <a:off x="83449" y="1051373"/>
        <a:ext cx="4008520" cy="2579113"/>
      </dsp:txXfrm>
    </dsp:sp>
    <dsp:sp modelId="{28A1CA47-6831-4893-B28A-0FC1D4CE0119}">
      <dsp:nvSpPr>
        <dsp:cNvPr id="0" name=""/>
        <dsp:cNvSpPr/>
      </dsp:nvSpPr>
      <dsp:spPr>
        <a:xfrm>
          <a:off x="4522406" y="971133"/>
          <a:ext cx="4169000" cy="1297310"/>
        </a:xfrm>
        <a:prstGeom prst="roundRect">
          <a:avLst>
            <a:gd name="adj" fmla="val 10000"/>
          </a:avLst>
        </a:prstGeom>
        <a:solidFill>
          <a:srgbClr val="FFED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itchFamily="2" charset="-78"/>
              <a:cs typeface="Sakkal Majalla" pitchFamily="2" charset="-78"/>
            </a:rPr>
            <a:t>أولاً : يجب على الأفقي إن أحرم متمتعا أو قارنا دم نسك لا جبران</a:t>
          </a:r>
        </a:p>
      </dsp:txBody>
      <dsp:txXfrm>
        <a:off x="4560403" y="1009130"/>
        <a:ext cx="4093006" cy="1221316"/>
      </dsp:txXfrm>
    </dsp:sp>
    <dsp:sp modelId="{9EB77CD8-9796-43BB-9B74-DB69EF082951}">
      <dsp:nvSpPr>
        <dsp:cNvPr id="0" name=""/>
        <dsp:cNvSpPr/>
      </dsp:nvSpPr>
      <dsp:spPr>
        <a:xfrm>
          <a:off x="4522406" y="2726338"/>
          <a:ext cx="4169000" cy="2005125"/>
        </a:xfrm>
        <a:prstGeom prst="roundRect">
          <a:avLst>
            <a:gd name="adj" fmla="val 10000"/>
          </a:avLst>
        </a:prstGeom>
        <a:solidFill>
          <a:srgbClr val="BABAB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0" kern="1200" dirty="0">
              <a:effectLst/>
              <a:latin typeface="Sakkal Majalla" pitchFamily="2" charset="-78"/>
              <a:cs typeface="Sakkal Majalla" pitchFamily="2" charset="-78"/>
            </a:rPr>
            <a:t>وثانياً: بخلاف أهل الحرم، ومن منه دون المسافة فلا شيء عليه؛ لِقَوْلِهِ تَعَالَى: {ذَلِكَ لِمَنْ لَمْ يَكُنْ أَهْلُهُ حَاضِرِي الْمَسْجِدِ الْحَرَامِ} [البقرة: 196] </a:t>
          </a:r>
        </a:p>
      </dsp:txBody>
      <dsp:txXfrm>
        <a:off x="4581134" y="2785066"/>
        <a:ext cx="4051544" cy="1887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90C0E-6199-4DDE-B4F5-E1938F7B9AA8}">
      <dsp:nvSpPr>
        <dsp:cNvPr id="0" name=""/>
        <dsp:cNvSpPr/>
      </dsp:nvSpPr>
      <dsp:spPr>
        <a:xfrm>
          <a:off x="4825916" y="822252"/>
          <a:ext cx="2242270" cy="1067116"/>
        </a:xfrm>
        <a:custGeom>
          <a:avLst/>
          <a:gdLst/>
          <a:ahLst/>
          <a:cxnLst/>
          <a:rect l="0" t="0" r="0" b="0"/>
          <a:pathLst>
            <a:path>
              <a:moveTo>
                <a:pt x="0" y="0"/>
              </a:moveTo>
              <a:lnTo>
                <a:pt x="0" y="727209"/>
              </a:lnTo>
              <a:lnTo>
                <a:pt x="2242270" y="727209"/>
              </a:lnTo>
              <a:lnTo>
                <a:pt x="2242270" y="106711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1296C-CBC2-4DA3-8C18-3488BCF9C03D}">
      <dsp:nvSpPr>
        <dsp:cNvPr id="0" name=""/>
        <dsp:cNvSpPr/>
      </dsp:nvSpPr>
      <dsp:spPr>
        <a:xfrm>
          <a:off x="2583645" y="822252"/>
          <a:ext cx="2242270" cy="1067116"/>
        </a:xfrm>
        <a:custGeom>
          <a:avLst/>
          <a:gdLst/>
          <a:ahLst/>
          <a:cxnLst/>
          <a:rect l="0" t="0" r="0" b="0"/>
          <a:pathLst>
            <a:path>
              <a:moveTo>
                <a:pt x="2242270" y="0"/>
              </a:moveTo>
              <a:lnTo>
                <a:pt x="2242270" y="727209"/>
              </a:lnTo>
              <a:lnTo>
                <a:pt x="0" y="727209"/>
              </a:lnTo>
              <a:lnTo>
                <a:pt x="0" y="106711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11C64-D628-46B5-8A42-3EA12C7BEC4A}">
      <dsp:nvSpPr>
        <dsp:cNvPr id="0" name=""/>
        <dsp:cNvSpPr/>
      </dsp:nvSpPr>
      <dsp:spPr>
        <a:xfrm>
          <a:off x="3576050" y="1280"/>
          <a:ext cx="2499732" cy="82097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48F6B-FF0C-49F4-8503-E9F7F202785E}">
      <dsp:nvSpPr>
        <dsp:cNvPr id="0" name=""/>
        <dsp:cNvSpPr/>
      </dsp:nvSpPr>
      <dsp:spPr>
        <a:xfrm>
          <a:off x="3983735" y="388581"/>
          <a:ext cx="2499732" cy="82097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kern="1200" dirty="0">
              <a:latin typeface="Sakkal Majalla" pitchFamily="2" charset="-78"/>
              <a:cs typeface="Sakkal Majalla" pitchFamily="2" charset="-78"/>
            </a:rPr>
            <a:t>الصيد</a:t>
          </a:r>
        </a:p>
      </dsp:txBody>
      <dsp:txXfrm>
        <a:off x="4007780" y="412626"/>
        <a:ext cx="2451642" cy="772881"/>
      </dsp:txXfrm>
    </dsp:sp>
    <dsp:sp modelId="{4C1A0630-415A-4B67-9D5B-F1AA3C26A90B}">
      <dsp:nvSpPr>
        <dsp:cNvPr id="0" name=""/>
        <dsp:cNvSpPr/>
      </dsp:nvSpPr>
      <dsp:spPr>
        <a:xfrm>
          <a:off x="749060" y="1889369"/>
          <a:ext cx="3669169" cy="17503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9EDDD-9C61-45F6-ABFD-30F1BB2A0677}">
      <dsp:nvSpPr>
        <dsp:cNvPr id="0" name=""/>
        <dsp:cNvSpPr/>
      </dsp:nvSpPr>
      <dsp:spPr>
        <a:xfrm>
          <a:off x="1156746" y="2276670"/>
          <a:ext cx="3669169" cy="175033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kern="1200" dirty="0">
              <a:latin typeface="Sakkal Majalla" pitchFamily="2" charset="-78"/>
              <a:cs typeface="Sakkal Majalla" pitchFamily="2" charset="-78"/>
            </a:rPr>
            <a:t>صيد لا مثل له </a:t>
          </a:r>
        </a:p>
      </dsp:txBody>
      <dsp:txXfrm>
        <a:off x="1208011" y="2327935"/>
        <a:ext cx="3566639" cy="1647801"/>
      </dsp:txXfrm>
    </dsp:sp>
    <dsp:sp modelId="{2095F6FF-6BC3-43DA-82D6-2E0C8B40ED6B}">
      <dsp:nvSpPr>
        <dsp:cNvPr id="0" name=""/>
        <dsp:cNvSpPr/>
      </dsp:nvSpPr>
      <dsp:spPr>
        <a:xfrm>
          <a:off x="5233601" y="1889369"/>
          <a:ext cx="3669169" cy="17153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057AF-8FF9-4A6C-8B26-95981BAAEBD4}">
      <dsp:nvSpPr>
        <dsp:cNvPr id="0" name=""/>
        <dsp:cNvSpPr/>
      </dsp:nvSpPr>
      <dsp:spPr>
        <a:xfrm>
          <a:off x="5641287" y="2276670"/>
          <a:ext cx="3669169" cy="17153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kern="1200" dirty="0">
              <a:latin typeface="Sakkal Majalla" pitchFamily="2" charset="-78"/>
              <a:cs typeface="Sakkal Majalla" pitchFamily="2" charset="-78"/>
            </a:rPr>
            <a:t>صيد له مثل من النعم</a:t>
          </a:r>
        </a:p>
      </dsp:txBody>
      <dsp:txXfrm>
        <a:off x="5691528" y="2326911"/>
        <a:ext cx="3568687" cy="16148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9B0DD-3813-43A7-B7CB-8F08D5DEDA3C}">
      <dsp:nvSpPr>
        <dsp:cNvPr id="0" name=""/>
        <dsp:cNvSpPr/>
      </dsp:nvSpPr>
      <dsp:spPr>
        <a:xfrm>
          <a:off x="5678708" y="872876"/>
          <a:ext cx="3947349" cy="288131"/>
        </a:xfrm>
        <a:custGeom>
          <a:avLst/>
          <a:gdLst/>
          <a:ahLst/>
          <a:cxnLst/>
          <a:rect l="0" t="0" r="0" b="0"/>
          <a:pathLst>
            <a:path>
              <a:moveTo>
                <a:pt x="0" y="0"/>
              </a:moveTo>
              <a:lnTo>
                <a:pt x="0" y="19184"/>
              </a:lnTo>
              <a:lnTo>
                <a:pt x="3947349" y="19184"/>
              </a:lnTo>
              <a:lnTo>
                <a:pt x="3947349" y="2881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6BB6E-9C59-4F20-8A25-1AA4CBF03D2F}">
      <dsp:nvSpPr>
        <dsp:cNvPr id="0" name=""/>
        <dsp:cNvSpPr/>
      </dsp:nvSpPr>
      <dsp:spPr>
        <a:xfrm>
          <a:off x="5632156" y="872876"/>
          <a:ext cx="91440" cy="299016"/>
        </a:xfrm>
        <a:custGeom>
          <a:avLst/>
          <a:gdLst/>
          <a:ahLst/>
          <a:cxnLst/>
          <a:rect l="0" t="0" r="0" b="0"/>
          <a:pathLst>
            <a:path>
              <a:moveTo>
                <a:pt x="46552" y="0"/>
              </a:moveTo>
              <a:lnTo>
                <a:pt x="46552" y="30070"/>
              </a:lnTo>
              <a:lnTo>
                <a:pt x="45720" y="30070"/>
              </a:lnTo>
              <a:lnTo>
                <a:pt x="45720" y="299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68D7C0-859D-4EFE-B0E5-8050F7868F8D}">
      <dsp:nvSpPr>
        <dsp:cNvPr id="0" name=""/>
        <dsp:cNvSpPr/>
      </dsp:nvSpPr>
      <dsp:spPr>
        <a:xfrm>
          <a:off x="1640160" y="872876"/>
          <a:ext cx="4038547" cy="282547"/>
        </a:xfrm>
        <a:custGeom>
          <a:avLst/>
          <a:gdLst/>
          <a:ahLst/>
          <a:cxnLst/>
          <a:rect l="0" t="0" r="0" b="0"/>
          <a:pathLst>
            <a:path>
              <a:moveTo>
                <a:pt x="4038547" y="0"/>
              </a:moveTo>
              <a:lnTo>
                <a:pt x="4038547" y="13600"/>
              </a:lnTo>
              <a:lnTo>
                <a:pt x="0" y="13600"/>
              </a:lnTo>
              <a:lnTo>
                <a:pt x="0" y="282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7664A9-2B3D-4B3A-990C-CE3ECB66DBE5}">
      <dsp:nvSpPr>
        <dsp:cNvPr id="0" name=""/>
        <dsp:cNvSpPr/>
      </dsp:nvSpPr>
      <dsp:spPr>
        <a:xfrm>
          <a:off x="4852390" y="454639"/>
          <a:ext cx="1652636" cy="418237"/>
        </a:xfrm>
        <a:prstGeom prst="rect">
          <a:avLst/>
        </a:prstGeom>
        <a:solidFill>
          <a:schemeClr val="accent4">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itchFamily="2" charset="-78"/>
              <a:cs typeface="Sakkal Majalla" pitchFamily="2" charset="-78"/>
            </a:rPr>
            <a:t>صيد حرم مكة</a:t>
          </a:r>
        </a:p>
      </dsp:txBody>
      <dsp:txXfrm>
        <a:off x="4852390" y="454639"/>
        <a:ext cx="1652636" cy="418237"/>
      </dsp:txXfrm>
    </dsp:sp>
    <dsp:sp modelId="{E06DCA2C-8798-4253-B232-CA5A74D763D2}">
      <dsp:nvSpPr>
        <dsp:cNvPr id="0" name=""/>
        <dsp:cNvSpPr/>
      </dsp:nvSpPr>
      <dsp:spPr>
        <a:xfrm>
          <a:off x="184354" y="1155424"/>
          <a:ext cx="2911611" cy="1280696"/>
        </a:xfrm>
        <a:prstGeom prst="rect">
          <a:avLst/>
        </a:prstGeom>
        <a:solidFill>
          <a:schemeClr val="accent2">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u="sng" kern="1200" dirty="0">
              <a:latin typeface="Sakkal Majalla" pitchFamily="2" charset="-78"/>
              <a:cs typeface="Sakkal Majalla" pitchFamily="2" charset="-78"/>
            </a:rPr>
            <a:t>حكم تملكه</a:t>
          </a:r>
          <a:r>
            <a:rPr lang="ar-SA" sz="2800" kern="1200" dirty="0">
              <a:latin typeface="Sakkal Majalla" pitchFamily="2" charset="-78"/>
              <a:cs typeface="Sakkal Majalla" pitchFamily="2" charset="-78"/>
            </a:rPr>
            <a:t>: ولا يملكه ابتداء بغير إرث، ولا يلزم المحرم جزاءان</a:t>
          </a:r>
        </a:p>
      </dsp:txBody>
      <dsp:txXfrm>
        <a:off x="184354" y="1155424"/>
        <a:ext cx="2911611" cy="1280696"/>
      </dsp:txXfrm>
    </dsp:sp>
    <dsp:sp modelId="{B2A2D245-D5FA-4D9E-BE39-FBEB6A6465B7}">
      <dsp:nvSpPr>
        <dsp:cNvPr id="0" name=""/>
        <dsp:cNvSpPr/>
      </dsp:nvSpPr>
      <dsp:spPr>
        <a:xfrm>
          <a:off x="3814898" y="1171893"/>
          <a:ext cx="3725955" cy="1687099"/>
        </a:xfrm>
        <a:prstGeom prst="rect">
          <a:avLst/>
        </a:prstGeom>
        <a:solidFill>
          <a:schemeClr val="accent2">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u="sng" kern="1200" dirty="0">
              <a:latin typeface="Sakkal Majalla" pitchFamily="2" charset="-78"/>
              <a:cs typeface="Sakkal Majalla" pitchFamily="2" charset="-78"/>
            </a:rPr>
            <a:t>الواجب في صيده</a:t>
          </a:r>
          <a:r>
            <a:rPr lang="ar-SA" sz="2800" kern="1200" dirty="0">
              <a:latin typeface="Sakkal Majalla" pitchFamily="2" charset="-78"/>
              <a:cs typeface="Sakkal Majalla" pitchFamily="2" charset="-78"/>
            </a:rPr>
            <a:t>: وحكم صيده كصيد المحرم فيه الجزاء حتى على الصغير والكافر لكن بجريد لا جزاء فيه </a:t>
          </a:r>
          <a:endParaRPr lang="ar-SA" sz="2900" kern="1200" dirty="0"/>
        </a:p>
      </dsp:txBody>
      <dsp:txXfrm>
        <a:off x="3814898" y="1171893"/>
        <a:ext cx="3725955" cy="1687099"/>
      </dsp:txXfrm>
    </dsp:sp>
    <dsp:sp modelId="{2D6F7383-27F8-4026-A55B-CF7F69BBB299}">
      <dsp:nvSpPr>
        <dsp:cNvPr id="0" name=""/>
        <dsp:cNvSpPr/>
      </dsp:nvSpPr>
      <dsp:spPr>
        <a:xfrm>
          <a:off x="7663570" y="1161007"/>
          <a:ext cx="3924975" cy="2550237"/>
        </a:xfrm>
        <a:prstGeom prst="rect">
          <a:avLst/>
        </a:prstGeom>
        <a:solidFill>
          <a:schemeClr val="accent2">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u="sng" kern="1200" dirty="0">
              <a:latin typeface="Sakkal Majalla" pitchFamily="2" charset="-78"/>
              <a:cs typeface="Sakkal Majalla" pitchFamily="2" charset="-78"/>
            </a:rPr>
            <a:t>حكمه</a:t>
          </a:r>
          <a:r>
            <a:rPr lang="ar-SA" sz="2800" kern="1200" dirty="0">
              <a:latin typeface="Sakkal Majalla" pitchFamily="2" charset="-78"/>
              <a:cs typeface="Sakkal Majalla" pitchFamily="2" charset="-78"/>
            </a:rPr>
            <a:t>: </a:t>
          </a:r>
          <a:r>
            <a:rPr lang="ar-SA" sz="2800" b="1" u="sng" kern="1200" dirty="0">
              <a:latin typeface="Sakkal Majalla" pitchFamily="2" charset="-78"/>
              <a:cs typeface="Sakkal Majalla" pitchFamily="2" charset="-78"/>
            </a:rPr>
            <a:t>يحرم </a:t>
          </a:r>
          <a:r>
            <a:rPr lang="ar-SA" sz="2800" kern="1200" dirty="0">
              <a:latin typeface="Sakkal Majalla" pitchFamily="2" charset="-78"/>
              <a:cs typeface="Sakkal Majalla" pitchFamily="2" charset="-78"/>
            </a:rPr>
            <a:t>صيده على المحرم والحلال إجماعا لحديث ابن عباس قال: قال رسول الله - صَلَّى اللَّهُ عَلَيْهِ وَسَلَّمَ - يوم فتح مكة: «إن هذا البلد حرمه الله يوم خلق السماوات والأرض فهو حرام بحرمة الله إلى يوم القيامة</a:t>
          </a:r>
          <a:r>
            <a:rPr lang="ar-SA" sz="2300" kern="1200" dirty="0">
              <a:latin typeface="Sakkal Majalla" pitchFamily="2" charset="-78"/>
              <a:cs typeface="Sakkal Majalla" pitchFamily="2" charset="-78"/>
            </a:rPr>
            <a:t>» </a:t>
          </a:r>
        </a:p>
      </dsp:txBody>
      <dsp:txXfrm>
        <a:off x="7663570" y="1161007"/>
        <a:ext cx="3924975" cy="2550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9B0DD-3813-43A7-B7CB-8F08D5DEDA3C}">
      <dsp:nvSpPr>
        <dsp:cNvPr id="0" name=""/>
        <dsp:cNvSpPr/>
      </dsp:nvSpPr>
      <dsp:spPr>
        <a:xfrm>
          <a:off x="5688345" y="977952"/>
          <a:ext cx="4071534" cy="268549"/>
        </a:xfrm>
        <a:custGeom>
          <a:avLst/>
          <a:gdLst/>
          <a:ahLst/>
          <a:cxnLst/>
          <a:rect l="0" t="0" r="0" b="0"/>
          <a:pathLst>
            <a:path>
              <a:moveTo>
                <a:pt x="0" y="0"/>
              </a:moveTo>
              <a:lnTo>
                <a:pt x="0" y="17881"/>
              </a:lnTo>
              <a:lnTo>
                <a:pt x="4071534" y="17881"/>
              </a:lnTo>
              <a:lnTo>
                <a:pt x="4071534" y="268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6BB6E-9C59-4F20-8A25-1AA4CBF03D2F}">
      <dsp:nvSpPr>
        <dsp:cNvPr id="0" name=""/>
        <dsp:cNvSpPr/>
      </dsp:nvSpPr>
      <dsp:spPr>
        <a:xfrm>
          <a:off x="5641849" y="977952"/>
          <a:ext cx="91440" cy="278695"/>
        </a:xfrm>
        <a:custGeom>
          <a:avLst/>
          <a:gdLst/>
          <a:ahLst/>
          <a:cxnLst/>
          <a:rect l="0" t="0" r="0" b="0"/>
          <a:pathLst>
            <a:path>
              <a:moveTo>
                <a:pt x="46495" y="0"/>
              </a:moveTo>
              <a:lnTo>
                <a:pt x="46495" y="28027"/>
              </a:lnTo>
              <a:lnTo>
                <a:pt x="45720" y="28027"/>
              </a:lnTo>
              <a:lnTo>
                <a:pt x="45720" y="278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68D7C0-859D-4EFE-B0E5-8050F7868F8D}">
      <dsp:nvSpPr>
        <dsp:cNvPr id="0" name=""/>
        <dsp:cNvSpPr/>
      </dsp:nvSpPr>
      <dsp:spPr>
        <a:xfrm>
          <a:off x="1906954" y="977952"/>
          <a:ext cx="3781391" cy="263344"/>
        </a:xfrm>
        <a:custGeom>
          <a:avLst/>
          <a:gdLst/>
          <a:ahLst/>
          <a:cxnLst/>
          <a:rect l="0" t="0" r="0" b="0"/>
          <a:pathLst>
            <a:path>
              <a:moveTo>
                <a:pt x="3781391" y="0"/>
              </a:moveTo>
              <a:lnTo>
                <a:pt x="3781391" y="12676"/>
              </a:lnTo>
              <a:lnTo>
                <a:pt x="0" y="12676"/>
              </a:lnTo>
              <a:lnTo>
                <a:pt x="0" y="2633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7664A9-2B3D-4B3A-990C-CE3ECB66DBE5}">
      <dsp:nvSpPr>
        <dsp:cNvPr id="0" name=""/>
        <dsp:cNvSpPr/>
      </dsp:nvSpPr>
      <dsp:spPr>
        <a:xfrm>
          <a:off x="4918185" y="588139"/>
          <a:ext cx="1540321" cy="389813"/>
        </a:xfrm>
        <a:prstGeom prst="rect">
          <a:avLst/>
        </a:prstGeom>
        <a:solidFill>
          <a:schemeClr val="accent4">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itchFamily="2" charset="-78"/>
              <a:cs typeface="Sakkal Majalla" pitchFamily="2" charset="-78"/>
            </a:rPr>
            <a:t>نبات حرم مكة</a:t>
          </a:r>
        </a:p>
      </dsp:txBody>
      <dsp:txXfrm>
        <a:off x="4918185" y="588139"/>
        <a:ext cx="1540321" cy="389813"/>
      </dsp:txXfrm>
    </dsp:sp>
    <dsp:sp modelId="{E06DCA2C-8798-4253-B232-CA5A74D763D2}">
      <dsp:nvSpPr>
        <dsp:cNvPr id="0" name=""/>
        <dsp:cNvSpPr/>
      </dsp:nvSpPr>
      <dsp:spPr>
        <a:xfrm>
          <a:off x="550086" y="1241297"/>
          <a:ext cx="2713735" cy="1571869"/>
        </a:xfrm>
        <a:prstGeom prst="rect">
          <a:avLst/>
        </a:prstGeom>
        <a:solidFill>
          <a:schemeClr val="accent2">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u="sng" kern="1200" dirty="0">
              <a:latin typeface="Sakkal Majalla" pitchFamily="2" charset="-78"/>
              <a:cs typeface="Sakkal Majalla" pitchFamily="2" charset="-78"/>
            </a:rPr>
            <a:t>ما يباح الانتفاع </a:t>
          </a:r>
          <a:r>
            <a:rPr lang="ar-SA" sz="2800" b="1" u="sng" kern="1200" dirty="0" err="1">
              <a:latin typeface="Sakkal Majalla" pitchFamily="2" charset="-78"/>
              <a:cs typeface="Sakkal Majalla" pitchFamily="2" charset="-78"/>
            </a:rPr>
            <a:t>به:</a:t>
          </a:r>
          <a:r>
            <a:rPr lang="ar-SA" sz="2800" kern="1200" dirty="0" err="1">
              <a:latin typeface="Sakkal Majalla" pitchFamily="2" charset="-78"/>
              <a:cs typeface="Sakkal Majalla" pitchFamily="2" charset="-78"/>
            </a:rPr>
            <a:t>ويباح</a:t>
          </a:r>
          <a:r>
            <a:rPr lang="ar-SA" sz="2800" kern="1200" dirty="0">
              <a:latin typeface="Sakkal Majalla" pitchFamily="2" charset="-78"/>
              <a:cs typeface="Sakkal Majalla" pitchFamily="2" charset="-78"/>
            </a:rPr>
            <a:t> انتفاع بما زال أو انكسرت بغير فعل آدمي ولو لم يبن، </a:t>
          </a:r>
          <a:endParaRPr lang="ar-SA" sz="2800" b="1" u="sng" kern="1200" dirty="0">
            <a:latin typeface="Sakkal Majalla" pitchFamily="2" charset="-78"/>
            <a:cs typeface="Sakkal Majalla" pitchFamily="2" charset="-78"/>
          </a:endParaRPr>
        </a:p>
      </dsp:txBody>
      <dsp:txXfrm>
        <a:off x="550086" y="1241297"/>
        <a:ext cx="2713735" cy="1571869"/>
      </dsp:txXfrm>
    </dsp:sp>
    <dsp:sp modelId="{B2A2D245-D5FA-4D9E-BE39-FBEB6A6465B7}">
      <dsp:nvSpPr>
        <dsp:cNvPr id="0" name=""/>
        <dsp:cNvSpPr/>
      </dsp:nvSpPr>
      <dsp:spPr>
        <a:xfrm>
          <a:off x="3558750" y="1256648"/>
          <a:ext cx="4257637" cy="2379248"/>
        </a:xfrm>
        <a:prstGeom prst="rect">
          <a:avLst/>
        </a:prstGeom>
        <a:solidFill>
          <a:schemeClr val="accent2">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u="sng" kern="1200" dirty="0">
              <a:latin typeface="Sakkal Majalla" pitchFamily="2" charset="-78"/>
              <a:cs typeface="Sakkal Majalla" pitchFamily="2" charset="-78"/>
            </a:rPr>
            <a:t>ما يجوز </a:t>
          </a:r>
          <a:r>
            <a:rPr lang="ar-SA" sz="2800" b="1" u="sng" kern="1200" dirty="0" err="1">
              <a:latin typeface="Sakkal Majalla" pitchFamily="2" charset="-78"/>
              <a:cs typeface="Sakkal Majalla" pitchFamily="2" charset="-78"/>
            </a:rPr>
            <a:t>قطعه:</a:t>
          </a:r>
          <a:r>
            <a:rPr lang="ar-SA" sz="2800" kern="1200" dirty="0" err="1">
              <a:latin typeface="Sakkal Majalla" pitchFamily="2" charset="-78"/>
              <a:cs typeface="Sakkal Majalla" pitchFamily="2" charset="-78"/>
            </a:rPr>
            <a:t>ويجوز</a:t>
          </a:r>
          <a:r>
            <a:rPr lang="ar-SA" sz="2800" kern="1200" dirty="0">
              <a:latin typeface="Sakkal Majalla" pitchFamily="2" charset="-78"/>
              <a:cs typeface="Sakkal Majalla" pitchFamily="2" charset="-78"/>
            </a:rPr>
            <a:t> قطع اليابس والثمرة وما زرعه الآدمي، والكمأة والفقع، وكذا الإذخر كما أشار إليه بقوله: «إلا الإذخر» قال في" القاموس ": حشيش طيب الريح لقوله - صَلَّى اللَّهُ عَلَيْهِ وَسَلَّمَ -: «إلا الإذخر» </a:t>
          </a:r>
          <a:endParaRPr lang="ar-SA" sz="2900" b="1" u="sng" kern="1200" dirty="0"/>
        </a:p>
      </dsp:txBody>
      <dsp:txXfrm>
        <a:off x="3558750" y="1256648"/>
        <a:ext cx="4257637" cy="2379248"/>
      </dsp:txXfrm>
    </dsp:sp>
    <dsp:sp modelId="{2D6F7383-27F8-4026-A55B-CF7F69BBB299}">
      <dsp:nvSpPr>
        <dsp:cNvPr id="0" name=""/>
        <dsp:cNvSpPr/>
      </dsp:nvSpPr>
      <dsp:spPr>
        <a:xfrm>
          <a:off x="7930764" y="1246502"/>
          <a:ext cx="3658229" cy="2376920"/>
        </a:xfrm>
        <a:prstGeom prst="rect">
          <a:avLst/>
        </a:prstGeom>
        <a:solidFill>
          <a:schemeClr val="accent2">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1" u="sng" kern="1200" dirty="0">
              <a:latin typeface="Sakkal Majalla" pitchFamily="2" charset="-78"/>
              <a:cs typeface="Sakkal Majalla" pitchFamily="2" charset="-78"/>
            </a:rPr>
            <a:t>ما يحرم قطعه: </a:t>
          </a:r>
          <a:r>
            <a:rPr lang="ar-SA" sz="2800" kern="1200" dirty="0">
              <a:latin typeface="Sakkal Majalla" pitchFamily="2" charset="-78"/>
              <a:cs typeface="Sakkal Majalla" pitchFamily="2" charset="-78"/>
            </a:rPr>
            <a:t>ويحرم قطع شجره أي شجر الحرم وحشيشه الأخضرين اللذين لم </a:t>
          </a:r>
          <a:r>
            <a:rPr lang="ar-SA" sz="2800" kern="1200" dirty="0" err="1">
              <a:latin typeface="Sakkal Majalla" pitchFamily="2" charset="-78"/>
              <a:cs typeface="Sakkal Majalla" pitchFamily="2" charset="-78"/>
            </a:rPr>
            <a:t>يزرعهما</a:t>
          </a:r>
          <a:r>
            <a:rPr lang="ar-SA" sz="2800" kern="1200" dirty="0">
              <a:latin typeface="Sakkal Majalla" pitchFamily="2" charset="-78"/>
              <a:cs typeface="Sakkal Majalla" pitchFamily="2" charset="-78"/>
            </a:rPr>
            <a:t> آدمي لحديث «ولا يعضد شجرها ولا يحش حشيشها» وفي رواية: «ولا يختلى شوكها» </a:t>
          </a:r>
          <a:endParaRPr lang="ar-SA" sz="2800" b="1" u="sng" kern="1200" dirty="0">
            <a:latin typeface="Sakkal Majalla" pitchFamily="2" charset="-78"/>
            <a:cs typeface="Sakkal Majalla" pitchFamily="2" charset="-78"/>
          </a:endParaRPr>
        </a:p>
      </dsp:txBody>
      <dsp:txXfrm>
        <a:off x="7930764" y="1246502"/>
        <a:ext cx="3658229" cy="2376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3CBAD-CDE3-47CA-8FBA-F56780B6AA35}">
      <dsp:nvSpPr>
        <dsp:cNvPr id="0" name=""/>
        <dsp:cNvSpPr/>
      </dsp:nvSpPr>
      <dsp:spPr>
        <a:xfrm>
          <a:off x="2497855" y="0"/>
          <a:ext cx="2859604" cy="2859563"/>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itchFamily="2" charset="-78"/>
              <a:cs typeface="Sakkal Majalla" pitchFamily="2" charset="-78"/>
            </a:rPr>
            <a:t>[ما الواجب على من قطع حشيشا وورقا من حرم مكة؟]</a:t>
          </a:r>
        </a:p>
        <a:p>
          <a:pPr marL="0" lvl="0" indent="0" algn="ctr" defTabSz="889000" rtl="1">
            <a:lnSpc>
              <a:spcPct val="90000"/>
            </a:lnSpc>
            <a:spcBef>
              <a:spcPct val="0"/>
            </a:spcBef>
            <a:spcAft>
              <a:spcPct val="35000"/>
            </a:spcAft>
            <a:buNone/>
          </a:pPr>
          <a:r>
            <a:rPr lang="ar-SA" sz="2000" kern="1200" dirty="0">
              <a:latin typeface="Sakkal Majalla" pitchFamily="2" charset="-78"/>
              <a:cs typeface="Sakkal Majalla" pitchFamily="2" charset="-78"/>
            </a:rPr>
            <a:t>ويضمن حشيش وورق بقيمته وغصن بما نقص </a:t>
          </a:r>
          <a:endParaRPr lang="ar-SA" sz="2000" kern="1200" dirty="0"/>
        </a:p>
      </dsp:txBody>
      <dsp:txXfrm>
        <a:off x="2916634" y="418773"/>
        <a:ext cx="2022046" cy="2022017"/>
      </dsp:txXfrm>
    </dsp:sp>
    <dsp:sp modelId="{E4D9E0D1-356E-4802-8FC9-E944B6120E03}">
      <dsp:nvSpPr>
        <dsp:cNvPr id="0" name=""/>
        <dsp:cNvSpPr/>
      </dsp:nvSpPr>
      <dsp:spPr>
        <a:xfrm>
          <a:off x="4204006" y="1907169"/>
          <a:ext cx="2859604" cy="2859563"/>
        </a:xfrm>
        <a:prstGeom prst="ellipse">
          <a:avLst/>
        </a:prstGeom>
        <a:solidFill>
          <a:schemeClr val="accent2">
            <a:alpha val="50000"/>
            <a:hueOff val="-727682"/>
            <a:satOff val="-41964"/>
            <a:lumOff val="431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endParaRPr lang="ar-SA" sz="2000" b="1" kern="1200" dirty="0">
            <a:latin typeface="Sakkal Majalla" pitchFamily="2" charset="-78"/>
            <a:cs typeface="Sakkal Majalla" pitchFamily="2" charset="-78"/>
          </a:endParaRPr>
        </a:p>
        <a:p>
          <a:pPr marL="0" lvl="0" indent="0" algn="ctr" defTabSz="889000" rtl="1">
            <a:lnSpc>
              <a:spcPct val="90000"/>
            </a:lnSpc>
            <a:spcBef>
              <a:spcPct val="0"/>
            </a:spcBef>
            <a:spcAft>
              <a:spcPct val="35000"/>
            </a:spcAft>
            <a:buNone/>
          </a:pPr>
          <a:r>
            <a:rPr lang="ar-SA" sz="2000" b="1" kern="1200" dirty="0">
              <a:latin typeface="Sakkal Majalla" pitchFamily="2" charset="-78"/>
              <a:cs typeface="Sakkal Majalla" pitchFamily="2" charset="-78"/>
            </a:rPr>
            <a:t>[بما يسقط الضمان لما سبق؟]</a:t>
          </a:r>
        </a:p>
        <a:p>
          <a:pPr marL="0" lvl="0" indent="0" algn="ctr" defTabSz="889000" rtl="1">
            <a:lnSpc>
              <a:spcPct val="90000"/>
            </a:lnSpc>
            <a:spcBef>
              <a:spcPct val="0"/>
            </a:spcBef>
            <a:spcAft>
              <a:spcPct val="35000"/>
            </a:spcAft>
            <a:buNone/>
          </a:pPr>
          <a:r>
            <a:rPr lang="ar-SA" sz="2000" kern="1200" dirty="0">
              <a:latin typeface="Sakkal Majalla" pitchFamily="2" charset="-78"/>
              <a:cs typeface="Sakkal Majalla" pitchFamily="2" charset="-78"/>
            </a:rPr>
            <a:t>فإن استخلف شيئا منها سقط ضمانه كرد شجرة فتنبت لكن يضمن نقصها</a:t>
          </a:r>
          <a:endParaRPr lang="ar-SA" sz="2000" b="1" kern="1200" dirty="0">
            <a:latin typeface="Sakkal Majalla" pitchFamily="2" charset="-78"/>
            <a:cs typeface="Sakkal Majalla" pitchFamily="2" charset="-78"/>
          </a:endParaRPr>
        </a:p>
      </dsp:txBody>
      <dsp:txXfrm>
        <a:off x="4622785" y="2325942"/>
        <a:ext cx="2022046" cy="2022017"/>
      </dsp:txXfrm>
    </dsp:sp>
    <dsp:sp modelId="{B3FC9619-4164-4536-9218-D15CC2BAFDB5}">
      <dsp:nvSpPr>
        <dsp:cNvPr id="0" name=""/>
        <dsp:cNvSpPr/>
      </dsp:nvSpPr>
      <dsp:spPr>
        <a:xfrm>
          <a:off x="5756199" y="0"/>
          <a:ext cx="2859604" cy="2859563"/>
        </a:xfrm>
        <a:prstGeom prst="ellipse">
          <a:avLst/>
        </a:prstGeom>
        <a:solidFill>
          <a:schemeClr val="accent2">
            <a:alpha val="50000"/>
            <a:hueOff val="-1455363"/>
            <a:satOff val="-83928"/>
            <a:lumOff val="862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itchFamily="2" charset="-78"/>
              <a:cs typeface="Sakkal Majalla" pitchFamily="2" charset="-78"/>
            </a:rPr>
            <a:t>[ما الواجب على من قطع شجرا من حرم مكة؟]</a:t>
          </a:r>
        </a:p>
        <a:p>
          <a:pPr marL="0" lvl="0" indent="0" algn="ctr" defTabSz="889000" rtl="1">
            <a:lnSpc>
              <a:spcPct val="90000"/>
            </a:lnSpc>
            <a:spcBef>
              <a:spcPct val="0"/>
            </a:spcBef>
            <a:spcAft>
              <a:spcPct val="35000"/>
            </a:spcAft>
            <a:buNone/>
          </a:pPr>
          <a:r>
            <a:rPr lang="ar-SA" sz="2000" kern="1200" dirty="0">
              <a:latin typeface="Sakkal Majalla" pitchFamily="2" charset="-78"/>
              <a:cs typeface="Sakkal Majalla" pitchFamily="2" charset="-78"/>
            </a:rPr>
            <a:t>وتضمن شجرة صغيرة عرفا بشاة وما فوقها ببقرة روي عن ابن عباس ويفعل فيها كجزاء صيد</a:t>
          </a:r>
          <a:endParaRPr lang="ar-SA" sz="2000" b="1" kern="1200" dirty="0">
            <a:latin typeface="Sakkal Majalla" pitchFamily="2" charset="-78"/>
            <a:cs typeface="Sakkal Majalla" pitchFamily="2" charset="-78"/>
          </a:endParaRPr>
        </a:p>
      </dsp:txBody>
      <dsp:txXfrm>
        <a:off x="6174978" y="418773"/>
        <a:ext cx="2022046" cy="2022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D34DB-EDC7-4F8A-87E0-D0CFF07D2000}">
      <dsp:nvSpPr>
        <dsp:cNvPr id="0" name=""/>
        <dsp:cNvSpPr/>
      </dsp:nvSpPr>
      <dsp:spPr>
        <a:xfrm>
          <a:off x="0" y="3486785"/>
          <a:ext cx="8128000" cy="1348616"/>
        </a:xfrm>
        <a:prstGeom prst="rect">
          <a:avLst/>
        </a:prstGeom>
        <a:solidFill>
          <a:schemeClr val="accent4">
            <a:lumMod val="20000"/>
            <a:lumOff val="80000"/>
          </a:schemeClr>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ar-SA" sz="1700" kern="1200" dirty="0">
              <a:solidFill>
                <a:schemeClr val="tx1">
                  <a:lumMod val="95000"/>
                  <a:lumOff val="5000"/>
                </a:schemeClr>
              </a:solidFill>
              <a:latin typeface="Sakkal Majalla" pitchFamily="2" charset="-78"/>
              <a:cs typeface="PT Bold Heading" pitchFamily="2" charset="-78"/>
            </a:rPr>
            <a:t>[ما حكم إخراج تراب المساجد وطيبها؟]</a:t>
          </a:r>
          <a:endParaRPr lang="ar-SA" sz="1700" kern="1200" dirty="0">
            <a:solidFill>
              <a:schemeClr val="tx1">
                <a:lumMod val="95000"/>
                <a:lumOff val="5000"/>
              </a:schemeClr>
            </a:solidFill>
            <a:cs typeface="PT Bold Heading" pitchFamily="2" charset="-78"/>
          </a:endParaRPr>
        </a:p>
      </dsp:txBody>
      <dsp:txXfrm>
        <a:off x="0" y="3486785"/>
        <a:ext cx="8128000" cy="728253"/>
      </dsp:txXfrm>
    </dsp:sp>
    <dsp:sp modelId="{EB8B3E2E-0862-4981-BBE1-F1FEE066892F}">
      <dsp:nvSpPr>
        <dsp:cNvPr id="0" name=""/>
        <dsp:cNvSpPr/>
      </dsp:nvSpPr>
      <dsp:spPr>
        <a:xfrm>
          <a:off x="0" y="4188066"/>
          <a:ext cx="8128000" cy="620363"/>
        </a:xfrm>
        <a:prstGeom prst="rect">
          <a:avLst/>
        </a:prstGeom>
        <a:solidFill>
          <a:schemeClr val="accent3">
            <a:lumMod val="40000"/>
            <a:lumOff val="60000"/>
          </a:schemeClr>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20472" tIns="39370" rIns="220472" bIns="39370" numCol="1" spcCol="1270" anchor="ctr" anchorCtr="0">
          <a:noAutofit/>
        </a:bodyPr>
        <a:lstStyle/>
        <a:p>
          <a:pPr marL="0" lvl="0" indent="0" algn="ctr" defTabSz="1377950" rtl="1">
            <a:lnSpc>
              <a:spcPct val="90000"/>
            </a:lnSpc>
            <a:spcBef>
              <a:spcPct val="0"/>
            </a:spcBef>
            <a:spcAft>
              <a:spcPct val="35000"/>
            </a:spcAft>
            <a:buNone/>
          </a:pPr>
          <a:r>
            <a:rPr lang="ar-SA" sz="3100" kern="1200" dirty="0">
              <a:latin typeface="Sakkal Majalla" pitchFamily="2" charset="-78"/>
              <a:cs typeface="Sakkal Majalla" pitchFamily="2" charset="-78"/>
            </a:rPr>
            <a:t>ويحرم إخراج تراب المساجد وطيبها للتبرك وغيره.</a:t>
          </a:r>
          <a:endParaRPr lang="ar-SA" sz="3100" kern="1200" dirty="0"/>
        </a:p>
      </dsp:txBody>
      <dsp:txXfrm>
        <a:off x="0" y="4188066"/>
        <a:ext cx="8128000" cy="620363"/>
      </dsp:txXfrm>
    </dsp:sp>
    <dsp:sp modelId="{BAA16676-8070-48EC-9498-9085B45CFD3F}">
      <dsp:nvSpPr>
        <dsp:cNvPr id="0" name=""/>
        <dsp:cNvSpPr/>
      </dsp:nvSpPr>
      <dsp:spPr>
        <a:xfrm rot="10800000">
          <a:off x="0" y="1693088"/>
          <a:ext cx="8128000" cy="1813926"/>
        </a:xfrm>
        <a:prstGeom prst="upArrowCallout">
          <a:avLst/>
        </a:prstGeom>
        <a:solidFill>
          <a:schemeClr val="accent4">
            <a:lumMod val="20000"/>
            <a:lumOff val="80000"/>
          </a:schemeClr>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ar-SA" sz="1700" kern="1200" dirty="0">
              <a:solidFill>
                <a:schemeClr val="tx1">
                  <a:lumMod val="95000"/>
                  <a:lumOff val="5000"/>
                </a:schemeClr>
              </a:solidFill>
              <a:latin typeface="Sakkal Majalla" pitchFamily="2" charset="-78"/>
              <a:cs typeface="PT Bold Heading" pitchFamily="2" charset="-78"/>
            </a:rPr>
            <a:t>[ما حكم إخراج ماء زمزم من الحرم؟]</a:t>
          </a:r>
          <a:endParaRPr lang="ar-SA" sz="1700" kern="1200" dirty="0">
            <a:solidFill>
              <a:schemeClr val="tx1">
                <a:lumMod val="95000"/>
                <a:lumOff val="5000"/>
              </a:schemeClr>
            </a:solidFill>
            <a:cs typeface="PT Bold Heading" pitchFamily="2" charset="-78"/>
          </a:endParaRPr>
        </a:p>
      </dsp:txBody>
      <dsp:txXfrm rot="-10800000">
        <a:off x="0" y="1693088"/>
        <a:ext cx="8128000" cy="636688"/>
      </dsp:txXfrm>
    </dsp:sp>
    <dsp:sp modelId="{45F14B92-2BE4-40E7-8613-4FFC5464B4E0}">
      <dsp:nvSpPr>
        <dsp:cNvPr id="0" name=""/>
        <dsp:cNvSpPr/>
      </dsp:nvSpPr>
      <dsp:spPr>
        <a:xfrm>
          <a:off x="0" y="2290999"/>
          <a:ext cx="8128000" cy="620177"/>
        </a:xfrm>
        <a:prstGeom prst="rect">
          <a:avLst/>
        </a:prstGeom>
        <a:solidFill>
          <a:schemeClr val="accent3">
            <a:lumMod val="40000"/>
            <a:lumOff val="60000"/>
          </a:schemeClr>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20472" tIns="39370" rIns="220472" bIns="39370" numCol="1" spcCol="1270" anchor="ctr" anchorCtr="0">
          <a:noAutofit/>
        </a:bodyPr>
        <a:lstStyle/>
        <a:p>
          <a:pPr marL="0" lvl="0" indent="0" algn="ctr" defTabSz="1377950" rtl="1">
            <a:lnSpc>
              <a:spcPct val="90000"/>
            </a:lnSpc>
            <a:spcBef>
              <a:spcPct val="0"/>
            </a:spcBef>
            <a:spcAft>
              <a:spcPct val="35000"/>
            </a:spcAft>
            <a:buNone/>
          </a:pPr>
          <a:r>
            <a:rPr lang="ar-SA" sz="3100" kern="1200" dirty="0">
              <a:latin typeface="Sakkal Majalla" pitchFamily="2" charset="-78"/>
              <a:cs typeface="Sakkal Majalla" pitchFamily="2" charset="-78"/>
            </a:rPr>
            <a:t>لا ماء زمزم</a:t>
          </a:r>
          <a:endParaRPr lang="ar-SA" sz="3100" kern="1200" dirty="0"/>
        </a:p>
      </dsp:txBody>
      <dsp:txXfrm>
        <a:off x="0" y="2290999"/>
        <a:ext cx="8128000" cy="620177"/>
      </dsp:txXfrm>
    </dsp:sp>
    <dsp:sp modelId="{7827A37B-9F52-4F2A-8EB6-9649141D16BC}">
      <dsp:nvSpPr>
        <dsp:cNvPr id="0" name=""/>
        <dsp:cNvSpPr/>
      </dsp:nvSpPr>
      <dsp:spPr>
        <a:xfrm rot="10800000">
          <a:off x="0" y="1668"/>
          <a:ext cx="8128000" cy="1711648"/>
        </a:xfrm>
        <a:prstGeom prst="upArrowCallout">
          <a:avLst/>
        </a:prstGeom>
        <a:solidFill>
          <a:schemeClr val="accent4">
            <a:lumMod val="20000"/>
            <a:lumOff val="80000"/>
          </a:schemeClr>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ar-SA" sz="1700" b="1" kern="1200" dirty="0">
              <a:solidFill>
                <a:schemeClr val="tx1">
                  <a:lumMod val="95000"/>
                  <a:lumOff val="5000"/>
                </a:schemeClr>
              </a:solidFill>
              <a:latin typeface="Sakkal Majalla" pitchFamily="2" charset="-78"/>
              <a:cs typeface="PT Bold Heading" pitchFamily="2" charset="-78"/>
            </a:rPr>
            <a:t>[ما حكم إخراج تراب الحرم وحجارته؟]</a:t>
          </a:r>
          <a:endParaRPr lang="ar-SA" sz="1700" b="1" kern="1200" dirty="0">
            <a:solidFill>
              <a:schemeClr val="tx1">
                <a:lumMod val="95000"/>
                <a:lumOff val="5000"/>
              </a:schemeClr>
            </a:solidFill>
            <a:cs typeface="PT Bold Heading" pitchFamily="2" charset="-78"/>
          </a:endParaRPr>
        </a:p>
      </dsp:txBody>
      <dsp:txXfrm rot="-10800000">
        <a:off x="0" y="1668"/>
        <a:ext cx="8128000" cy="600788"/>
      </dsp:txXfrm>
    </dsp:sp>
    <dsp:sp modelId="{B4517E06-D398-400F-A28B-03833F7754B8}">
      <dsp:nvSpPr>
        <dsp:cNvPr id="0" name=""/>
        <dsp:cNvSpPr/>
      </dsp:nvSpPr>
      <dsp:spPr>
        <a:xfrm>
          <a:off x="0" y="548441"/>
          <a:ext cx="8128000" cy="620177"/>
        </a:xfrm>
        <a:prstGeom prst="rect">
          <a:avLst/>
        </a:prstGeom>
        <a:solidFill>
          <a:schemeClr val="accent3">
            <a:lumMod val="40000"/>
            <a:lumOff val="60000"/>
          </a:schemeClr>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20472" tIns="39370" rIns="220472" bIns="39370" numCol="1" spcCol="1270" anchor="ctr" anchorCtr="0">
          <a:noAutofit/>
        </a:bodyPr>
        <a:lstStyle/>
        <a:p>
          <a:pPr marL="0" lvl="0" indent="0" algn="ctr" defTabSz="1377950" rtl="1">
            <a:lnSpc>
              <a:spcPct val="90000"/>
            </a:lnSpc>
            <a:spcBef>
              <a:spcPct val="0"/>
            </a:spcBef>
            <a:spcAft>
              <a:spcPct val="35000"/>
            </a:spcAft>
            <a:buNone/>
          </a:pPr>
          <a:r>
            <a:rPr lang="ar-SA" sz="3100" kern="1200" dirty="0">
              <a:latin typeface="Sakkal Majalla" pitchFamily="2" charset="-78"/>
              <a:cs typeface="Sakkal Majalla" pitchFamily="2" charset="-78"/>
            </a:rPr>
            <a:t>وكره إخراج تراب الحرم وحجارته إلى الحل</a:t>
          </a:r>
          <a:endParaRPr lang="ar-SA" sz="3100" kern="1200" dirty="0"/>
        </a:p>
      </dsp:txBody>
      <dsp:txXfrm>
        <a:off x="0" y="548441"/>
        <a:ext cx="8128000" cy="620177"/>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حلقات متواصلة"/>
  <dgm:desc val="تُستخدم لعرض أفكار أو مفاهيم متراكبة أو متواصلة. وتتوافق الأسطر السبعة الأولى من نص المستوى 1 مع دائرة. لا يظهر النص غير المستخدم، ولكنه يظل متوفرًا إذا قمت بالتبديل بين التخطيطات."/>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حلقات متواصلة"/>
  <dgm:desc val="تُستخدم لعرض أفكار أو مفاهيم متراكبة أو متواصلة. وتتوافق الأسطر السبعة الأولى من نص المستوى 1 مع دائرة. لا يظهر النص غير المستخدم، ولكنه يظل متوفرًا إذا قمت بالتبديل بين التخطيطات."/>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4D8958E-94A8-42D9-8FAC-9340F693D54E}" type="datetimeFigureOut">
              <a:rPr lang="ar-SA" smtClean="0"/>
              <a:t>14/02/42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8626682-0FD6-47C7-86AF-48468CAFB22D}" type="slidenum">
              <a:rPr lang="ar-SA" smtClean="0"/>
              <a:t>‹#›</a:t>
            </a:fld>
            <a:endParaRPr lang="ar-SA"/>
          </a:p>
        </p:txBody>
      </p:sp>
    </p:spTree>
    <p:extLst>
      <p:ext uri="{BB962C8B-B14F-4D97-AF65-F5344CB8AC3E}">
        <p14:creationId xmlns:p14="http://schemas.microsoft.com/office/powerpoint/2010/main" val="1918858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7460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126</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1190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7623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4985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4013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5887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866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9569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133</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08499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134</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4087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4293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9916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136</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6022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14460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60611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67690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3125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28008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143</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47755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144</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3264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87257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146</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5649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1930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4889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9661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83019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84882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5848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90993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153</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75112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154</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1388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53012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156</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9248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34627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90939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14629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39484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58928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68426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03477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64787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7304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71162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173</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5700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05186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184</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84844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798994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186</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74608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55323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77151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43166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84290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894633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193</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436723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194</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8600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530761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23166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901610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647876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343671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362481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889462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252323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203</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32941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204</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332869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5247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123</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87114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65312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389447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821084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371687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211</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59514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2667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124</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162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8A2D6C6-DF1C-4027-8A83-F957214FFE33}"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1935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D09833-8E08-4516-9CA4-14FF436B5D7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71079DD-0200-4295-8B9E-595EC4AAE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E626F007-2F78-4E0B-A842-23B39D787768}"/>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5" name="عنصر نائب للتذييل 4">
            <a:extLst>
              <a:ext uri="{FF2B5EF4-FFF2-40B4-BE49-F238E27FC236}">
                <a16:creationId xmlns:a16="http://schemas.microsoft.com/office/drawing/2014/main" id="{1A6FDCE7-2690-4B62-A891-FF5811EEFE6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C321DDC-908A-47BE-B3AE-C85CCC97CC61}"/>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312505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A68183-3FEC-4A25-A29E-9595CA2D177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1EE7567-2772-4401-B921-BA4EC44E75B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0269266-744F-406D-8085-32D67CEDAE3D}"/>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5" name="عنصر نائب للتذييل 4">
            <a:extLst>
              <a:ext uri="{FF2B5EF4-FFF2-40B4-BE49-F238E27FC236}">
                <a16:creationId xmlns:a16="http://schemas.microsoft.com/office/drawing/2014/main" id="{13C9477C-AF88-44F9-A278-B7D4E6731FA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08D3121-104B-473A-98BB-07B51D24682C}"/>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174897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71C7D7F4-477B-4108-8782-62B9DD2AD46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82BC1FE-995E-42E5-9192-8A9D5F93675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B76EB8F-7474-45BD-B693-A59D8E83C2CE}"/>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5" name="عنصر نائب للتذييل 4">
            <a:extLst>
              <a:ext uri="{FF2B5EF4-FFF2-40B4-BE49-F238E27FC236}">
                <a16:creationId xmlns:a16="http://schemas.microsoft.com/office/drawing/2014/main" id="{8E31B87B-1D33-47AB-A719-887A23C24C6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341D94D-9ED2-4516-84D0-99EEA9A6D70E}"/>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303791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B0CE9BB0-1ED2-4C9A-AAB3-CFA3196FD84B}" type="datetimeFigureOut">
              <a:rPr lang="ar-SA" smtClean="0"/>
              <a:t>14/02/42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220577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0CE9BB0-1ED2-4C9A-AAB3-CFA3196FD84B}" type="datetimeFigureOut">
              <a:rPr lang="ar-SA" smtClean="0"/>
              <a:t>14/02/42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4231958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0CE9BB0-1ED2-4C9A-AAB3-CFA3196FD84B}" type="datetimeFigureOut">
              <a:rPr lang="ar-SA" smtClean="0"/>
              <a:t>14/02/42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127670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B0CE9BB0-1ED2-4C9A-AAB3-CFA3196FD84B}" type="datetimeFigureOut">
              <a:rPr lang="ar-SA" smtClean="0"/>
              <a:t>14/02/42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3471365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B0CE9BB0-1ED2-4C9A-AAB3-CFA3196FD84B}" type="datetimeFigureOut">
              <a:rPr lang="ar-SA" smtClean="0"/>
              <a:t>14/02/42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225961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B0CE9BB0-1ED2-4C9A-AAB3-CFA3196FD84B}" type="datetimeFigureOut">
              <a:rPr lang="ar-SA" smtClean="0"/>
              <a:t>14/02/42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1130318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0CE9BB0-1ED2-4C9A-AAB3-CFA3196FD84B}" type="datetimeFigureOut">
              <a:rPr lang="ar-SA" smtClean="0"/>
              <a:t>14/02/42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3931995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0CE9BB0-1ED2-4C9A-AAB3-CFA3196FD84B}" type="datetimeFigureOut">
              <a:rPr lang="ar-SA" smtClean="0"/>
              <a:t>14/02/42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44191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43BB12-1FBD-4A47-BAD5-9A8BDEE25D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6144CAF-3CC4-4729-9BEF-F02A88A240B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688072B-02D5-40D3-9CEF-FB19E27C2EE8}"/>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5" name="عنصر نائب للتذييل 4">
            <a:extLst>
              <a:ext uri="{FF2B5EF4-FFF2-40B4-BE49-F238E27FC236}">
                <a16:creationId xmlns:a16="http://schemas.microsoft.com/office/drawing/2014/main" id="{56D593D3-248F-4FF5-A18B-82BCDEDFDFE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EB4B0B5-3265-4FB1-A48A-27A34D651DF2}"/>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432601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0CE9BB0-1ED2-4C9A-AAB3-CFA3196FD84B}" type="datetimeFigureOut">
              <a:rPr lang="ar-SA" smtClean="0"/>
              <a:t>14/02/42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139455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0CE9BB0-1ED2-4C9A-AAB3-CFA3196FD84B}" type="datetimeFigureOut">
              <a:rPr lang="ar-SA" smtClean="0"/>
              <a:t>14/02/42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108268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0CE9BB0-1ED2-4C9A-AAB3-CFA3196FD84B}" type="datetimeFigureOut">
              <a:rPr lang="ar-SA" smtClean="0"/>
              <a:t>14/02/42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C28F815-ADC0-4C77-A187-D19AE4801F38}" type="slidenum">
              <a:rPr lang="ar-SA" smtClean="0"/>
              <a:t>‹#›</a:t>
            </a:fld>
            <a:endParaRPr lang="ar-SA"/>
          </a:p>
        </p:txBody>
      </p:sp>
    </p:spTree>
    <p:extLst>
      <p:ext uri="{BB962C8B-B14F-4D97-AF65-F5344CB8AC3E}">
        <p14:creationId xmlns:p14="http://schemas.microsoft.com/office/powerpoint/2010/main" val="363102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44E679-1B1F-4C52-A3B6-96B1FB70627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3AAB826-C786-43F9-8ED8-611858200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BA30E1F-A61E-4591-BF86-F54F50A55367}"/>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5" name="عنصر نائب للتذييل 4">
            <a:extLst>
              <a:ext uri="{FF2B5EF4-FFF2-40B4-BE49-F238E27FC236}">
                <a16:creationId xmlns:a16="http://schemas.microsoft.com/office/drawing/2014/main" id="{04EC25F8-4E15-4A15-BCA1-BB74B56336C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610335D-A235-4820-8C48-9C6372F3EE7D}"/>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300458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32C081-8B73-48BF-96AF-AB7C670DB87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F733E1C-AF36-451D-B9B4-9500A94AE5D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A1D298BD-A450-4A71-865C-5ECF8732BC8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34EA094C-0474-42AC-AE49-A053E68EE87E}"/>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6" name="عنصر نائب للتذييل 5">
            <a:extLst>
              <a:ext uri="{FF2B5EF4-FFF2-40B4-BE49-F238E27FC236}">
                <a16:creationId xmlns:a16="http://schemas.microsoft.com/office/drawing/2014/main" id="{55B75F0F-6B74-4F75-8902-D7AD5E8FE0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C0E020A-8E60-4D4C-9416-220EDA0A7624}"/>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13879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79D67F-705F-4FB9-A0FF-681EA79CA21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8752AD-ADCF-46A2-861F-DE3F083A9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16D833A-87C8-4559-B585-DB3D2DDE398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47D1105B-3D10-4BD6-BE7B-7C5E340D2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61CE9175-DB45-43BB-9424-6379D9DE04C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EE6CA77F-781F-4CF0-9BEF-8BFE19F893D8}"/>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8" name="عنصر نائب للتذييل 7">
            <a:extLst>
              <a:ext uri="{FF2B5EF4-FFF2-40B4-BE49-F238E27FC236}">
                <a16:creationId xmlns:a16="http://schemas.microsoft.com/office/drawing/2014/main" id="{E5295EC9-D421-4970-8B24-DA2C02C0C8A5}"/>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BD9110B0-6C1A-4391-81CD-28042680B45C}"/>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414078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41FED4-6497-4C97-928F-CD09A88BD84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E76027C-AC9A-454F-BA3A-BC258316E8F7}"/>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4" name="عنصر نائب للتذييل 3">
            <a:extLst>
              <a:ext uri="{FF2B5EF4-FFF2-40B4-BE49-F238E27FC236}">
                <a16:creationId xmlns:a16="http://schemas.microsoft.com/office/drawing/2014/main" id="{BF3B84A4-1E46-472A-832D-469022F390D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86928C9-8460-4C32-8371-CD79F6E25E84}"/>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114164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B0475E7-C578-4DBA-8A4E-5F2AD51FA163}"/>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3" name="عنصر نائب للتذييل 2">
            <a:extLst>
              <a:ext uri="{FF2B5EF4-FFF2-40B4-BE49-F238E27FC236}">
                <a16:creationId xmlns:a16="http://schemas.microsoft.com/office/drawing/2014/main" id="{4593E209-1879-45D6-8CDD-E9BE1C069C2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CA808C10-83D0-43B3-B3AA-F97CE22B0B07}"/>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208565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99895C-7ABF-4E8A-A5A9-575A25B9F69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6338C45-2E66-4122-A57D-7E0D8022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8909C661-0A28-465D-A131-D34756EC9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D6B12D1-EE9B-449D-8F8B-71A853F249F6}"/>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6" name="عنصر نائب للتذييل 5">
            <a:extLst>
              <a:ext uri="{FF2B5EF4-FFF2-40B4-BE49-F238E27FC236}">
                <a16:creationId xmlns:a16="http://schemas.microsoft.com/office/drawing/2014/main" id="{0788F9B6-BD1D-4339-80C7-A16A19D25B0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4090FB1-4B06-4174-AB94-4D57E3EEBAC2}"/>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416593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4BCF44D-10E2-4D60-B6D6-E358F18166D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A9BB544-E1B8-4B45-B511-7F747E6C7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D725CA2-1116-45FE-B0FC-C270CE5C7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AB870C3-59F0-48D0-B90A-3A6A7BC3D363}"/>
              </a:ext>
            </a:extLst>
          </p:cNvPr>
          <p:cNvSpPr>
            <a:spLocks noGrp="1"/>
          </p:cNvSpPr>
          <p:nvPr>
            <p:ph type="dt" sz="half" idx="10"/>
          </p:nvPr>
        </p:nvSpPr>
        <p:spPr/>
        <p:txBody>
          <a:bodyPr/>
          <a:lstStyle/>
          <a:p>
            <a:fld id="{813E1733-C423-4F13-8C33-29978186E981}" type="datetimeFigureOut">
              <a:rPr lang="ar-SA" smtClean="0"/>
              <a:t>14/02/42</a:t>
            </a:fld>
            <a:endParaRPr lang="ar-SA"/>
          </a:p>
        </p:txBody>
      </p:sp>
      <p:sp>
        <p:nvSpPr>
          <p:cNvPr id="6" name="عنصر نائب للتذييل 5">
            <a:extLst>
              <a:ext uri="{FF2B5EF4-FFF2-40B4-BE49-F238E27FC236}">
                <a16:creationId xmlns:a16="http://schemas.microsoft.com/office/drawing/2014/main" id="{37844E6B-91F2-4236-844A-FB70F235416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227E381-0873-42B3-AF68-A032EDBF1BD2}"/>
              </a:ext>
            </a:extLst>
          </p:cNvPr>
          <p:cNvSpPr>
            <a:spLocks noGrp="1"/>
          </p:cNvSpPr>
          <p:nvPr>
            <p:ph type="sldNum" sz="quarter" idx="12"/>
          </p:nvPr>
        </p:nvSpPr>
        <p:spPr/>
        <p:txBody>
          <a:bodyPr/>
          <a:lstStyle/>
          <a:p>
            <a:fld id="{50655195-26C7-4E9F-BF90-D67CB381A0B7}" type="slidenum">
              <a:rPr lang="ar-SA" smtClean="0"/>
              <a:t>‹#›</a:t>
            </a:fld>
            <a:endParaRPr lang="ar-SA"/>
          </a:p>
        </p:txBody>
      </p:sp>
    </p:spTree>
    <p:extLst>
      <p:ext uri="{BB962C8B-B14F-4D97-AF65-F5344CB8AC3E}">
        <p14:creationId xmlns:p14="http://schemas.microsoft.com/office/powerpoint/2010/main" val="46959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ED57745-6033-4C64-AEA6-44311987842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991F31C-CC56-449A-97BF-B462C064AA8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539CF94-97DB-4C50-9CAB-9CE4AB22CC3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13E1733-C423-4F13-8C33-29978186E981}" type="datetimeFigureOut">
              <a:rPr lang="ar-SA" smtClean="0"/>
              <a:t>14/02/42</a:t>
            </a:fld>
            <a:endParaRPr lang="ar-SA"/>
          </a:p>
        </p:txBody>
      </p:sp>
      <p:sp>
        <p:nvSpPr>
          <p:cNvPr id="5" name="عنصر نائب للتذييل 4">
            <a:extLst>
              <a:ext uri="{FF2B5EF4-FFF2-40B4-BE49-F238E27FC236}">
                <a16:creationId xmlns:a16="http://schemas.microsoft.com/office/drawing/2014/main" id="{6E20372D-F1F7-4DFB-8DA2-D8C8E302E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6715BED-69BB-4FC6-A98B-42F39DD6EC4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0655195-26C7-4E9F-BF90-D67CB381A0B7}" type="slidenum">
              <a:rPr lang="ar-SA" smtClean="0"/>
              <a:t>‹#›</a:t>
            </a:fld>
            <a:endParaRPr lang="ar-SA"/>
          </a:p>
        </p:txBody>
      </p:sp>
    </p:spTree>
    <p:extLst>
      <p:ext uri="{BB962C8B-B14F-4D97-AF65-F5344CB8AC3E}">
        <p14:creationId xmlns:p14="http://schemas.microsoft.com/office/powerpoint/2010/main" val="1358109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0CE9BB0-1ED2-4C9A-AAB3-CFA3196FD84B}" type="datetimeFigureOut">
              <a:rPr lang="ar-SA" smtClean="0"/>
              <a:t>14/02/42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28F815-ADC0-4C77-A187-D19AE4801F38}" type="slidenum">
              <a:rPr lang="ar-SA" smtClean="0"/>
              <a:t>‹#›</a:t>
            </a:fld>
            <a:endParaRPr lang="ar-SA"/>
          </a:p>
        </p:txBody>
      </p:sp>
    </p:spTree>
    <p:extLst>
      <p:ext uri="{BB962C8B-B14F-4D97-AF65-F5344CB8AC3E}">
        <p14:creationId xmlns:p14="http://schemas.microsoft.com/office/powerpoint/2010/main" val="34719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02.jpeg"/><Relationship Id="rId7" Type="http://schemas.openxmlformats.org/officeDocument/2006/relationships/image" Target="../media/image106.jp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png"/></Relationships>
</file>

<file path=ppt/slides/_rels/slide10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slides/_rels/slide106.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12.jpeg"/><Relationship Id="rId4" Type="http://schemas.openxmlformats.org/officeDocument/2006/relationships/hyperlink" Target="https://www.youtube.com/watch?v=3Qt69NSLmag"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image" Target="../media/image3.png"/><Relationship Id="rId7" Type="http://schemas.openxmlformats.org/officeDocument/2006/relationships/slide" Target="slide11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18.xml"/><Relationship Id="rId11" Type="http://schemas.openxmlformats.org/officeDocument/2006/relationships/slide" Target="slide123.xml"/><Relationship Id="rId5" Type="http://schemas.openxmlformats.org/officeDocument/2006/relationships/slide" Target="slide117.xml"/><Relationship Id="rId10" Type="http://schemas.openxmlformats.org/officeDocument/2006/relationships/slide" Target="slide122.xml"/><Relationship Id="rId4" Type="http://schemas.openxmlformats.org/officeDocument/2006/relationships/image" Target="../media/image4.svg"/><Relationship Id="rId9" Type="http://schemas.openxmlformats.org/officeDocument/2006/relationships/slide" Target="slide121.xml"/></Relationships>
</file>

<file path=ppt/slides/_rels/slide112.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image" Target="../media/image3.png"/><Relationship Id="rId7" Type="http://schemas.openxmlformats.org/officeDocument/2006/relationships/slide" Target="slide126.xml"/><Relationship Id="rId12" Type="http://schemas.openxmlformats.org/officeDocument/2006/relationships/slide" Target="slide12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25.xml"/><Relationship Id="rId11" Type="http://schemas.openxmlformats.org/officeDocument/2006/relationships/slide" Target="slide131.xml"/><Relationship Id="rId5" Type="http://schemas.openxmlformats.org/officeDocument/2006/relationships/slide" Target="slide124.xml"/><Relationship Id="rId10" Type="http://schemas.openxmlformats.org/officeDocument/2006/relationships/slide" Target="slide130.xml"/><Relationship Id="rId4" Type="http://schemas.openxmlformats.org/officeDocument/2006/relationships/image" Target="../media/image4.svg"/><Relationship Id="rId9" Type="http://schemas.openxmlformats.org/officeDocument/2006/relationships/slide" Target="slide129.xml"/></Relationships>
</file>

<file path=ppt/slides/_rels/slide113.xml.rels><?xml version="1.0" encoding="UTF-8" standalone="yes"?>
<Relationships xmlns="http://schemas.openxmlformats.org/package/2006/relationships"><Relationship Id="rId8" Type="http://schemas.openxmlformats.org/officeDocument/2006/relationships/slide" Target="slide136.xml"/><Relationship Id="rId3" Type="http://schemas.openxmlformats.org/officeDocument/2006/relationships/image" Target="../media/image3.png"/><Relationship Id="rId7" Type="http://schemas.openxmlformats.org/officeDocument/2006/relationships/slide" Target="slide135.xml"/><Relationship Id="rId12" Type="http://schemas.openxmlformats.org/officeDocument/2006/relationships/slide" Target="slide13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34.xml"/><Relationship Id="rId11" Type="http://schemas.openxmlformats.org/officeDocument/2006/relationships/slide" Target="slide131.xml"/><Relationship Id="rId5" Type="http://schemas.openxmlformats.org/officeDocument/2006/relationships/slide" Target="slide133.xml"/><Relationship Id="rId10" Type="http://schemas.openxmlformats.org/officeDocument/2006/relationships/slide" Target="slide139.xml"/><Relationship Id="rId4" Type="http://schemas.openxmlformats.org/officeDocument/2006/relationships/image" Target="../media/image4.svg"/><Relationship Id="rId9" Type="http://schemas.openxmlformats.org/officeDocument/2006/relationships/slide" Target="slide137.xml"/></Relationships>
</file>

<file path=ppt/slides/_rels/slide114.xml.rels><?xml version="1.0" encoding="UTF-8" standalone="yes"?>
<Relationships xmlns="http://schemas.openxmlformats.org/package/2006/relationships"><Relationship Id="rId8" Type="http://schemas.openxmlformats.org/officeDocument/2006/relationships/slide" Target="slide145.xml"/><Relationship Id="rId3" Type="http://schemas.openxmlformats.org/officeDocument/2006/relationships/image" Target="../media/image3.png"/><Relationship Id="rId7" Type="http://schemas.openxmlformats.org/officeDocument/2006/relationships/slide" Target="slide14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43.xml"/><Relationship Id="rId11" Type="http://schemas.openxmlformats.org/officeDocument/2006/relationships/slide" Target="slide141.xml"/><Relationship Id="rId5" Type="http://schemas.openxmlformats.org/officeDocument/2006/relationships/slide" Target="slide142.xml"/><Relationship Id="rId10" Type="http://schemas.openxmlformats.org/officeDocument/2006/relationships/slide" Target="slide140.xml"/><Relationship Id="rId4" Type="http://schemas.openxmlformats.org/officeDocument/2006/relationships/image" Target="../media/image4.svg"/><Relationship Id="rId9" Type="http://schemas.openxmlformats.org/officeDocument/2006/relationships/slide" Target="slide146.xml"/></Relationships>
</file>

<file path=ppt/slides/_rels/slide115.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image" Target="../media/image3.png"/><Relationship Id="rId7" Type="http://schemas.openxmlformats.org/officeDocument/2006/relationships/slide" Target="slide152.xml"/><Relationship Id="rId12" Type="http://schemas.openxmlformats.org/officeDocument/2006/relationships/slide" Target="slide14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51.xml"/><Relationship Id="rId11" Type="http://schemas.openxmlformats.org/officeDocument/2006/relationships/slide" Target="slide148.xml"/><Relationship Id="rId5" Type="http://schemas.openxmlformats.org/officeDocument/2006/relationships/slide" Target="slide150.xml"/><Relationship Id="rId10" Type="http://schemas.openxmlformats.org/officeDocument/2006/relationships/slide" Target="slide147.xml"/><Relationship Id="rId4" Type="http://schemas.openxmlformats.org/officeDocument/2006/relationships/image" Target="../media/image4.svg"/><Relationship Id="rId9" Type="http://schemas.openxmlformats.org/officeDocument/2006/relationships/slide" Target="slide155.xml"/></Relationships>
</file>

<file path=ppt/slides/_rels/slide116.xml.rels><?xml version="1.0" encoding="UTF-8" standalone="yes"?>
<Relationships xmlns="http://schemas.openxmlformats.org/package/2006/relationships"><Relationship Id="rId8" Type="http://schemas.openxmlformats.org/officeDocument/2006/relationships/slide" Target="slide160.xml"/><Relationship Id="rId13" Type="http://schemas.openxmlformats.org/officeDocument/2006/relationships/slide" Target="slide156.xml"/><Relationship Id="rId3" Type="http://schemas.openxmlformats.org/officeDocument/2006/relationships/image" Target="../media/image3.png"/><Relationship Id="rId7" Type="http://schemas.openxmlformats.org/officeDocument/2006/relationships/slide" Target="slide159.xml"/><Relationship Id="rId12" Type="http://schemas.openxmlformats.org/officeDocument/2006/relationships/slide" Target="slide15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58.xml"/><Relationship Id="rId11" Type="http://schemas.openxmlformats.org/officeDocument/2006/relationships/slide" Target="slide163.xml"/><Relationship Id="rId5" Type="http://schemas.openxmlformats.org/officeDocument/2006/relationships/slide" Target="slide157.xml"/><Relationship Id="rId10" Type="http://schemas.openxmlformats.org/officeDocument/2006/relationships/slide" Target="slide162.xml"/><Relationship Id="rId4" Type="http://schemas.openxmlformats.org/officeDocument/2006/relationships/image" Target="../media/image4.svg"/><Relationship Id="rId9" Type="http://schemas.openxmlformats.org/officeDocument/2006/relationships/slide" Target="slide161.xml"/></Relationships>
</file>

<file path=ppt/slides/_rels/slide1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93.png"/></Relationships>
</file>

<file path=ppt/slides/_rels/slide11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2.jpeg"/><Relationship Id="rId7" Type="http://schemas.openxmlformats.org/officeDocument/2006/relationships/diagramQuickStyle" Target="../diagrams/quickStyle1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114.jpg"/><Relationship Id="rId4" Type="http://schemas.openxmlformats.org/officeDocument/2006/relationships/image" Target="../media/image93.png"/><Relationship Id="rId9" Type="http://schemas.microsoft.com/office/2007/relationships/diagramDrawing" Target="../diagrams/drawing12.xml"/></Relationships>
</file>

<file path=ppt/slides/_rels/slide1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5.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5.jpg"/></Relationships>
</file>

<file path=ppt/slides/_rels/slide1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6.jpg"/></Relationships>
</file>

<file path=ppt/slides/_rels/slide1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5.jpg"/></Relationships>
</file>

<file path=ppt/slides/_rels/slide1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1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8.jpg"/></Relationships>
</file>

<file path=ppt/slides/_rels/slide1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1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0.jpg"/></Relationships>
</file>

<file path=ppt/slides/_rels/slide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0.jpg"/></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slide" Target="slide17.xml"/><Relationship Id="rId12"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slide" Target="slide16.xml"/><Relationship Id="rId11" Type="http://schemas.openxmlformats.org/officeDocument/2006/relationships/image" Target="../media/image16.png"/><Relationship Id="rId5" Type="http://schemas.openxmlformats.org/officeDocument/2006/relationships/slide" Target="slide15.xml"/><Relationship Id="rId10" Type="http://schemas.openxmlformats.org/officeDocument/2006/relationships/image" Target="../media/image15.png"/><Relationship Id="rId4" Type="http://schemas.openxmlformats.org/officeDocument/2006/relationships/image" Target="../media/image4.svg"/><Relationship Id="rId9" Type="http://schemas.openxmlformats.org/officeDocument/2006/relationships/slide" Target="slide21.xml"/></Relationships>
</file>

<file path=ppt/slides/_rels/slide1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21.jpg"/><Relationship Id="rId4" Type="http://schemas.openxmlformats.org/officeDocument/2006/relationships/image" Target="../media/image93.png"/></Relationships>
</file>

<file path=ppt/slides/_rels/slide14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2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youtube.com/watch?v=RUh4phbRb_4" TargetMode="External"/><Relationship Id="rId5" Type="http://schemas.openxmlformats.org/officeDocument/2006/relationships/image" Target="../media/image118.jpg"/><Relationship Id="rId4" Type="http://schemas.openxmlformats.org/officeDocument/2006/relationships/image" Target="../media/image93.png"/></Relationships>
</file>

<file path=ppt/slides/_rels/slide1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8.jpg"/></Relationships>
</file>

<file path=ppt/slides/_rels/slide1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1.jpg"/><Relationship Id="rId4" Type="http://schemas.openxmlformats.org/officeDocument/2006/relationships/image" Target="../media/image93.png"/></Relationships>
</file>

<file path=ppt/slides/_rels/slide1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0.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0.jpg"/></Relationships>
</file>

<file path=ppt/slides/_rels/slide1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0.jpg"/></Relationships>
</file>

<file path=ppt/slides/_rels/slide1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1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1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1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6.jpg"/></Relationships>
</file>

<file path=ppt/slides/_rels/slide1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1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8" Type="http://schemas.openxmlformats.org/officeDocument/2006/relationships/slide" Target="slide173.xml"/><Relationship Id="rId3" Type="http://schemas.openxmlformats.org/officeDocument/2006/relationships/image" Target="../media/image3.png"/><Relationship Id="rId7" Type="http://schemas.openxmlformats.org/officeDocument/2006/relationships/slide" Target="slide17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1.xml"/><Relationship Id="rId11" Type="http://schemas.openxmlformats.org/officeDocument/2006/relationships/slide" Target="slide177.xml"/><Relationship Id="rId5" Type="http://schemas.openxmlformats.org/officeDocument/2006/relationships/slide" Target="slide170.xml"/><Relationship Id="rId10" Type="http://schemas.openxmlformats.org/officeDocument/2006/relationships/slide" Target="slide176.xml"/><Relationship Id="rId4" Type="http://schemas.openxmlformats.org/officeDocument/2006/relationships/image" Target="../media/image4.svg"/><Relationship Id="rId9" Type="http://schemas.openxmlformats.org/officeDocument/2006/relationships/slide" Target="slide17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27.png"/></Relationships>
</file>

<file path=ppt/slides/_rels/slide17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1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hyperlink" Target="https://www.youtube.com/watch?v=Yr0gEyQGlS8"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29.jpeg"/></Relationships>
</file>

<file path=ppt/slides/_rels/slide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8" Type="http://schemas.openxmlformats.org/officeDocument/2006/relationships/slide" Target="slide186.xml"/><Relationship Id="rId13" Type="http://schemas.openxmlformats.org/officeDocument/2006/relationships/slide" Target="slide192.xml"/><Relationship Id="rId3" Type="http://schemas.openxmlformats.org/officeDocument/2006/relationships/image" Target="../media/image3.png"/><Relationship Id="rId7" Type="http://schemas.openxmlformats.org/officeDocument/2006/relationships/slide" Target="slide185.xml"/><Relationship Id="rId12" Type="http://schemas.openxmlformats.org/officeDocument/2006/relationships/slide" Target="slide19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84.xml"/><Relationship Id="rId11" Type="http://schemas.openxmlformats.org/officeDocument/2006/relationships/slide" Target="slide190.xml"/><Relationship Id="rId5" Type="http://schemas.openxmlformats.org/officeDocument/2006/relationships/slide" Target="slide183.xml"/><Relationship Id="rId10" Type="http://schemas.openxmlformats.org/officeDocument/2006/relationships/slide" Target="slide189.xml"/><Relationship Id="rId4" Type="http://schemas.openxmlformats.org/officeDocument/2006/relationships/image" Target="../media/image4.svg"/><Relationship Id="rId9" Type="http://schemas.openxmlformats.org/officeDocument/2006/relationships/slide" Target="slide187.xml"/></Relationships>
</file>

<file path=ppt/slides/_rels/slide181.xml.rels><?xml version="1.0" encoding="UTF-8" standalone="yes"?>
<Relationships xmlns="http://schemas.openxmlformats.org/package/2006/relationships"><Relationship Id="rId8" Type="http://schemas.openxmlformats.org/officeDocument/2006/relationships/slide" Target="slide195.xml"/><Relationship Id="rId13" Type="http://schemas.openxmlformats.org/officeDocument/2006/relationships/slide" Target="slide203.xml"/><Relationship Id="rId3" Type="http://schemas.openxmlformats.org/officeDocument/2006/relationships/image" Target="../media/image3.png"/><Relationship Id="rId7" Type="http://schemas.openxmlformats.org/officeDocument/2006/relationships/slide" Target="slide194.xml"/><Relationship Id="rId12" Type="http://schemas.openxmlformats.org/officeDocument/2006/relationships/slide" Target="slide20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93.xml"/><Relationship Id="rId11" Type="http://schemas.openxmlformats.org/officeDocument/2006/relationships/slide" Target="slide201.xml"/><Relationship Id="rId5" Type="http://schemas.openxmlformats.org/officeDocument/2006/relationships/slide" Target="slide192.xml"/><Relationship Id="rId10" Type="http://schemas.openxmlformats.org/officeDocument/2006/relationships/slide" Target="slide198.xml"/><Relationship Id="rId4" Type="http://schemas.openxmlformats.org/officeDocument/2006/relationships/image" Target="../media/image4.svg"/><Relationship Id="rId9" Type="http://schemas.openxmlformats.org/officeDocument/2006/relationships/slide" Target="slide197.xml"/></Relationships>
</file>

<file path=ppt/slides/_rels/slide182.xml.rels><?xml version="1.0" encoding="UTF-8" standalone="yes"?>
<Relationships xmlns="http://schemas.openxmlformats.org/package/2006/relationships"><Relationship Id="rId8" Type="http://schemas.openxmlformats.org/officeDocument/2006/relationships/slide" Target="slide208.xml"/><Relationship Id="rId13" Type="http://schemas.openxmlformats.org/officeDocument/2006/relationships/slide" Target="slide213.xml"/><Relationship Id="rId3" Type="http://schemas.openxmlformats.org/officeDocument/2006/relationships/image" Target="../media/image3.png"/><Relationship Id="rId7" Type="http://schemas.openxmlformats.org/officeDocument/2006/relationships/slide" Target="slide207.xml"/><Relationship Id="rId12" Type="http://schemas.openxmlformats.org/officeDocument/2006/relationships/slide" Target="slide21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05.xml"/><Relationship Id="rId11" Type="http://schemas.openxmlformats.org/officeDocument/2006/relationships/slide" Target="slide211.xml"/><Relationship Id="rId5" Type="http://schemas.openxmlformats.org/officeDocument/2006/relationships/slide" Target="slide204.xml"/><Relationship Id="rId10" Type="http://schemas.openxmlformats.org/officeDocument/2006/relationships/slide" Target="slide210.xml"/><Relationship Id="rId4" Type="http://schemas.openxmlformats.org/officeDocument/2006/relationships/image" Target="../media/image4.svg"/><Relationship Id="rId9" Type="http://schemas.openxmlformats.org/officeDocument/2006/relationships/slide" Target="slide209.xml"/></Relationships>
</file>

<file path=ppt/slides/_rels/slide18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18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18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133.gif"/></Relationships>
</file>

<file path=ppt/slides/_rels/slide1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36.jpg"/><Relationship Id="rId5" Type="http://schemas.openxmlformats.org/officeDocument/2006/relationships/image" Target="../media/image135.jpg"/><Relationship Id="rId4" Type="http://schemas.openxmlformats.org/officeDocument/2006/relationships/image" Target="../media/image134.jpg"/></Relationships>
</file>

<file path=ppt/slides/_rels/slide18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9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9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1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slide" Target="slide1.xml"/><Relationship Id="rId12" Type="http://schemas.openxmlformats.org/officeDocument/2006/relationships/slide" Target="slide10.xml"/><Relationship Id="rId17"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image" Target="../media/image6.png"/><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slide" Target="slide7.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38.jpeg"/><Relationship Id="rId4" Type="http://schemas.openxmlformats.org/officeDocument/2006/relationships/hyperlink" Target="https://www.youtube.com/watch?v=FDxfK1DrB7o" TargetMode="External"/></Relationships>
</file>

<file path=ppt/slides/_rels/slide20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140.jpg"/><Relationship Id="rId5" Type="http://schemas.openxmlformats.org/officeDocument/2006/relationships/image" Target="../media/image139.png"/><Relationship Id="rId4" Type="http://schemas.openxmlformats.org/officeDocument/2006/relationships/image" Target="../media/image93.png"/></Relationships>
</file>

<file path=ppt/slides/_rels/slide20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20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hyperlink" Target="https://www.youtube.com/watch?v=gL3zUabwMng" TargetMode="External"/><Relationship Id="rId4" Type="http://schemas.openxmlformats.org/officeDocument/2006/relationships/image" Target="../media/image93.png"/></Relationships>
</file>

<file path=ppt/slides/_rels/slide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25.png"/><Relationship Id="rId18" Type="http://schemas.openxmlformats.org/officeDocument/2006/relationships/slide" Target="slide38.xml"/><Relationship Id="rId26"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30.png"/><Relationship Id="rId7" Type="http://schemas.openxmlformats.org/officeDocument/2006/relationships/slide" Target="slide33.xml"/><Relationship Id="rId12" Type="http://schemas.openxmlformats.org/officeDocument/2006/relationships/image" Target="../media/image24.png"/><Relationship Id="rId17" Type="http://schemas.openxmlformats.org/officeDocument/2006/relationships/image" Target="../media/image28.png"/><Relationship Id="rId25" Type="http://schemas.openxmlformats.org/officeDocument/2006/relationships/slide" Target="slide39.xml"/><Relationship Id="rId2" Type="http://schemas.openxmlformats.org/officeDocument/2006/relationships/image" Target="../media/image12.jpeg"/><Relationship Id="rId16" Type="http://schemas.openxmlformats.org/officeDocument/2006/relationships/image" Target="../media/image27.png"/><Relationship Id="rId20" Type="http://schemas.openxmlformats.org/officeDocument/2006/relationships/slide" Target="slide37.xml"/><Relationship Id="rId29"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slide" Target="slide27.xml"/><Relationship Id="rId11" Type="http://schemas.openxmlformats.org/officeDocument/2006/relationships/slide" Target="slide93.xml"/><Relationship Id="rId24" Type="http://schemas.openxmlformats.org/officeDocument/2006/relationships/image" Target="../media/image32.png"/><Relationship Id="rId5" Type="http://schemas.openxmlformats.org/officeDocument/2006/relationships/slide" Target="slide26.xml"/><Relationship Id="rId15" Type="http://schemas.openxmlformats.org/officeDocument/2006/relationships/slide" Target="slide23.xml"/><Relationship Id="rId23" Type="http://schemas.openxmlformats.org/officeDocument/2006/relationships/slide" Target="slide29.xml"/><Relationship Id="rId28" Type="http://schemas.openxmlformats.org/officeDocument/2006/relationships/slide" Target="slide40.xml"/><Relationship Id="rId10" Type="http://schemas.openxmlformats.org/officeDocument/2006/relationships/slide" Target="slide36.xml"/><Relationship Id="rId19" Type="http://schemas.openxmlformats.org/officeDocument/2006/relationships/image" Target="../media/image29.png"/><Relationship Id="rId4" Type="http://schemas.openxmlformats.org/officeDocument/2006/relationships/image" Target="../media/image4.svg"/><Relationship Id="rId9" Type="http://schemas.openxmlformats.org/officeDocument/2006/relationships/slide" Target="slide35.xml"/><Relationship Id="rId14" Type="http://schemas.openxmlformats.org/officeDocument/2006/relationships/image" Target="../media/image26.png"/><Relationship Id="rId22" Type="http://schemas.openxmlformats.org/officeDocument/2006/relationships/image" Target="../media/image31.png"/><Relationship Id="rId27"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png"/><Relationship Id="rId7" Type="http://schemas.openxmlformats.org/officeDocument/2006/relationships/slide" Target="slide26.xml"/><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slide" Target="slide4.xml"/><Relationship Id="rId11" Type="http://schemas.openxmlformats.org/officeDocument/2006/relationships/image" Target="../media/image38.png"/><Relationship Id="rId5" Type="http://schemas.openxmlformats.org/officeDocument/2006/relationships/slide" Target="slide23.xml"/><Relationship Id="rId10" Type="http://schemas.openxmlformats.org/officeDocument/2006/relationships/image" Target="../media/image37.png"/><Relationship Id="rId4" Type="http://schemas.openxmlformats.org/officeDocument/2006/relationships/image" Target="../media/image4.sv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49.jpg"/><Relationship Id="rId5" Type="http://schemas.openxmlformats.org/officeDocument/2006/relationships/image" Target="../media/image48.webp"/><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slide" Target="slide192.xml"/><Relationship Id="rId13" Type="http://schemas.openxmlformats.org/officeDocument/2006/relationships/slide" Target="slide102.xml"/><Relationship Id="rId3" Type="http://schemas.openxmlformats.org/officeDocument/2006/relationships/slide" Target="slide96.xml"/><Relationship Id="rId7" Type="http://schemas.openxmlformats.org/officeDocument/2006/relationships/slide" Target="slide168.xml"/><Relationship Id="rId12" Type="http://schemas.openxmlformats.org/officeDocument/2006/relationships/slide" Target="slide97.xml"/><Relationship Id="rId2" Type="http://schemas.openxmlformats.org/officeDocument/2006/relationships/image" Target="../media/image12.jpeg"/><Relationship Id="rId16" Type="http://schemas.openxmlformats.org/officeDocument/2006/relationships/slide" Target="slide105.xml"/><Relationship Id="rId1" Type="http://schemas.openxmlformats.org/officeDocument/2006/relationships/slideLayout" Target="../slideLayouts/slideLayout13.xml"/><Relationship Id="rId6" Type="http://schemas.openxmlformats.org/officeDocument/2006/relationships/slide" Target="slide108.xml"/><Relationship Id="rId11" Type="http://schemas.openxmlformats.org/officeDocument/2006/relationships/slide" Target="slide188.xml"/><Relationship Id="rId5" Type="http://schemas.openxmlformats.org/officeDocument/2006/relationships/slide" Target="slide109.xml"/><Relationship Id="rId15" Type="http://schemas.openxmlformats.org/officeDocument/2006/relationships/slide" Target="slide106.xml"/><Relationship Id="rId10" Type="http://schemas.openxmlformats.org/officeDocument/2006/relationships/slide" Target="slide185.xml"/><Relationship Id="rId4" Type="http://schemas.openxmlformats.org/officeDocument/2006/relationships/slide" Target="slide169.xml"/><Relationship Id="rId9" Type="http://schemas.openxmlformats.org/officeDocument/2006/relationships/slide" Target="slide187.xml"/><Relationship Id="rId14" Type="http://schemas.openxmlformats.org/officeDocument/2006/relationships/slide" Target="slide18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103.xml"/><Relationship Id="rId7" Type="http://schemas.openxmlformats.org/officeDocument/2006/relationships/slide" Target="slide98.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slide" Target="slide97.xml"/><Relationship Id="rId5" Type="http://schemas.openxmlformats.org/officeDocument/2006/relationships/slide" Target="slide106.xml"/><Relationship Id="rId10" Type="http://schemas.openxmlformats.org/officeDocument/2006/relationships/slide" Target="slide73.xml"/><Relationship Id="rId4" Type="http://schemas.openxmlformats.org/officeDocument/2006/relationships/slide" Target="slide104.xml"/><Relationship Id="rId9" Type="http://schemas.openxmlformats.org/officeDocument/2006/relationships/slide" Target="slide99.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58.gif"/><Relationship Id="rId5" Type="http://schemas.openxmlformats.org/officeDocument/2006/relationships/image" Target="../media/image57.jpg"/><Relationship Id="rId4" Type="http://schemas.openxmlformats.org/officeDocument/2006/relationships/image" Target="../media/image56.jpg"/></Relationships>
</file>

<file path=ppt/slides/_rels/slide6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0.jpg"/><Relationship Id="rId7" Type="http://schemas.openxmlformats.org/officeDocument/2006/relationships/image" Target="../media/image63.jp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62.jpg"/><Relationship Id="rId11" Type="http://schemas.openxmlformats.org/officeDocument/2006/relationships/image" Target="../media/image67.jp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58.gif"/><Relationship Id="rId9"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96.xml"/><Relationship Id="rId7" Type="http://schemas.openxmlformats.org/officeDocument/2006/relationships/slide" Target="slide101.xml"/><Relationship Id="rId12" Type="http://schemas.openxmlformats.org/officeDocument/2006/relationships/slide" Target="slide104.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slide" Target="slide98.xml"/><Relationship Id="rId11" Type="http://schemas.openxmlformats.org/officeDocument/2006/relationships/slide" Target="slide103.xml"/><Relationship Id="rId5" Type="http://schemas.openxmlformats.org/officeDocument/2006/relationships/slide" Target="slide105.xml"/><Relationship Id="rId10" Type="http://schemas.openxmlformats.org/officeDocument/2006/relationships/slide" Target="slide97.xml"/><Relationship Id="rId4" Type="http://schemas.openxmlformats.org/officeDocument/2006/relationships/slide" Target="slide102.xml"/><Relationship Id="rId9" Type="http://schemas.openxmlformats.org/officeDocument/2006/relationships/slide" Target="slide99.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image" Target="../media/image78.jpeg"/><Relationship Id="rId5" Type="http://schemas.openxmlformats.org/officeDocument/2006/relationships/diagramQuickStyle" Target="../diagrams/quickStyle7.xml"/><Relationship Id="rId10" Type="http://schemas.openxmlformats.org/officeDocument/2006/relationships/image" Target="../media/image77.png"/><Relationship Id="rId4" Type="http://schemas.openxmlformats.org/officeDocument/2006/relationships/diagramLayout" Target="../diagrams/layout7.xml"/><Relationship Id="rId9" Type="http://schemas.openxmlformats.org/officeDocument/2006/relationships/image" Target="../media/image76.jpg"/></Relationships>
</file>

<file path=ppt/slides/_rels/slide7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9.jpeg"/><Relationship Id="rId7" Type="http://schemas.openxmlformats.org/officeDocument/2006/relationships/diagramColors" Target="../diagrams/colors8.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80.png"/></Relationships>
</file>

<file path=ppt/slides/_rels/slide79.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8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8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slide" Target="slide94.xml"/><Relationship Id="rId13" Type="http://schemas.openxmlformats.org/officeDocument/2006/relationships/slide" Target="slide107.xml"/><Relationship Id="rId3" Type="http://schemas.openxmlformats.org/officeDocument/2006/relationships/image" Target="../media/image3.png"/><Relationship Id="rId7" Type="http://schemas.openxmlformats.org/officeDocument/2006/relationships/slide" Target="slide91.xml"/><Relationship Id="rId12" Type="http://schemas.openxmlformats.org/officeDocument/2006/relationships/slide" Target="slide10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90.xml"/><Relationship Id="rId11" Type="http://schemas.openxmlformats.org/officeDocument/2006/relationships/slide" Target="slide104.xml"/><Relationship Id="rId5" Type="http://schemas.openxmlformats.org/officeDocument/2006/relationships/slide" Target="slide88.xml"/><Relationship Id="rId10" Type="http://schemas.openxmlformats.org/officeDocument/2006/relationships/slide" Target="slide101.xml"/><Relationship Id="rId4" Type="http://schemas.openxmlformats.org/officeDocument/2006/relationships/image" Target="../media/image4.svg"/><Relationship Id="rId9" Type="http://schemas.openxmlformats.org/officeDocument/2006/relationships/slide" Target="slide97.xml"/></Relationships>
</file>

<file path=ppt/slides/_rels/slide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9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9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829077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sp>
        <p:nvSpPr>
          <p:cNvPr id="2" name="عنوان 1"/>
          <p:cNvSpPr>
            <a:spLocks noGrp="1"/>
          </p:cNvSpPr>
          <p:nvPr>
            <p:ph type="title"/>
          </p:nvPr>
        </p:nvSpPr>
        <p:spPr>
          <a:xfrm>
            <a:off x="3657600" y="458911"/>
            <a:ext cx="8212015" cy="666504"/>
          </a:xfrm>
        </p:spPr>
        <p:txBody>
          <a:bodyPr>
            <a:normAutofit/>
          </a:bodyPr>
          <a:lstStyle/>
          <a:p>
            <a:r>
              <a:rPr lang="ar-SA" sz="3000" dirty="0">
                <a:solidFill>
                  <a:srgbClr val="3C6345"/>
                </a:solidFill>
                <a:cs typeface="PT Bold Heading" pitchFamily="2" charset="-78"/>
              </a:rPr>
              <a:t>[من مات وعليه حج أو عمرة واجبة]</a:t>
            </a:r>
          </a:p>
        </p:txBody>
      </p:sp>
      <p:sp>
        <p:nvSpPr>
          <p:cNvPr id="6" name="مربع نص 5"/>
          <p:cNvSpPr txBox="1"/>
          <p:nvPr/>
        </p:nvSpPr>
        <p:spPr>
          <a:xfrm>
            <a:off x="1658816" y="2861671"/>
            <a:ext cx="8874368" cy="2308324"/>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ثانيا: </a:t>
            </a:r>
            <a:r>
              <a:rPr kumimoji="0" lang="ar-SA" sz="2000" b="0" i="0" u="none" strike="noStrike" kern="1200" cap="none" spc="0" normalizeH="0" baseline="0" noProof="0" dirty="0">
                <a:ln>
                  <a:noFill/>
                </a:ln>
                <a:solidFill>
                  <a:prstClr val="black"/>
                </a:solidFill>
                <a:effectLst/>
                <a:uLnTx/>
                <a:uFillTx/>
                <a:latin typeface="Sakkal Majalla" pitchFamily="2" charset="-78"/>
                <a:ea typeface="+mj-ea"/>
                <a:cs typeface="PT Bold Heading" pitchFamily="2" charset="-78"/>
              </a:rPr>
              <a:t>ما موضع حج النائب عن الميت</a:t>
            </a: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a:t>
            </a:r>
          </a:p>
          <a:p>
            <a:pPr marL="457200" marR="0" lvl="0" indent="-457200" algn="r" defTabSz="914400" rtl="1" eaLnBrk="1" fontAlgn="auto" latinLnBrk="0" hangingPunct="1">
              <a:lnSpc>
                <a:spcPct val="100000"/>
              </a:lnSpc>
              <a:spcBef>
                <a:spcPts val="0"/>
              </a:spcBef>
              <a:spcAft>
                <a:spcPts val="0"/>
              </a:spcAft>
              <a:buClrTx/>
              <a:buSzTx/>
              <a:buFontTx/>
              <a:buAutoNum type="arabic1Minus"/>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يحج النائب من حيث وجبا على الميت؛ لأن القضاء يكون بصفة الأداء، وذلك لما روى البخاري عن ابن عباس «أن امرأة قالت: يا رسول الله إن أمي نذرت أن تحج فلم تحج حتى ماتت؟ </a:t>
            </a:r>
            <a:r>
              <a:rPr kumimoji="0" lang="ar-SA" sz="2400" b="0" i="0" strike="noStrike" kern="1200" cap="none" spc="0" normalizeH="0" baseline="0" noProof="0" dirty="0" err="1">
                <a:ln>
                  <a:noFill/>
                </a:ln>
                <a:solidFill>
                  <a:prstClr val="black"/>
                </a:solidFill>
                <a:effectLst/>
                <a:uLnTx/>
                <a:uFillTx/>
                <a:latin typeface="Sakkal Majalla" pitchFamily="2" charset="-78"/>
                <a:ea typeface="+mj-ea"/>
                <a:cs typeface="Sakkal Majalla" pitchFamily="2" charset="-78"/>
              </a:rPr>
              <a:t>أفأحج</a:t>
            </a: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عنها؟ قال: نعم حجي عنها، أرأيت لو كان على أمك دين أكنت قاضيته اقضوا الله، فالله أحق بالوفاء» .</a:t>
            </a:r>
          </a:p>
          <a:p>
            <a:pPr marL="457200" marR="0" lvl="0" indent="-457200" algn="r" defTabSz="914400" rtl="1" eaLnBrk="1" fontAlgn="auto" latinLnBrk="0" hangingPunct="1">
              <a:lnSpc>
                <a:spcPct val="100000"/>
              </a:lnSpc>
              <a:spcBef>
                <a:spcPts val="0"/>
              </a:spcBef>
              <a:spcAft>
                <a:spcPts val="0"/>
              </a:spcAft>
              <a:buClrTx/>
              <a:buSzTx/>
              <a:buFontTx/>
              <a:buAutoNum type="arabic1Minus"/>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إن ضاق ماله حج به من حيث بلغ .</a:t>
            </a:r>
          </a:p>
          <a:p>
            <a:pPr marL="457200" marR="0" lvl="0" indent="-457200" algn="r" defTabSz="914400" rtl="1" eaLnBrk="1" fontAlgn="auto" latinLnBrk="0" hangingPunct="1">
              <a:lnSpc>
                <a:spcPct val="100000"/>
              </a:lnSpc>
              <a:spcBef>
                <a:spcPts val="0"/>
              </a:spcBef>
              <a:spcAft>
                <a:spcPts val="0"/>
              </a:spcAft>
              <a:buClrTx/>
              <a:buSzTx/>
              <a:buFontTx/>
              <a:buAutoNum type="arabic1Minus"/>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إن مات في الطريق حج عنه من حيث مات.</a:t>
            </a:r>
          </a:p>
        </p:txBody>
      </p:sp>
      <p:sp>
        <p:nvSpPr>
          <p:cNvPr id="8" name="مستطيل 7"/>
          <p:cNvSpPr/>
          <p:nvPr/>
        </p:nvSpPr>
        <p:spPr>
          <a:xfrm>
            <a:off x="4572002" y="1587699"/>
            <a:ext cx="7114750" cy="1273972"/>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أولا: </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ماحكم </a:t>
            </a:r>
            <a:r>
              <a:rPr kumimoji="0" lang="ar-SA" sz="2400" b="0" i="0" u="none" strike="noStrike" kern="1200" cap="none" spc="0" normalizeH="0" baseline="0" noProof="0" dirty="0">
                <a:ln>
                  <a:noFill/>
                </a:ln>
                <a:solidFill>
                  <a:prstClr val="black"/>
                </a:solidFill>
                <a:effectLst/>
                <a:uLnTx/>
                <a:uFillTx/>
                <a:latin typeface="Calibri"/>
                <a:ea typeface="+mn-ea"/>
                <a:cs typeface="PT Bold Heading" pitchFamily="2" charset="-78"/>
              </a:rPr>
              <a:t>من مات وعليه حج أو عمرة واجبة؟</a:t>
            </a:r>
            <a:endPar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إن مات من لزماه أي: الحج والعمرة,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أخرجا</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من تركته من رأس المال أوصى به أو لا.</a:t>
            </a:r>
          </a:p>
        </p:txBody>
      </p:sp>
      <p:sp>
        <p:nvSpPr>
          <p:cNvPr id="9" name="مربع نص 8"/>
          <p:cNvSpPr txBox="1"/>
          <p:nvPr/>
        </p:nvSpPr>
        <p:spPr>
          <a:xfrm>
            <a:off x="422031" y="5134826"/>
            <a:ext cx="5099539" cy="830997"/>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ثالثا: </a:t>
            </a:r>
            <a:r>
              <a:rPr kumimoji="0" lang="ar-SA" sz="2000" b="0"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هل يصح حج الأجنبي عن الميت أو الحي؟</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نعم يصح, ويسقط بحج أجنبي عن الميت لا عن حي بلا إذنه</a:t>
            </a:r>
          </a:p>
        </p:txBody>
      </p:sp>
    </p:spTree>
    <p:extLst>
      <p:ext uri="{BB962C8B-B14F-4D97-AF65-F5344CB8AC3E}">
        <p14:creationId xmlns:p14="http://schemas.microsoft.com/office/powerpoint/2010/main" val="972791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مربع نص 4">
            <a:extLst>
              <a:ext uri="{FF2B5EF4-FFF2-40B4-BE49-F238E27FC236}">
                <a16:creationId xmlns:a16="http://schemas.microsoft.com/office/drawing/2014/main" id="{22653ED1-09A9-4956-9820-62B6FC11F7C1}"/>
              </a:ext>
            </a:extLst>
          </p:cNvPr>
          <p:cNvSpPr txBox="1"/>
          <p:nvPr/>
        </p:nvSpPr>
        <p:spPr>
          <a:xfrm>
            <a:off x="41561" y="5294065"/>
            <a:ext cx="5389417"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i="0" u="none" strike="noStrike" kern="1200" cap="none" spc="0" normalizeH="0" baseline="0" noProof="0" dirty="0">
                <a:ln>
                  <a:noFill/>
                </a:ln>
                <a:solidFill>
                  <a:srgbClr val="545454"/>
                </a:solidFill>
                <a:effectLst/>
                <a:uLnTx/>
                <a:uFillTx/>
                <a:latin typeface="Microsoft Uighur" pitchFamily="2" charset="-78"/>
                <a:cs typeface="Microsoft Uighur" pitchFamily="2" charset="-78"/>
              </a:rPr>
              <a:t>-فصل في السعي بين الصفا والمروة، والتحلل من العمرة-</a:t>
            </a:r>
          </a:p>
        </p:txBody>
      </p:sp>
    </p:spTree>
    <p:extLst>
      <p:ext uri="{BB962C8B-B14F-4D97-AF65-F5344CB8AC3E}">
        <p14:creationId xmlns:p14="http://schemas.microsoft.com/office/powerpoint/2010/main" val="3183967911"/>
      </p:ext>
    </p:extLst>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9050768" y="1319236"/>
            <a:ext cx="2536763" cy="644577"/>
          </a:xfrm>
          <a:prstGeom prst="roundRect">
            <a:avLst/>
          </a:prstGeom>
          <a:noFill/>
          <a:ln w="47625" cmpd="tri">
            <a:solidFill>
              <a:srgbClr val="FCE6C3"/>
            </a:solid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السعي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2" name="مستطيل: زوايا مستديرة 41">
            <a:extLst>
              <a:ext uri="{FF2B5EF4-FFF2-40B4-BE49-F238E27FC236}">
                <a16:creationId xmlns:a16="http://schemas.microsoft.com/office/drawing/2014/main" id="{B1C2EEBE-7B34-4084-9D12-8FC7EC7CC2BD}"/>
              </a:ext>
            </a:extLst>
          </p:cNvPr>
          <p:cNvSpPr/>
          <p:nvPr/>
        </p:nvSpPr>
        <p:spPr>
          <a:xfrm>
            <a:off x="11068472" y="2081930"/>
            <a:ext cx="460528" cy="557247"/>
          </a:xfrm>
          <a:prstGeom prst="roundRect">
            <a:avLst/>
          </a:prstGeom>
          <a:solidFill>
            <a:srgbClr val="FFEEB1"/>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a:t>
            </a:r>
          </a:p>
        </p:txBody>
      </p:sp>
      <p:cxnSp>
        <p:nvCxnSpPr>
          <p:cNvPr id="51" name="موصل: على شكل مرفق 50">
            <a:extLst>
              <a:ext uri="{FF2B5EF4-FFF2-40B4-BE49-F238E27FC236}">
                <a16:creationId xmlns:a16="http://schemas.microsoft.com/office/drawing/2014/main" id="{61D3C8FB-9C30-4442-8AE6-85BE7264F7BF}"/>
              </a:ext>
            </a:extLst>
          </p:cNvPr>
          <p:cNvCxnSpPr>
            <a:cxnSpLocks/>
            <a:stCxn id="4" idx="3"/>
            <a:endCxn id="42" idx="3"/>
          </p:cNvCxnSpPr>
          <p:nvPr/>
        </p:nvCxnSpPr>
        <p:spPr>
          <a:xfrm flipH="1">
            <a:off x="11529000" y="1641525"/>
            <a:ext cx="58531" cy="719029"/>
          </a:xfrm>
          <a:prstGeom prst="bentConnector3">
            <a:avLst>
              <a:gd name="adj1" fmla="val -39056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مربع نص 27">
            <a:extLst>
              <a:ext uri="{FF2B5EF4-FFF2-40B4-BE49-F238E27FC236}">
                <a16:creationId xmlns:a16="http://schemas.microsoft.com/office/drawing/2014/main" id="{ADBAE230-D659-4A6C-B83B-4EC3E18ACA05}"/>
              </a:ext>
            </a:extLst>
          </p:cNvPr>
          <p:cNvSpPr txBox="1"/>
          <p:nvPr/>
        </p:nvSpPr>
        <p:spPr>
          <a:xfrm>
            <a:off x="3754581" y="2057474"/>
            <a:ext cx="7255359" cy="553998"/>
          </a:xfrm>
          <a:prstGeom prst="rect">
            <a:avLst/>
          </a:prstGeom>
          <a:noFill/>
          <a:ln w="6350">
            <a:no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بعد الصلاة يعود ويستلم الحجر لفعله صَلَّى اللَّهُ عَلَيْهِ وَسَلَّمَ</a:t>
            </a:r>
          </a:p>
        </p:txBody>
      </p:sp>
      <p:cxnSp>
        <p:nvCxnSpPr>
          <p:cNvPr id="29" name="موصل: على شكل مرفق 28">
            <a:extLst>
              <a:ext uri="{FF2B5EF4-FFF2-40B4-BE49-F238E27FC236}">
                <a16:creationId xmlns:a16="http://schemas.microsoft.com/office/drawing/2014/main" id="{9E2251DB-9CD5-462D-AC78-CAED936A4521}"/>
              </a:ext>
            </a:extLst>
          </p:cNvPr>
          <p:cNvCxnSpPr>
            <a:cxnSpLocks/>
            <a:stCxn id="4" idx="3"/>
            <a:endCxn id="9" idx="3"/>
          </p:cNvCxnSpPr>
          <p:nvPr/>
        </p:nvCxnSpPr>
        <p:spPr>
          <a:xfrm flipH="1">
            <a:off x="11529000" y="1641525"/>
            <a:ext cx="58531" cy="1931598"/>
          </a:xfrm>
          <a:prstGeom prst="bentConnector3">
            <a:avLst>
              <a:gd name="adj1" fmla="val -39056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مستطيل: زوايا مستديرة 8">
            <a:extLst>
              <a:ext uri="{FF2B5EF4-FFF2-40B4-BE49-F238E27FC236}">
                <a16:creationId xmlns:a16="http://schemas.microsoft.com/office/drawing/2014/main" id="{822199AF-61AC-4815-A9D8-395B9AA41457}"/>
              </a:ext>
            </a:extLst>
          </p:cNvPr>
          <p:cNvSpPr/>
          <p:nvPr/>
        </p:nvSpPr>
        <p:spPr>
          <a:xfrm>
            <a:off x="11068472" y="3296124"/>
            <a:ext cx="460528" cy="553997"/>
          </a:xfrm>
          <a:prstGeom prst="roundRect">
            <a:avLst/>
          </a:prstGeom>
          <a:solidFill>
            <a:srgbClr val="FFEEB1"/>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a:t>
            </a:r>
          </a:p>
        </p:txBody>
      </p:sp>
      <p:pic>
        <p:nvPicPr>
          <p:cNvPr id="47" name="صورة 46">
            <a:extLst>
              <a:ext uri="{FF2B5EF4-FFF2-40B4-BE49-F238E27FC236}">
                <a16:creationId xmlns:a16="http://schemas.microsoft.com/office/drawing/2014/main" id="{21499694-AEB8-4E0A-AA5F-BE82D20F7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60" y="1057810"/>
            <a:ext cx="3814097" cy="2581037"/>
          </a:xfrm>
          <a:prstGeom prst="rect">
            <a:avLst/>
          </a:prstGeom>
          <a:effectLst>
            <a:softEdge rad="127000"/>
          </a:effectLst>
        </p:spPr>
      </p:pic>
      <p:sp>
        <p:nvSpPr>
          <p:cNvPr id="21" name="مربع نص 20">
            <a:extLst>
              <a:ext uri="{FF2B5EF4-FFF2-40B4-BE49-F238E27FC236}">
                <a16:creationId xmlns:a16="http://schemas.microsoft.com/office/drawing/2014/main" id="{E73212C9-ABA5-44FA-A826-2F8F8FF0EBF6}"/>
              </a:ext>
            </a:extLst>
          </p:cNvPr>
          <p:cNvSpPr txBox="1"/>
          <p:nvPr/>
        </p:nvSpPr>
        <p:spPr>
          <a:xfrm>
            <a:off x="7094922" y="2643597"/>
            <a:ext cx="391501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الإكثار من الطواف كل وقت</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مربع نص 24">
            <a:extLst>
              <a:ext uri="{FF2B5EF4-FFF2-40B4-BE49-F238E27FC236}">
                <a16:creationId xmlns:a16="http://schemas.microsoft.com/office/drawing/2014/main" id="{98B0EEC3-54E1-48E0-BD96-85B2132E28F4}"/>
              </a:ext>
            </a:extLst>
          </p:cNvPr>
          <p:cNvSpPr txBox="1"/>
          <p:nvPr/>
        </p:nvSpPr>
        <p:spPr>
          <a:xfrm>
            <a:off x="2305388" y="410205"/>
            <a:ext cx="8090443"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فصل في السعي بين الصفا والمروة، والتحلل من العمرة</a:t>
            </a:r>
          </a:p>
        </p:txBody>
      </p:sp>
      <p:sp>
        <p:nvSpPr>
          <p:cNvPr id="16" name="مربع نص 15">
            <a:extLst>
              <a:ext uri="{FF2B5EF4-FFF2-40B4-BE49-F238E27FC236}">
                <a16:creationId xmlns:a16="http://schemas.microsoft.com/office/drawing/2014/main" id="{C958244F-8853-4C6E-968E-62A140301FC4}"/>
              </a:ext>
            </a:extLst>
          </p:cNvPr>
          <p:cNvSpPr txBox="1"/>
          <p:nvPr/>
        </p:nvSpPr>
        <p:spPr>
          <a:xfrm>
            <a:off x="1277732" y="3274867"/>
            <a:ext cx="972999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ويخرج إلى الصفا من بابه أي باب الصفا ليسعى فيرقاه أي؛ الصفا حتى يرى البيت فيستقبله</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 name="مربع نص 17">
            <a:extLst>
              <a:ext uri="{FF2B5EF4-FFF2-40B4-BE49-F238E27FC236}">
                <a16:creationId xmlns:a16="http://schemas.microsoft.com/office/drawing/2014/main" id="{70FAE9DE-2234-46D6-B57D-73F62455F886}"/>
              </a:ext>
            </a:extLst>
          </p:cNvPr>
          <p:cNvSpPr txBox="1"/>
          <p:nvPr/>
        </p:nvSpPr>
        <p:spPr>
          <a:xfrm>
            <a:off x="2012023" y="4002560"/>
            <a:ext cx="899570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ويكبر ثلاثا ويقول ما ورد ثلاثا ومنه:</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4" name="مستطيل: زوايا مستديرة 23">
            <a:extLst>
              <a:ext uri="{FF2B5EF4-FFF2-40B4-BE49-F238E27FC236}">
                <a16:creationId xmlns:a16="http://schemas.microsoft.com/office/drawing/2014/main" id="{6C3C0FDF-4783-4BAE-A787-0F2267AEEE72}"/>
              </a:ext>
            </a:extLst>
          </p:cNvPr>
          <p:cNvSpPr/>
          <p:nvPr/>
        </p:nvSpPr>
        <p:spPr>
          <a:xfrm>
            <a:off x="11068472" y="4002561"/>
            <a:ext cx="460528" cy="553997"/>
          </a:xfrm>
          <a:prstGeom prst="roundRect">
            <a:avLst/>
          </a:prstGeom>
          <a:solidFill>
            <a:srgbClr val="FFEEB1"/>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a:t>
            </a:r>
          </a:p>
        </p:txBody>
      </p:sp>
      <p:cxnSp>
        <p:nvCxnSpPr>
          <p:cNvPr id="36" name="موصل: على شكل مرفق 35">
            <a:extLst>
              <a:ext uri="{FF2B5EF4-FFF2-40B4-BE49-F238E27FC236}">
                <a16:creationId xmlns:a16="http://schemas.microsoft.com/office/drawing/2014/main" id="{D820DAA9-ED47-42B3-B2A3-0EC7CC625657}"/>
              </a:ext>
            </a:extLst>
          </p:cNvPr>
          <p:cNvCxnSpPr>
            <a:cxnSpLocks/>
            <a:stCxn id="4" idx="3"/>
            <a:endCxn id="24" idx="3"/>
          </p:cNvCxnSpPr>
          <p:nvPr/>
        </p:nvCxnSpPr>
        <p:spPr>
          <a:xfrm flipH="1">
            <a:off x="11529000" y="1641525"/>
            <a:ext cx="58531" cy="2638035"/>
          </a:xfrm>
          <a:prstGeom prst="bentConnector3">
            <a:avLst>
              <a:gd name="adj1" fmla="val -39056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مربع نص 34">
            <a:extLst>
              <a:ext uri="{FF2B5EF4-FFF2-40B4-BE49-F238E27FC236}">
                <a16:creationId xmlns:a16="http://schemas.microsoft.com/office/drawing/2014/main" id="{7F9655A7-39C4-4B12-8FE1-6E090CF8652C}"/>
              </a:ext>
            </a:extLst>
          </p:cNvPr>
          <p:cNvSpPr txBox="1"/>
          <p:nvPr/>
        </p:nvSpPr>
        <p:spPr>
          <a:xfrm>
            <a:off x="1101270" y="4508302"/>
            <a:ext cx="8995705" cy="1938992"/>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الحمد لله على ما هدانا لا إله إلا الله وحده لا شريك له، له الملك وله الحمد، يحيي ويميت وهو حي لا يموت، بيده الخير، وهو على كل شيء قدير، لا إله إلا الله وحده لا شريك له، صدق وعده، ونصر عبده، وهزم الأحزاب وحده..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ويدعو بما أحب ولا يلبي.</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4" name="مربع نص 43">
            <a:extLst>
              <a:ext uri="{FF2B5EF4-FFF2-40B4-BE49-F238E27FC236}">
                <a16:creationId xmlns:a16="http://schemas.microsoft.com/office/drawing/2014/main" id="{1D5C1CF9-D556-4BA9-A644-001E7C0D7AA1}"/>
              </a:ext>
            </a:extLst>
          </p:cNvPr>
          <p:cNvSpPr txBox="1"/>
          <p:nvPr/>
        </p:nvSpPr>
        <p:spPr>
          <a:xfrm>
            <a:off x="797430" y="914669"/>
            <a:ext cx="7255359" cy="553998"/>
          </a:xfrm>
          <a:prstGeom prst="rect">
            <a:avLst/>
          </a:prstGeom>
          <a:noFill/>
          <a:ln w="6350">
            <a:no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الصَّفَا وَالْمَرْوَةَ مِن شَعَائِرِ اللَّهِ</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0127963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9050768" y="501087"/>
            <a:ext cx="2536763" cy="644577"/>
          </a:xfrm>
          <a:prstGeom prst="roundRect">
            <a:avLst/>
          </a:prstGeom>
          <a:noFill/>
          <a:ln w="47625" cmpd="tri">
            <a:solidFill>
              <a:srgbClr val="FCE6C3"/>
            </a:solid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السعي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2" name="مستطيل: زوايا مستديرة 41">
            <a:extLst>
              <a:ext uri="{FF2B5EF4-FFF2-40B4-BE49-F238E27FC236}">
                <a16:creationId xmlns:a16="http://schemas.microsoft.com/office/drawing/2014/main" id="{B1C2EEBE-7B34-4084-9D12-8FC7EC7CC2BD}"/>
              </a:ext>
            </a:extLst>
          </p:cNvPr>
          <p:cNvSpPr/>
          <p:nvPr/>
        </p:nvSpPr>
        <p:spPr>
          <a:xfrm>
            <a:off x="11068472" y="1392116"/>
            <a:ext cx="460528" cy="557247"/>
          </a:xfrm>
          <a:prstGeom prst="roundRect">
            <a:avLst/>
          </a:prstGeom>
          <a:solidFill>
            <a:srgbClr val="FFEEB1"/>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4.</a:t>
            </a:r>
          </a:p>
        </p:txBody>
      </p:sp>
      <p:cxnSp>
        <p:nvCxnSpPr>
          <p:cNvPr id="51" name="موصل: على شكل مرفق 50">
            <a:extLst>
              <a:ext uri="{FF2B5EF4-FFF2-40B4-BE49-F238E27FC236}">
                <a16:creationId xmlns:a16="http://schemas.microsoft.com/office/drawing/2014/main" id="{61D3C8FB-9C30-4442-8AE6-85BE7264F7BF}"/>
              </a:ext>
            </a:extLst>
          </p:cNvPr>
          <p:cNvCxnSpPr>
            <a:cxnSpLocks/>
            <a:stCxn id="4" idx="3"/>
            <a:endCxn id="42" idx="3"/>
          </p:cNvCxnSpPr>
          <p:nvPr/>
        </p:nvCxnSpPr>
        <p:spPr>
          <a:xfrm flipH="1">
            <a:off x="11529000" y="823376"/>
            <a:ext cx="58531" cy="847364"/>
          </a:xfrm>
          <a:prstGeom prst="bentConnector3">
            <a:avLst>
              <a:gd name="adj1" fmla="val -39056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مربع نص 27">
            <a:extLst>
              <a:ext uri="{FF2B5EF4-FFF2-40B4-BE49-F238E27FC236}">
                <a16:creationId xmlns:a16="http://schemas.microsoft.com/office/drawing/2014/main" id="{ADBAE230-D659-4A6C-B83B-4EC3E18ACA05}"/>
              </a:ext>
            </a:extLst>
          </p:cNvPr>
          <p:cNvSpPr txBox="1"/>
          <p:nvPr/>
        </p:nvSpPr>
        <p:spPr>
          <a:xfrm>
            <a:off x="663001" y="1432911"/>
            <a:ext cx="10405471" cy="1015663"/>
          </a:xfrm>
          <a:prstGeom prst="rect">
            <a:avLst/>
          </a:prstGeom>
          <a:noFill/>
          <a:ln w="6350">
            <a:no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ينزل من الصفا ماشيا إلى أن يبقى بينه وبين العلم الأول وهو الميل الأخضر في ركن المسجد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نحو ستة أذرع</a:t>
            </a:r>
          </a:p>
        </p:txBody>
      </p:sp>
      <p:cxnSp>
        <p:nvCxnSpPr>
          <p:cNvPr id="29" name="موصل: على شكل مرفق 28">
            <a:extLst>
              <a:ext uri="{FF2B5EF4-FFF2-40B4-BE49-F238E27FC236}">
                <a16:creationId xmlns:a16="http://schemas.microsoft.com/office/drawing/2014/main" id="{9E2251DB-9CD5-462D-AC78-CAED936A4521}"/>
              </a:ext>
            </a:extLst>
          </p:cNvPr>
          <p:cNvCxnSpPr>
            <a:cxnSpLocks/>
            <a:stCxn id="4" idx="3"/>
            <a:endCxn id="9" idx="3"/>
          </p:cNvCxnSpPr>
          <p:nvPr/>
        </p:nvCxnSpPr>
        <p:spPr>
          <a:xfrm flipH="1">
            <a:off x="11529000" y="823376"/>
            <a:ext cx="58531" cy="1935880"/>
          </a:xfrm>
          <a:prstGeom prst="bentConnector3">
            <a:avLst>
              <a:gd name="adj1" fmla="val -39056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مستطيل: زوايا مستديرة 8">
            <a:extLst>
              <a:ext uri="{FF2B5EF4-FFF2-40B4-BE49-F238E27FC236}">
                <a16:creationId xmlns:a16="http://schemas.microsoft.com/office/drawing/2014/main" id="{822199AF-61AC-4815-A9D8-395B9AA41457}"/>
              </a:ext>
            </a:extLst>
          </p:cNvPr>
          <p:cNvSpPr/>
          <p:nvPr/>
        </p:nvSpPr>
        <p:spPr>
          <a:xfrm>
            <a:off x="11068472" y="2486532"/>
            <a:ext cx="460528" cy="545447"/>
          </a:xfrm>
          <a:prstGeom prst="roundRect">
            <a:avLst/>
          </a:prstGeom>
          <a:solidFill>
            <a:srgbClr val="FFEEB1"/>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5.</a:t>
            </a:r>
          </a:p>
        </p:txBody>
      </p:sp>
      <p:sp>
        <p:nvSpPr>
          <p:cNvPr id="21" name="مربع نص 20">
            <a:extLst>
              <a:ext uri="{FF2B5EF4-FFF2-40B4-BE49-F238E27FC236}">
                <a16:creationId xmlns:a16="http://schemas.microsoft.com/office/drawing/2014/main" id="{E73212C9-ABA5-44FA-A826-2F8F8FF0EBF6}"/>
              </a:ext>
            </a:extLst>
          </p:cNvPr>
          <p:cNvSpPr txBox="1"/>
          <p:nvPr/>
        </p:nvSpPr>
        <p:spPr>
          <a:xfrm>
            <a:off x="16042" y="2467135"/>
            <a:ext cx="1100994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يسعى ماشيا سعيا شديدا إلى العلم الآخر وهو الميل الأخضر بفناء المسجد حذاء دار العباس</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6" name="صورة 25">
            <a:extLst>
              <a:ext uri="{FF2B5EF4-FFF2-40B4-BE49-F238E27FC236}">
                <a16:creationId xmlns:a16="http://schemas.microsoft.com/office/drawing/2014/main" id="{D65F32BE-93D8-4C92-B5D8-08E643E8D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374" y="3021134"/>
            <a:ext cx="7733254" cy="4833284"/>
          </a:xfrm>
          <a:prstGeom prst="rect">
            <a:avLst/>
          </a:prstGeom>
        </p:spPr>
      </p:pic>
      <p:sp>
        <p:nvSpPr>
          <p:cNvPr id="16" name="مربع نص 15">
            <a:extLst>
              <a:ext uri="{FF2B5EF4-FFF2-40B4-BE49-F238E27FC236}">
                <a16:creationId xmlns:a16="http://schemas.microsoft.com/office/drawing/2014/main" id="{C958244F-8853-4C6E-968E-62A140301FC4}"/>
              </a:ext>
            </a:extLst>
          </p:cNvPr>
          <p:cNvSpPr txBox="1"/>
          <p:nvPr/>
        </p:nvSpPr>
        <p:spPr>
          <a:xfrm>
            <a:off x="1295986" y="3296708"/>
            <a:ext cx="972999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يمشي ويرقى المروة ويقول ما قاله على الصفا..</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 name="مربع نص 17">
            <a:extLst>
              <a:ext uri="{FF2B5EF4-FFF2-40B4-BE49-F238E27FC236}">
                <a16:creationId xmlns:a16="http://schemas.microsoft.com/office/drawing/2014/main" id="{70FAE9DE-2234-46D6-B57D-73F62455F886}"/>
              </a:ext>
            </a:extLst>
          </p:cNvPr>
          <p:cNvSpPr txBox="1"/>
          <p:nvPr/>
        </p:nvSpPr>
        <p:spPr>
          <a:xfrm>
            <a:off x="2014236" y="4110239"/>
            <a:ext cx="899570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ينزل من المروة فيمشي في موضع مشيه ويسعى في موضع سعيه إلى الصفا..</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4" name="مستطيل: زوايا مستديرة 23">
            <a:extLst>
              <a:ext uri="{FF2B5EF4-FFF2-40B4-BE49-F238E27FC236}">
                <a16:creationId xmlns:a16="http://schemas.microsoft.com/office/drawing/2014/main" id="{6C3C0FDF-4783-4BAE-A787-0F2267AEEE72}"/>
              </a:ext>
            </a:extLst>
          </p:cNvPr>
          <p:cNvSpPr/>
          <p:nvPr/>
        </p:nvSpPr>
        <p:spPr>
          <a:xfrm>
            <a:off x="11068472" y="3288632"/>
            <a:ext cx="460528" cy="562074"/>
          </a:xfrm>
          <a:prstGeom prst="roundRect">
            <a:avLst/>
          </a:prstGeom>
          <a:solidFill>
            <a:srgbClr val="FFEEB1"/>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6.</a:t>
            </a:r>
          </a:p>
        </p:txBody>
      </p:sp>
      <p:cxnSp>
        <p:nvCxnSpPr>
          <p:cNvPr id="36" name="موصل: على شكل مرفق 35">
            <a:extLst>
              <a:ext uri="{FF2B5EF4-FFF2-40B4-BE49-F238E27FC236}">
                <a16:creationId xmlns:a16="http://schemas.microsoft.com/office/drawing/2014/main" id="{D820DAA9-ED47-42B3-B2A3-0EC7CC625657}"/>
              </a:ext>
            </a:extLst>
          </p:cNvPr>
          <p:cNvCxnSpPr>
            <a:cxnSpLocks/>
            <a:stCxn id="4" idx="3"/>
            <a:endCxn id="24" idx="3"/>
          </p:cNvCxnSpPr>
          <p:nvPr/>
        </p:nvCxnSpPr>
        <p:spPr>
          <a:xfrm flipH="1">
            <a:off x="11529000" y="823376"/>
            <a:ext cx="58531" cy="2746293"/>
          </a:xfrm>
          <a:prstGeom prst="bentConnector3">
            <a:avLst>
              <a:gd name="adj1" fmla="val -39056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مستطيل: زوايا مستديرة 14">
            <a:extLst>
              <a:ext uri="{FF2B5EF4-FFF2-40B4-BE49-F238E27FC236}">
                <a16:creationId xmlns:a16="http://schemas.microsoft.com/office/drawing/2014/main" id="{1A23B81D-E8F8-456E-8546-B3A459C5642C}"/>
              </a:ext>
            </a:extLst>
          </p:cNvPr>
          <p:cNvSpPr/>
          <p:nvPr/>
        </p:nvSpPr>
        <p:spPr>
          <a:xfrm>
            <a:off x="11068472" y="4106838"/>
            <a:ext cx="460528" cy="562074"/>
          </a:xfrm>
          <a:prstGeom prst="roundRect">
            <a:avLst/>
          </a:prstGeom>
          <a:solidFill>
            <a:srgbClr val="FFEEB1"/>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7.</a:t>
            </a:r>
          </a:p>
        </p:txBody>
      </p:sp>
      <p:cxnSp>
        <p:nvCxnSpPr>
          <p:cNvPr id="30" name="موصل: على شكل مرفق 29">
            <a:extLst>
              <a:ext uri="{FF2B5EF4-FFF2-40B4-BE49-F238E27FC236}">
                <a16:creationId xmlns:a16="http://schemas.microsoft.com/office/drawing/2014/main" id="{7EA56292-08C3-4A8B-94F4-FD7C4E85EAF7}"/>
              </a:ext>
            </a:extLst>
          </p:cNvPr>
          <p:cNvCxnSpPr>
            <a:cxnSpLocks/>
            <a:stCxn id="4" idx="3"/>
            <a:endCxn id="15" idx="3"/>
          </p:cNvCxnSpPr>
          <p:nvPr/>
        </p:nvCxnSpPr>
        <p:spPr>
          <a:xfrm flipH="1">
            <a:off x="11529000" y="823376"/>
            <a:ext cx="58531" cy="3564499"/>
          </a:xfrm>
          <a:prstGeom prst="bentConnector3">
            <a:avLst>
              <a:gd name="adj1" fmla="val -39056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20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9050768" y="677549"/>
            <a:ext cx="2536763" cy="644577"/>
          </a:xfrm>
          <a:prstGeom prst="roundRect">
            <a:avLst/>
          </a:prstGeom>
          <a:noFill/>
          <a:ln w="47625" cmpd="tri">
            <a:solidFill>
              <a:srgbClr val="FCE6C3"/>
            </a:solid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السعي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8" name="مربع نص 27">
            <a:extLst>
              <a:ext uri="{FF2B5EF4-FFF2-40B4-BE49-F238E27FC236}">
                <a16:creationId xmlns:a16="http://schemas.microsoft.com/office/drawing/2014/main" id="{ADBAE230-D659-4A6C-B83B-4EC3E18ACA05}"/>
              </a:ext>
            </a:extLst>
          </p:cNvPr>
          <p:cNvSpPr txBox="1"/>
          <p:nvPr/>
        </p:nvSpPr>
        <p:spPr>
          <a:xfrm>
            <a:off x="656014" y="1506765"/>
            <a:ext cx="11009940" cy="553998"/>
          </a:xfrm>
          <a:prstGeom prst="rect">
            <a:avLst/>
          </a:prstGeom>
          <a:noFill/>
          <a:ln w="6350">
            <a:no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يفعل ذلك أي؛ ما ذكر من المشي والسعي سبعا ذهابه سعية ورجوعه سعية، يفتتح بالصفا ويختتم بالمروة</a:t>
            </a:r>
          </a:p>
        </p:txBody>
      </p:sp>
      <p:sp>
        <p:nvSpPr>
          <p:cNvPr id="21" name="مربع نص 20">
            <a:extLst>
              <a:ext uri="{FF2B5EF4-FFF2-40B4-BE49-F238E27FC236}">
                <a16:creationId xmlns:a16="http://schemas.microsoft.com/office/drawing/2014/main" id="{E73212C9-ABA5-44FA-A826-2F8F8FF0EBF6}"/>
              </a:ext>
            </a:extLst>
          </p:cNvPr>
          <p:cNvSpPr txBox="1"/>
          <p:nvPr/>
        </p:nvSpPr>
        <p:spPr>
          <a:xfrm>
            <a:off x="604469" y="2060763"/>
            <a:ext cx="1100994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ويجب استيعاب ما بينهما في كل مرة فيلصق عقبه بأصلهما أن لم يرقهما</a:t>
            </a:r>
            <a:endParaRPr kumimoji="0" lang="ar-SA" sz="3000" b="0" i="0"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6" name="صورة 25">
            <a:extLst>
              <a:ext uri="{FF2B5EF4-FFF2-40B4-BE49-F238E27FC236}">
                <a16:creationId xmlns:a16="http://schemas.microsoft.com/office/drawing/2014/main" id="{D65F32BE-93D8-4C92-B5D8-08E643E8D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2" y="1973177"/>
            <a:ext cx="9405813" cy="6490094"/>
          </a:xfrm>
          <a:prstGeom prst="rect">
            <a:avLst/>
          </a:prstGeom>
        </p:spPr>
      </p:pic>
      <p:sp>
        <p:nvSpPr>
          <p:cNvPr id="16" name="مربع نص 15">
            <a:extLst>
              <a:ext uri="{FF2B5EF4-FFF2-40B4-BE49-F238E27FC236}">
                <a16:creationId xmlns:a16="http://schemas.microsoft.com/office/drawing/2014/main" id="{C958244F-8853-4C6E-968E-62A140301FC4}"/>
              </a:ext>
            </a:extLst>
          </p:cNvPr>
          <p:cNvSpPr txBox="1"/>
          <p:nvPr/>
        </p:nvSpPr>
        <p:spPr>
          <a:xfrm>
            <a:off x="1935958" y="2584053"/>
            <a:ext cx="972999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ترك مما بينهما شيئا ولو دون ذراع لم يصح سعيه</a:t>
            </a:r>
            <a:endParaRPr kumimoji="0" lang="ar-SA" sz="3000" b="0" i="0"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 name="مربع نص 17">
            <a:extLst>
              <a:ext uri="{FF2B5EF4-FFF2-40B4-BE49-F238E27FC236}">
                <a16:creationId xmlns:a16="http://schemas.microsoft.com/office/drawing/2014/main" id="{70FAE9DE-2234-46D6-B57D-73F62455F886}"/>
              </a:ext>
            </a:extLst>
          </p:cNvPr>
          <p:cNvSpPr txBox="1"/>
          <p:nvPr/>
        </p:nvSpPr>
        <p:spPr>
          <a:xfrm>
            <a:off x="2670249" y="3169221"/>
            <a:ext cx="899570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بدأ بالمروة سقط الشوط الأول فلا يحتسبه ويكثر من الدعاء والذكر في سعيه</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مربع نص 4">
            <a:extLst>
              <a:ext uri="{FF2B5EF4-FFF2-40B4-BE49-F238E27FC236}">
                <a16:creationId xmlns:a16="http://schemas.microsoft.com/office/drawing/2014/main" id="{3DDB4CBC-8072-4BB9-B7B0-1AE8507B4E16}"/>
              </a:ext>
            </a:extLst>
          </p:cNvPr>
          <p:cNvSpPr txBox="1"/>
          <p:nvPr/>
        </p:nvSpPr>
        <p:spPr>
          <a:xfrm>
            <a:off x="1935958" y="3696550"/>
            <a:ext cx="9729996"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قال أبو عبد الله: كان ابن مسعود إذا سعى بين الصفا والمروة، قال: رب اغفر وارحم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واعف عما تعلم، وأنت الأعز الأكرم.</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13" name="موصل: على شكل مرفق 12">
            <a:extLst>
              <a:ext uri="{FF2B5EF4-FFF2-40B4-BE49-F238E27FC236}">
                <a16:creationId xmlns:a16="http://schemas.microsoft.com/office/drawing/2014/main" id="{BC600E99-20C6-481A-A361-1378F0DC23BF}"/>
              </a:ext>
            </a:extLst>
          </p:cNvPr>
          <p:cNvCxnSpPr>
            <a:cxnSpLocks/>
          </p:cNvCxnSpPr>
          <p:nvPr/>
        </p:nvCxnSpPr>
        <p:spPr>
          <a:xfrm flipV="1">
            <a:off x="9662487" y="967754"/>
            <a:ext cx="1941086" cy="4218386"/>
          </a:xfrm>
          <a:prstGeom prst="bentConnector3">
            <a:avLst>
              <a:gd name="adj1" fmla="val 111777"/>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3749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مستطيل 38">
            <a:extLst>
              <a:ext uri="{FF2B5EF4-FFF2-40B4-BE49-F238E27FC236}">
                <a16:creationId xmlns:a16="http://schemas.microsoft.com/office/drawing/2014/main" id="{8505980C-2CBB-43B7-A98A-ADDD99F6A4CA}"/>
              </a:ext>
            </a:extLst>
          </p:cNvPr>
          <p:cNvSpPr/>
          <p:nvPr/>
        </p:nvSpPr>
        <p:spPr>
          <a:xfrm>
            <a:off x="2668666" y="827220"/>
            <a:ext cx="828224" cy="803942"/>
          </a:xfrm>
          <a:prstGeom prst="rect">
            <a:avLst/>
          </a:prstGeom>
          <a:blipFill dpi="0" rotWithShape="1">
            <a:blip r:embed="rId3" cstate="print">
              <a:alphaModFix amt="53000"/>
              <a:extLst>
                <a:ext uri="{28A0092B-C50C-407E-A947-70E740481C1C}">
                  <a14:useLocalDpi xmlns:a14="http://schemas.microsoft.com/office/drawing/2010/main" val="0"/>
                </a:ext>
              </a:extLst>
            </a:blip>
            <a:srcRect/>
            <a:stretch>
              <a:fillRect l="-61744" t="-93775" r="-61456" b="-60616"/>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9284103" y="1551281"/>
            <a:ext cx="253676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شروط السعي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8" name="مربع نص 27">
            <a:extLst>
              <a:ext uri="{FF2B5EF4-FFF2-40B4-BE49-F238E27FC236}">
                <a16:creationId xmlns:a16="http://schemas.microsoft.com/office/drawing/2014/main" id="{ADBAE230-D659-4A6C-B83B-4EC3E18ACA05}"/>
              </a:ext>
            </a:extLst>
          </p:cNvPr>
          <p:cNvSpPr txBox="1"/>
          <p:nvPr/>
        </p:nvSpPr>
        <p:spPr>
          <a:xfrm>
            <a:off x="4603312" y="3176458"/>
            <a:ext cx="3260743" cy="553998"/>
          </a:xfrm>
          <a:prstGeom prst="rect">
            <a:avLst/>
          </a:prstGeom>
          <a:noFill/>
          <a:ln w="6350">
            <a:no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الطهارة من الحدث والنجس</a:t>
            </a:r>
          </a:p>
        </p:txBody>
      </p:sp>
      <p:sp>
        <p:nvSpPr>
          <p:cNvPr id="21" name="مربع نص 20">
            <a:extLst>
              <a:ext uri="{FF2B5EF4-FFF2-40B4-BE49-F238E27FC236}">
                <a16:creationId xmlns:a16="http://schemas.microsoft.com/office/drawing/2014/main" id="{E73212C9-ABA5-44FA-A826-2F8F8FF0EBF6}"/>
              </a:ext>
            </a:extLst>
          </p:cNvPr>
          <p:cNvSpPr txBox="1"/>
          <p:nvPr/>
        </p:nvSpPr>
        <p:spPr>
          <a:xfrm>
            <a:off x="3818021" y="2272213"/>
            <a:ext cx="406207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وكونه بعد طواف نسك ولو مسنونا</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 name="مربع نص 15">
            <a:extLst>
              <a:ext uri="{FF2B5EF4-FFF2-40B4-BE49-F238E27FC236}">
                <a16:creationId xmlns:a16="http://schemas.microsoft.com/office/drawing/2014/main" id="{C958244F-8853-4C6E-968E-62A140301FC4}"/>
              </a:ext>
            </a:extLst>
          </p:cNvPr>
          <p:cNvSpPr txBox="1"/>
          <p:nvPr/>
        </p:nvSpPr>
        <p:spPr>
          <a:xfrm>
            <a:off x="6702489" y="1592735"/>
            <a:ext cx="117409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وموالاة</a:t>
            </a:r>
          </a:p>
        </p:txBody>
      </p:sp>
      <p:sp>
        <p:nvSpPr>
          <p:cNvPr id="18" name="مربع نص 17">
            <a:extLst>
              <a:ext uri="{FF2B5EF4-FFF2-40B4-BE49-F238E27FC236}">
                <a16:creationId xmlns:a16="http://schemas.microsoft.com/office/drawing/2014/main" id="{70FAE9DE-2234-46D6-B57D-73F62455F886}"/>
              </a:ext>
            </a:extLst>
          </p:cNvPr>
          <p:cNvSpPr txBox="1"/>
          <p:nvPr/>
        </p:nvSpPr>
        <p:spPr>
          <a:xfrm>
            <a:off x="7972074" y="1342656"/>
            <a:ext cx="140400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ويشترط</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له</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مربع نص 4">
            <a:extLst>
              <a:ext uri="{FF2B5EF4-FFF2-40B4-BE49-F238E27FC236}">
                <a16:creationId xmlns:a16="http://schemas.microsoft.com/office/drawing/2014/main" id="{3DDB4CBC-8072-4BB9-B7B0-1AE8507B4E16}"/>
              </a:ext>
            </a:extLst>
          </p:cNvPr>
          <p:cNvSpPr txBox="1"/>
          <p:nvPr/>
        </p:nvSpPr>
        <p:spPr>
          <a:xfrm>
            <a:off x="7032031" y="747339"/>
            <a:ext cx="84806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النية</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22" name="موصل: على شكل مرفق 21">
            <a:extLst>
              <a:ext uri="{FF2B5EF4-FFF2-40B4-BE49-F238E27FC236}">
                <a16:creationId xmlns:a16="http://schemas.microsoft.com/office/drawing/2014/main" id="{7D1807E7-55DC-41A9-9908-38401EFD939E}"/>
              </a:ext>
            </a:extLst>
          </p:cNvPr>
          <p:cNvCxnSpPr>
            <a:cxnSpLocks/>
            <a:stCxn id="4" idx="1"/>
            <a:endCxn id="5" idx="3"/>
          </p:cNvCxnSpPr>
          <p:nvPr/>
        </p:nvCxnSpPr>
        <p:spPr>
          <a:xfrm rot="10800000">
            <a:off x="7880097" y="1024338"/>
            <a:ext cx="1404006" cy="849232"/>
          </a:xfrm>
          <a:prstGeom prst="bentConnector3">
            <a:avLst>
              <a:gd name="adj1" fmla="val 8542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مستطيل 26">
            <a:extLst>
              <a:ext uri="{FF2B5EF4-FFF2-40B4-BE49-F238E27FC236}">
                <a16:creationId xmlns:a16="http://schemas.microsoft.com/office/drawing/2014/main" id="{D5418DE8-530B-499A-8C05-1FA8B7B4D09A}"/>
              </a:ext>
            </a:extLst>
          </p:cNvPr>
          <p:cNvSpPr/>
          <p:nvPr/>
        </p:nvSpPr>
        <p:spPr>
          <a:xfrm>
            <a:off x="4762361" y="698840"/>
            <a:ext cx="1875630" cy="955130"/>
          </a:xfrm>
          <a:prstGeom prst="rect">
            <a:avLst/>
          </a:prstGeom>
          <a:blipFill dpi="0" rotWithShape="1">
            <a:blip r:embed="rId4">
              <a:alphaModFix amt="54000"/>
              <a:extLst>
                <a:ext uri="{28A0092B-C50C-407E-A947-70E740481C1C}">
                  <a14:useLocalDpi xmlns:a14="http://schemas.microsoft.com/office/drawing/2010/main" val="0"/>
                </a:ext>
              </a:extLst>
            </a:blip>
            <a:srcRect/>
            <a:stretch>
              <a:fillRect/>
            </a:stretch>
          </a:bli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29" name="موصل: على شكل مرفق 28">
            <a:extLst>
              <a:ext uri="{FF2B5EF4-FFF2-40B4-BE49-F238E27FC236}">
                <a16:creationId xmlns:a16="http://schemas.microsoft.com/office/drawing/2014/main" id="{612363E2-8C3D-46C0-9256-6B5A1816073E}"/>
              </a:ext>
            </a:extLst>
          </p:cNvPr>
          <p:cNvCxnSpPr>
            <a:cxnSpLocks/>
            <a:stCxn id="4" idx="1"/>
            <a:endCxn id="16" idx="3"/>
          </p:cNvCxnSpPr>
          <p:nvPr/>
        </p:nvCxnSpPr>
        <p:spPr>
          <a:xfrm rot="10800000">
            <a:off x="7876583" y="1869734"/>
            <a:ext cx="1407521" cy="3836"/>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4" name="رسم 33" descr="تكرار">
            <a:extLst>
              <a:ext uri="{FF2B5EF4-FFF2-40B4-BE49-F238E27FC236}">
                <a16:creationId xmlns:a16="http://schemas.microsoft.com/office/drawing/2014/main" id="{C108AB1C-2A52-4AE7-8EFC-5B159BCEAA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383990">
            <a:off x="4006695" y="880418"/>
            <a:ext cx="688970" cy="688970"/>
          </a:xfrm>
          <a:prstGeom prst="rect">
            <a:avLst/>
          </a:prstGeom>
          <a:effectLst>
            <a:softEdge rad="0"/>
          </a:effectLst>
        </p:spPr>
      </p:pic>
      <p:cxnSp>
        <p:nvCxnSpPr>
          <p:cNvPr id="35" name="موصل: على شكل مرفق 34">
            <a:extLst>
              <a:ext uri="{FF2B5EF4-FFF2-40B4-BE49-F238E27FC236}">
                <a16:creationId xmlns:a16="http://schemas.microsoft.com/office/drawing/2014/main" id="{FF26AEBD-25F5-4958-87C6-B925DFD800D4}"/>
              </a:ext>
            </a:extLst>
          </p:cNvPr>
          <p:cNvCxnSpPr>
            <a:cxnSpLocks/>
            <a:endCxn id="21" idx="3"/>
          </p:cNvCxnSpPr>
          <p:nvPr/>
        </p:nvCxnSpPr>
        <p:spPr>
          <a:xfrm rot="10800000" flipV="1">
            <a:off x="7880097" y="1869734"/>
            <a:ext cx="1404006" cy="679478"/>
          </a:xfrm>
          <a:prstGeom prst="bentConnector3">
            <a:avLst>
              <a:gd name="adj1" fmla="val 8542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مستطيل: زوايا مستديرة 42">
            <a:extLst>
              <a:ext uri="{FF2B5EF4-FFF2-40B4-BE49-F238E27FC236}">
                <a16:creationId xmlns:a16="http://schemas.microsoft.com/office/drawing/2014/main" id="{97417B01-FC1C-48F1-AA5B-46C13BBBE19D}"/>
              </a:ext>
            </a:extLst>
          </p:cNvPr>
          <p:cNvSpPr/>
          <p:nvPr/>
        </p:nvSpPr>
        <p:spPr>
          <a:xfrm>
            <a:off x="9284103" y="3710697"/>
            <a:ext cx="253676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سنن السعي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44" name="موصل: على شكل مرفق 43">
            <a:extLst>
              <a:ext uri="{FF2B5EF4-FFF2-40B4-BE49-F238E27FC236}">
                <a16:creationId xmlns:a16="http://schemas.microsoft.com/office/drawing/2014/main" id="{EF7AC37A-F765-486C-8FED-B41D35AC7032}"/>
              </a:ext>
            </a:extLst>
          </p:cNvPr>
          <p:cNvCxnSpPr>
            <a:cxnSpLocks/>
            <a:stCxn id="43" idx="1"/>
            <a:endCxn id="28" idx="3"/>
          </p:cNvCxnSpPr>
          <p:nvPr/>
        </p:nvCxnSpPr>
        <p:spPr>
          <a:xfrm rot="10800000">
            <a:off x="7864055" y="3453458"/>
            <a:ext cx="1420048" cy="579529"/>
          </a:xfrm>
          <a:prstGeom prst="bentConnector3">
            <a:avLst>
              <a:gd name="adj1" fmla="val 8163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مربع نص 48">
            <a:extLst>
              <a:ext uri="{FF2B5EF4-FFF2-40B4-BE49-F238E27FC236}">
                <a16:creationId xmlns:a16="http://schemas.microsoft.com/office/drawing/2014/main" id="{90D6D957-6F42-4360-8A7D-FB6D0AF4649C}"/>
              </a:ext>
            </a:extLst>
          </p:cNvPr>
          <p:cNvSpPr txBox="1"/>
          <p:nvPr/>
        </p:nvSpPr>
        <p:spPr>
          <a:xfrm>
            <a:off x="7972074" y="3494011"/>
            <a:ext cx="137192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وتسن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فيه</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55" name="موصل: على شكل مرفق 54">
            <a:extLst>
              <a:ext uri="{FF2B5EF4-FFF2-40B4-BE49-F238E27FC236}">
                <a16:creationId xmlns:a16="http://schemas.microsoft.com/office/drawing/2014/main" id="{BB85282F-2CA6-4445-AE1A-D45FEEB491D9}"/>
              </a:ext>
            </a:extLst>
          </p:cNvPr>
          <p:cNvCxnSpPr>
            <a:cxnSpLocks/>
            <a:stCxn id="43" idx="1"/>
            <a:endCxn id="59" idx="3"/>
          </p:cNvCxnSpPr>
          <p:nvPr/>
        </p:nvCxnSpPr>
        <p:spPr>
          <a:xfrm rot="10800000" flipV="1">
            <a:off x="7880099" y="4032986"/>
            <a:ext cx="1404005" cy="10276"/>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مربع نص 58">
            <a:extLst>
              <a:ext uri="{FF2B5EF4-FFF2-40B4-BE49-F238E27FC236}">
                <a16:creationId xmlns:a16="http://schemas.microsoft.com/office/drawing/2014/main" id="{8B9A0F45-1870-4D57-A727-E69225AB5DA5}"/>
              </a:ext>
            </a:extLst>
          </p:cNvPr>
          <p:cNvSpPr txBox="1"/>
          <p:nvPr/>
        </p:nvSpPr>
        <p:spPr>
          <a:xfrm>
            <a:off x="5165558" y="3766263"/>
            <a:ext cx="271454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والستارة أي؛ ستر العورة</a:t>
            </a:r>
          </a:p>
        </p:txBody>
      </p:sp>
      <p:sp>
        <p:nvSpPr>
          <p:cNvPr id="73" name="مربع نص 72">
            <a:extLst>
              <a:ext uri="{FF2B5EF4-FFF2-40B4-BE49-F238E27FC236}">
                <a16:creationId xmlns:a16="http://schemas.microsoft.com/office/drawing/2014/main" id="{03FAD816-9927-4770-BE05-7502E771B010}"/>
              </a:ext>
            </a:extLst>
          </p:cNvPr>
          <p:cNvSpPr txBox="1"/>
          <p:nvPr/>
        </p:nvSpPr>
        <p:spPr>
          <a:xfrm>
            <a:off x="4877063" y="4383235"/>
            <a:ext cx="2999519"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الموالاة بينه وبين الطواف</a:t>
            </a:r>
          </a:p>
        </p:txBody>
      </p:sp>
      <p:pic>
        <p:nvPicPr>
          <p:cNvPr id="92" name="صورة 91">
            <a:extLst>
              <a:ext uri="{FF2B5EF4-FFF2-40B4-BE49-F238E27FC236}">
                <a16:creationId xmlns:a16="http://schemas.microsoft.com/office/drawing/2014/main" id="{85471D7D-E2E9-4C0D-BC59-9E6BCD2DB3AE}"/>
              </a:ext>
            </a:extLst>
          </p:cNvPr>
          <p:cNvPicPr>
            <a:picLocks noChangeAspect="1"/>
          </p:cNvPicPr>
          <p:nvPr/>
        </p:nvPicPr>
        <p:blipFill rotWithShape="1">
          <a:blip r:embed="rId7">
            <a:extLst>
              <a:ext uri="{28A0092B-C50C-407E-A947-70E740481C1C}">
                <a14:useLocalDpi xmlns:a14="http://schemas.microsoft.com/office/drawing/2010/main" val="0"/>
              </a:ext>
            </a:extLst>
          </a:blip>
          <a:srcRect l="10062" t="6010" r="60895" b="65340"/>
          <a:stretch/>
        </p:blipFill>
        <p:spPr>
          <a:xfrm>
            <a:off x="509192" y="1786235"/>
            <a:ext cx="1770443" cy="1746517"/>
          </a:xfrm>
          <a:prstGeom prst="rect">
            <a:avLst/>
          </a:prstGeom>
          <a:effectLst>
            <a:softEdge rad="228600"/>
          </a:effectLst>
        </p:spPr>
      </p:pic>
      <p:cxnSp>
        <p:nvCxnSpPr>
          <p:cNvPr id="74" name="موصل: على شكل مرفق 73">
            <a:extLst>
              <a:ext uri="{FF2B5EF4-FFF2-40B4-BE49-F238E27FC236}">
                <a16:creationId xmlns:a16="http://schemas.microsoft.com/office/drawing/2014/main" id="{508E8C13-EC27-4883-931B-3E518457B4F3}"/>
              </a:ext>
            </a:extLst>
          </p:cNvPr>
          <p:cNvCxnSpPr>
            <a:cxnSpLocks/>
            <a:stCxn id="43" idx="1"/>
            <a:endCxn id="73" idx="3"/>
          </p:cNvCxnSpPr>
          <p:nvPr/>
        </p:nvCxnSpPr>
        <p:spPr>
          <a:xfrm rot="10800000" flipV="1">
            <a:off x="7876583" y="4032986"/>
            <a:ext cx="1407521" cy="627248"/>
          </a:xfrm>
          <a:prstGeom prst="bentConnector3">
            <a:avLst>
              <a:gd name="adj1" fmla="val 81913"/>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0" name="مستطيل: زوايا مستديرة 79">
            <a:extLst>
              <a:ext uri="{FF2B5EF4-FFF2-40B4-BE49-F238E27FC236}">
                <a16:creationId xmlns:a16="http://schemas.microsoft.com/office/drawing/2014/main" id="{010BA52B-4FB4-41CC-B36C-E8FE91B7D248}"/>
              </a:ext>
            </a:extLst>
          </p:cNvPr>
          <p:cNvSpPr/>
          <p:nvPr/>
        </p:nvSpPr>
        <p:spPr>
          <a:xfrm>
            <a:off x="4351179" y="5178395"/>
            <a:ext cx="513821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فلو سعى محدثا أو نجسا أو عريانا أجزأه</a:t>
            </a:r>
          </a:p>
        </p:txBody>
      </p:sp>
      <p:pic>
        <p:nvPicPr>
          <p:cNvPr id="82" name="صورة 81">
            <a:extLst>
              <a:ext uri="{FF2B5EF4-FFF2-40B4-BE49-F238E27FC236}">
                <a16:creationId xmlns:a16="http://schemas.microsoft.com/office/drawing/2014/main" id="{B38398F1-EF15-4B8F-B6C0-411F1A2DC5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0193" y="5270492"/>
            <a:ext cx="815316" cy="471072"/>
          </a:xfrm>
          <a:prstGeom prst="rect">
            <a:avLst/>
          </a:prstGeom>
        </p:spPr>
      </p:pic>
      <p:sp>
        <p:nvSpPr>
          <p:cNvPr id="84" name="مستطيل: زوايا مستديرة 83">
            <a:extLst>
              <a:ext uri="{FF2B5EF4-FFF2-40B4-BE49-F238E27FC236}">
                <a16:creationId xmlns:a16="http://schemas.microsoft.com/office/drawing/2014/main" id="{16186179-30F7-4357-9B4A-683C2D913698}"/>
              </a:ext>
            </a:extLst>
          </p:cNvPr>
          <p:cNvSpPr/>
          <p:nvPr/>
        </p:nvSpPr>
        <p:spPr>
          <a:xfrm>
            <a:off x="502434" y="3321798"/>
            <a:ext cx="2970624" cy="1687627"/>
          </a:xfrm>
          <a:prstGeom prst="roundRect">
            <a:avLst/>
          </a:prstGeom>
          <a:solidFill>
            <a:srgbClr val="FFF2C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86" name="مربع نص 85">
            <a:extLst>
              <a:ext uri="{FF2B5EF4-FFF2-40B4-BE49-F238E27FC236}">
                <a16:creationId xmlns:a16="http://schemas.microsoft.com/office/drawing/2014/main" id="{C5E393BD-AE6C-4445-9B9D-407CE7B17D6E}"/>
              </a:ext>
            </a:extLst>
          </p:cNvPr>
          <p:cNvSpPr txBox="1"/>
          <p:nvPr/>
        </p:nvSpPr>
        <p:spPr>
          <a:xfrm>
            <a:off x="690731" y="3474801"/>
            <a:ext cx="2610824" cy="1477328"/>
          </a:xfrm>
          <a:prstGeom prst="rect">
            <a:avLst/>
          </a:prstGeom>
          <a:solidFill>
            <a:srgbClr val="FDF4DC"/>
          </a:solidFill>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والمرأة لا ترقى الصفا ولا المروة ولا تسعى سعيا شديدا</a:t>
            </a:r>
          </a:p>
        </p:txBody>
      </p:sp>
      <p:sp>
        <p:nvSpPr>
          <p:cNvPr id="94" name="مستطيل: زوايا مستديرة 93">
            <a:extLst>
              <a:ext uri="{FF2B5EF4-FFF2-40B4-BE49-F238E27FC236}">
                <a16:creationId xmlns:a16="http://schemas.microsoft.com/office/drawing/2014/main" id="{0DC63AC1-FD7A-4DD8-B8BB-90F91E4FF331}"/>
              </a:ext>
            </a:extLst>
          </p:cNvPr>
          <p:cNvSpPr/>
          <p:nvPr/>
        </p:nvSpPr>
        <p:spPr>
          <a:xfrm>
            <a:off x="281180" y="5270492"/>
            <a:ext cx="3592435" cy="61865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وتسن مبادرة معتمرة بذلك</a:t>
            </a:r>
          </a:p>
        </p:txBody>
      </p:sp>
      <p:pic>
        <p:nvPicPr>
          <p:cNvPr id="96" name="صورة 95">
            <a:extLst>
              <a:ext uri="{FF2B5EF4-FFF2-40B4-BE49-F238E27FC236}">
                <a16:creationId xmlns:a16="http://schemas.microsoft.com/office/drawing/2014/main" id="{4523FBF6-FF96-44B0-833C-571772DD24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59484" y="5359944"/>
            <a:ext cx="815316" cy="471072"/>
          </a:xfrm>
          <a:prstGeom prst="rect">
            <a:avLst/>
          </a:prstGeom>
        </p:spPr>
      </p:pic>
    </p:spTree>
    <p:extLst>
      <p:ext uri="{BB962C8B-B14F-4D97-AF65-F5344CB8AC3E}">
        <p14:creationId xmlns:p14="http://schemas.microsoft.com/office/powerpoint/2010/main" val="18248552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2AD0EFF2-2A24-41FC-BE32-B9ACECF46DE7}"/>
              </a:ext>
            </a:extLst>
          </p:cNvPr>
          <p:cNvSpPr/>
          <p:nvPr/>
        </p:nvSpPr>
        <p:spPr>
          <a:xfrm>
            <a:off x="4815633" y="638458"/>
            <a:ext cx="253676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بعد السعي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 name="مستطيل: زوايا مستديرة 3">
            <a:extLst>
              <a:ext uri="{FF2B5EF4-FFF2-40B4-BE49-F238E27FC236}">
                <a16:creationId xmlns:a16="http://schemas.microsoft.com/office/drawing/2014/main" id="{1E4C229D-96F5-42E5-8051-739A1C11DD92}"/>
              </a:ext>
            </a:extLst>
          </p:cNvPr>
          <p:cNvSpPr/>
          <p:nvPr/>
        </p:nvSpPr>
        <p:spPr>
          <a:xfrm>
            <a:off x="8101748" y="2392162"/>
            <a:ext cx="3798647" cy="2065651"/>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إن كان متمتعا لا هدي معه قصر من شعره ولو لبده ولا يحلقه ندبا ليوفره للحج، وتحلل</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لأنه تمت عمرته</a:t>
            </a:r>
          </a:p>
        </p:txBody>
      </p:sp>
      <p:sp>
        <p:nvSpPr>
          <p:cNvPr id="9" name="مستطيل: زوايا مستديرة 8">
            <a:extLst>
              <a:ext uri="{FF2B5EF4-FFF2-40B4-BE49-F238E27FC236}">
                <a16:creationId xmlns:a16="http://schemas.microsoft.com/office/drawing/2014/main" id="{3D81CEB2-33A6-4CEB-A9F9-68C9B4BD830B}"/>
              </a:ext>
            </a:extLst>
          </p:cNvPr>
          <p:cNvSpPr/>
          <p:nvPr/>
        </p:nvSpPr>
        <p:spPr>
          <a:xfrm>
            <a:off x="4184690" y="2396174"/>
            <a:ext cx="3798647" cy="2065651"/>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وإلا بأن كان مع المتمتع هدي لم يقصر، وحل إذا حج فيدخل الحج على العمرة ثم لا يحل حتى يحل منهما جميعا</a:t>
            </a:r>
          </a:p>
        </p:txBody>
      </p:sp>
      <p:sp>
        <p:nvSpPr>
          <p:cNvPr id="10" name="مستطيل: زوايا مستديرة 9">
            <a:extLst>
              <a:ext uri="{FF2B5EF4-FFF2-40B4-BE49-F238E27FC236}">
                <a16:creationId xmlns:a16="http://schemas.microsoft.com/office/drawing/2014/main" id="{3BC17147-AC3E-4935-8D56-13F6EB87DE9F}"/>
              </a:ext>
            </a:extLst>
          </p:cNvPr>
          <p:cNvSpPr/>
          <p:nvPr/>
        </p:nvSpPr>
        <p:spPr>
          <a:xfrm>
            <a:off x="291606" y="2392162"/>
            <a:ext cx="3798647" cy="2065651"/>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والمعتمر غير المتمتع يحل سواء كان معه هدي أو لم يكن في أشهر الحج أو في غيرها</a:t>
            </a:r>
          </a:p>
        </p:txBody>
      </p:sp>
      <p:cxnSp>
        <p:nvCxnSpPr>
          <p:cNvPr id="27" name="موصل: على شكل مرفق 26">
            <a:extLst>
              <a:ext uri="{FF2B5EF4-FFF2-40B4-BE49-F238E27FC236}">
                <a16:creationId xmlns:a16="http://schemas.microsoft.com/office/drawing/2014/main" id="{B335904E-929B-482D-AAB2-ECEDE087CC60}"/>
              </a:ext>
            </a:extLst>
          </p:cNvPr>
          <p:cNvCxnSpPr>
            <a:cxnSpLocks/>
            <a:stCxn id="2" idx="2"/>
            <a:endCxn id="4" idx="0"/>
          </p:cNvCxnSpPr>
          <p:nvPr/>
        </p:nvCxnSpPr>
        <p:spPr>
          <a:xfrm rot="16200000" flipH="1">
            <a:off x="7487980" y="-120931"/>
            <a:ext cx="1109127" cy="3917057"/>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موصل: على شكل مرفق 29">
            <a:extLst>
              <a:ext uri="{FF2B5EF4-FFF2-40B4-BE49-F238E27FC236}">
                <a16:creationId xmlns:a16="http://schemas.microsoft.com/office/drawing/2014/main" id="{5190A440-51E8-40A4-BAA4-C871ED217A83}"/>
              </a:ext>
            </a:extLst>
          </p:cNvPr>
          <p:cNvCxnSpPr>
            <a:cxnSpLocks/>
            <a:stCxn id="2" idx="2"/>
            <a:endCxn id="9" idx="0"/>
          </p:cNvCxnSpPr>
          <p:nvPr/>
        </p:nvCxnSpPr>
        <p:spPr>
          <a:xfrm rot="5400000">
            <a:off x="5527446" y="1839604"/>
            <a:ext cx="1113139" cy="1"/>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موصل: على شكل مرفق 33">
            <a:extLst>
              <a:ext uri="{FF2B5EF4-FFF2-40B4-BE49-F238E27FC236}">
                <a16:creationId xmlns:a16="http://schemas.microsoft.com/office/drawing/2014/main" id="{2ECCDA91-4EE7-4AFD-99E7-A01CE67C61DA}"/>
              </a:ext>
            </a:extLst>
          </p:cNvPr>
          <p:cNvCxnSpPr>
            <a:cxnSpLocks/>
            <a:stCxn id="2" idx="2"/>
            <a:endCxn id="10" idx="0"/>
          </p:cNvCxnSpPr>
          <p:nvPr/>
        </p:nvCxnSpPr>
        <p:spPr>
          <a:xfrm rot="5400000">
            <a:off x="3582910" y="-108944"/>
            <a:ext cx="1109127" cy="3893085"/>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 name="رسم 4" descr="مشط">
            <a:extLst>
              <a:ext uri="{FF2B5EF4-FFF2-40B4-BE49-F238E27FC236}">
                <a16:creationId xmlns:a16="http://schemas.microsoft.com/office/drawing/2014/main" id="{9CDDFF34-6A9A-4E43-A68D-45D67A20EE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51540">
            <a:off x="967373" y="5053264"/>
            <a:ext cx="746286" cy="746286"/>
          </a:xfrm>
          <a:prstGeom prst="rect">
            <a:avLst/>
          </a:prstGeom>
        </p:spPr>
      </p:pic>
      <p:pic>
        <p:nvPicPr>
          <p:cNvPr id="11" name="رسم 10" descr="مقص">
            <a:extLst>
              <a:ext uri="{FF2B5EF4-FFF2-40B4-BE49-F238E27FC236}">
                <a16:creationId xmlns:a16="http://schemas.microsoft.com/office/drawing/2014/main" id="{5EA8B09D-17BD-4377-A39A-08726BE4B7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88353">
            <a:off x="159723" y="4995845"/>
            <a:ext cx="1142189" cy="1142189"/>
          </a:xfrm>
          <a:prstGeom prst="rect">
            <a:avLst/>
          </a:prstGeom>
        </p:spPr>
      </p:pic>
    </p:spTree>
    <p:extLst>
      <p:ext uri="{BB962C8B-B14F-4D97-AF65-F5344CB8AC3E}">
        <p14:creationId xmlns:p14="http://schemas.microsoft.com/office/powerpoint/2010/main" val="34094827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مربع نص 20">
            <a:extLst>
              <a:ext uri="{FF2B5EF4-FFF2-40B4-BE49-F238E27FC236}">
                <a16:creationId xmlns:a16="http://schemas.microsoft.com/office/drawing/2014/main" id="{158C2BB8-85D0-432E-9DC8-FEF9BC2F39AC}"/>
              </a:ext>
            </a:extLst>
          </p:cNvPr>
          <p:cNvSpPr txBox="1"/>
          <p:nvPr/>
        </p:nvSpPr>
        <p:spPr>
          <a:xfrm>
            <a:off x="6380985" y="4531504"/>
            <a:ext cx="3820530"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بأس بها في طواف القدوم سرا.</a:t>
            </a:r>
          </a:p>
        </p:txBody>
      </p:sp>
      <p:sp>
        <p:nvSpPr>
          <p:cNvPr id="12" name="مربع نص 11">
            <a:extLst>
              <a:ext uri="{FF2B5EF4-FFF2-40B4-BE49-F238E27FC236}">
                <a16:creationId xmlns:a16="http://schemas.microsoft.com/office/drawing/2014/main" id="{05E14B65-D8DA-4C53-8924-D9F78E37A02E}"/>
              </a:ext>
            </a:extLst>
          </p:cNvPr>
          <p:cNvSpPr txBox="1"/>
          <p:nvPr/>
        </p:nvSpPr>
        <p:spPr>
          <a:xfrm>
            <a:off x="3702315" y="2209938"/>
            <a:ext cx="6499200"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والمتمتع والمعتمر إذا شرع في الطواف قطع التلبية</a:t>
            </a:r>
          </a:p>
        </p:txBody>
      </p:sp>
      <p:sp>
        <p:nvSpPr>
          <p:cNvPr id="2" name="مستطيل: زوايا مستديرة 1">
            <a:extLst>
              <a:ext uri="{FF2B5EF4-FFF2-40B4-BE49-F238E27FC236}">
                <a16:creationId xmlns:a16="http://schemas.microsoft.com/office/drawing/2014/main" id="{2AD0EFF2-2A24-41FC-BE32-B9ACECF46DE7}"/>
              </a:ext>
            </a:extLst>
          </p:cNvPr>
          <p:cNvSpPr/>
          <p:nvPr/>
        </p:nvSpPr>
        <p:spPr>
          <a:xfrm>
            <a:off x="9163043" y="1199266"/>
            <a:ext cx="253676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بعد السعي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 name="مربع نص 2">
            <a:extLst>
              <a:ext uri="{FF2B5EF4-FFF2-40B4-BE49-F238E27FC236}">
                <a16:creationId xmlns:a16="http://schemas.microsoft.com/office/drawing/2014/main" id="{677A32B6-3D44-4748-8A8F-50849F598D2C}"/>
              </a:ext>
            </a:extLst>
          </p:cNvPr>
          <p:cNvSpPr txBox="1"/>
          <p:nvPr/>
        </p:nvSpPr>
        <p:spPr>
          <a:xfrm>
            <a:off x="1827035" y="3036344"/>
            <a:ext cx="8374480" cy="1015663"/>
          </a:xfrm>
          <a:prstGeom prst="rect">
            <a:avLst/>
          </a:prstGeom>
          <a:noFill/>
          <a:ln w="22225">
            <a:solidFill>
              <a:schemeClr val="bg1">
                <a:lumMod val="65000"/>
              </a:schemeClr>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لقول ابن عباس يرفعه: (كان يمسك عن التلبية في العمرة إذا استلم الحجر) قال الترمذي: هذا حديث حسن صحيح</a:t>
            </a:r>
          </a:p>
        </p:txBody>
      </p:sp>
      <p:cxnSp>
        <p:nvCxnSpPr>
          <p:cNvPr id="22" name="موصل: على شكل مرفق 21">
            <a:extLst>
              <a:ext uri="{FF2B5EF4-FFF2-40B4-BE49-F238E27FC236}">
                <a16:creationId xmlns:a16="http://schemas.microsoft.com/office/drawing/2014/main" id="{056A7217-8C1C-4F05-B5CC-B7EBB4DD8674}"/>
              </a:ext>
            </a:extLst>
          </p:cNvPr>
          <p:cNvCxnSpPr>
            <a:cxnSpLocks/>
            <a:stCxn id="21" idx="3"/>
            <a:endCxn id="2" idx="2"/>
          </p:cNvCxnSpPr>
          <p:nvPr/>
        </p:nvCxnSpPr>
        <p:spPr>
          <a:xfrm flipV="1">
            <a:off x="10201515" y="1843843"/>
            <a:ext cx="229910" cy="2964660"/>
          </a:xfrm>
          <a:prstGeom prst="bentConnector2">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8" name="مستطيل 7">
            <a:extLst>
              <a:ext uri="{FF2B5EF4-FFF2-40B4-BE49-F238E27FC236}">
                <a16:creationId xmlns:a16="http://schemas.microsoft.com/office/drawing/2014/main" id="{E5C7376D-02E7-442B-8CF0-F4F595B67F60}"/>
              </a:ext>
            </a:extLst>
          </p:cNvPr>
          <p:cNvSpPr/>
          <p:nvPr/>
        </p:nvSpPr>
        <p:spPr>
          <a:xfrm>
            <a:off x="1512448" y="983459"/>
            <a:ext cx="2536763" cy="2052885"/>
          </a:xfrm>
          <a:prstGeom prst="rect">
            <a:avLst/>
          </a:prstGeom>
          <a:blipFill dpi="0" rotWithShape="1">
            <a:blip r:embed="rId3">
              <a:alphaModFix amt="53000"/>
              <a:extLst>
                <a:ext uri="{28A0092B-C50C-407E-A947-70E740481C1C}">
                  <a14:useLocalDpi xmlns:a14="http://schemas.microsoft.com/office/drawing/2010/main" val="0"/>
                </a:ext>
              </a:extLst>
            </a:blip>
            <a:srcRect/>
            <a:stretch>
              <a:fillRect l="-61744" t="-93775" r="-61456" b="-60616"/>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مستطيل 3">
            <a:hlinkClick r:id="rId4"/>
            <a:extLst>
              <a:ext uri="{FF2B5EF4-FFF2-40B4-BE49-F238E27FC236}">
                <a16:creationId xmlns:a16="http://schemas.microsoft.com/office/drawing/2014/main" id="{1D291B0B-463F-4403-A11A-7C9C0FABAE1F}"/>
              </a:ext>
            </a:extLst>
          </p:cNvPr>
          <p:cNvSpPr/>
          <p:nvPr/>
        </p:nvSpPr>
        <p:spPr>
          <a:xfrm>
            <a:off x="317314" y="4808504"/>
            <a:ext cx="1509722" cy="129638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89385AD7-0F34-472F-9E03-2C941A96EF6E}"/>
              </a:ext>
            </a:extLst>
          </p:cNvPr>
          <p:cNvSpPr txBox="1"/>
          <p:nvPr/>
        </p:nvSpPr>
        <p:spPr>
          <a:xfrm>
            <a:off x="605553" y="4377834"/>
            <a:ext cx="958916" cy="461665"/>
          </a:xfrm>
          <a:prstGeom prst="rect">
            <a:avLst/>
          </a:prstGeom>
          <a:noFill/>
        </p:spPr>
        <p:txBody>
          <a:bodyPr wrap="none" rtlCol="1">
            <a:spAutoFit/>
          </a:bodyPr>
          <a:lstStyle/>
          <a:p>
            <a:r>
              <a:rPr lang="ar-SA"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للاستزادة</a:t>
            </a:r>
          </a:p>
        </p:txBody>
      </p:sp>
    </p:spTree>
    <p:extLst>
      <p:ext uri="{BB962C8B-B14F-4D97-AF65-F5344CB8AC3E}">
        <p14:creationId xmlns:p14="http://schemas.microsoft.com/office/powerpoint/2010/main" val="357721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8293766" y="2758894"/>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يسن الرمل لـ</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8293766" y="3647550"/>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شروط السعي</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8293766" y="454144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كان متمتعاً لا هدي معه</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8293766" y="186499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الابتداء بالطواف</a:t>
            </a:r>
          </a:p>
        </p:txBody>
      </p:sp>
      <p:sp>
        <p:nvSpPr>
          <p:cNvPr id="13" name="مستطيل: زوايا مستديرة 12">
            <a:extLst>
              <a:ext uri="{FF2B5EF4-FFF2-40B4-BE49-F238E27FC236}">
                <a16:creationId xmlns:a16="http://schemas.microsoft.com/office/drawing/2014/main" id="{1A0813EA-77ED-4A8A-9C54-74EF493B27FA}"/>
              </a:ext>
            </a:extLst>
          </p:cNvPr>
          <p:cNvSpPr/>
          <p:nvPr/>
        </p:nvSpPr>
        <p:spPr>
          <a:xfrm>
            <a:off x="6481011" y="1922715"/>
            <a:ext cx="104273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واجب</a:t>
            </a:r>
          </a:p>
        </p:txBody>
      </p:sp>
      <p:sp>
        <p:nvSpPr>
          <p:cNvPr id="15" name="مستطيل: زوايا مستديرة 14">
            <a:extLst>
              <a:ext uri="{FF2B5EF4-FFF2-40B4-BE49-F238E27FC236}">
                <a16:creationId xmlns:a16="http://schemas.microsoft.com/office/drawing/2014/main" id="{FDEDEC20-A79D-4BD7-8791-462D43179669}"/>
              </a:ext>
            </a:extLst>
          </p:cNvPr>
          <p:cNvSpPr/>
          <p:nvPr/>
        </p:nvSpPr>
        <p:spPr>
          <a:xfrm>
            <a:off x="4884821" y="1917577"/>
            <a:ext cx="104273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شرط</a:t>
            </a:r>
          </a:p>
        </p:txBody>
      </p:sp>
      <p:sp>
        <p:nvSpPr>
          <p:cNvPr id="17" name="مستطيل: زوايا مستديرة 16">
            <a:extLst>
              <a:ext uri="{FF2B5EF4-FFF2-40B4-BE49-F238E27FC236}">
                <a16:creationId xmlns:a16="http://schemas.microsoft.com/office/drawing/2014/main" id="{B9BCBE4D-99D1-46E1-BC3C-FFB3D3464863}"/>
              </a:ext>
            </a:extLst>
          </p:cNvPr>
          <p:cNvSpPr/>
          <p:nvPr/>
        </p:nvSpPr>
        <p:spPr>
          <a:xfrm>
            <a:off x="3288631" y="1917577"/>
            <a:ext cx="104273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سنة</a:t>
            </a:r>
          </a:p>
        </p:txBody>
      </p:sp>
      <p:sp>
        <p:nvSpPr>
          <p:cNvPr id="19" name="مستطيل: زوايا مستديرة 18">
            <a:extLst>
              <a:ext uri="{FF2B5EF4-FFF2-40B4-BE49-F238E27FC236}">
                <a16:creationId xmlns:a16="http://schemas.microsoft.com/office/drawing/2014/main" id="{42BBC8CE-797C-46E4-A501-4EC213B022E1}"/>
              </a:ext>
            </a:extLst>
          </p:cNvPr>
          <p:cNvSpPr/>
          <p:nvPr/>
        </p:nvSpPr>
        <p:spPr>
          <a:xfrm>
            <a:off x="5927557" y="3762987"/>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الاضطباع</a:t>
            </a:r>
          </a:p>
        </p:txBody>
      </p:sp>
      <p:sp>
        <p:nvSpPr>
          <p:cNvPr id="21" name="مستطيل: زوايا مستديرة 20">
            <a:extLst>
              <a:ext uri="{FF2B5EF4-FFF2-40B4-BE49-F238E27FC236}">
                <a16:creationId xmlns:a16="http://schemas.microsoft.com/office/drawing/2014/main" id="{68B171BC-305E-4C14-889C-8EEAFFB458F6}"/>
              </a:ext>
            </a:extLst>
          </p:cNvPr>
          <p:cNvSpPr/>
          <p:nvPr/>
        </p:nvSpPr>
        <p:spPr>
          <a:xfrm>
            <a:off x="4331367" y="2855433"/>
            <a:ext cx="3196391"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محرم من مكة أو من قربها </a:t>
            </a:r>
          </a:p>
        </p:txBody>
      </p:sp>
      <p:sp>
        <p:nvSpPr>
          <p:cNvPr id="23" name="مستطيل: زوايا مستديرة 22">
            <a:extLst>
              <a:ext uri="{FF2B5EF4-FFF2-40B4-BE49-F238E27FC236}">
                <a16:creationId xmlns:a16="http://schemas.microsoft.com/office/drawing/2014/main" id="{81FF9263-618F-44AB-BC80-B5C4A0BA5B9F}"/>
              </a:ext>
            </a:extLst>
          </p:cNvPr>
          <p:cNvSpPr/>
          <p:nvPr/>
        </p:nvSpPr>
        <p:spPr>
          <a:xfrm>
            <a:off x="1058779" y="2855433"/>
            <a:ext cx="283945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محرم من بعيد من مكة</a:t>
            </a:r>
          </a:p>
        </p:txBody>
      </p:sp>
      <p:sp>
        <p:nvSpPr>
          <p:cNvPr id="25" name="مستطيل: زوايا مستديرة 24">
            <a:extLst>
              <a:ext uri="{FF2B5EF4-FFF2-40B4-BE49-F238E27FC236}">
                <a16:creationId xmlns:a16="http://schemas.microsoft.com/office/drawing/2014/main" id="{66FC59C9-5FE9-4A6B-BA11-44CABFDA1DEA}"/>
              </a:ext>
            </a:extLst>
          </p:cNvPr>
          <p:cNvSpPr/>
          <p:nvPr/>
        </p:nvSpPr>
        <p:spPr>
          <a:xfrm>
            <a:off x="4608094" y="3793289"/>
            <a:ext cx="104273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الموالاة</a:t>
            </a:r>
          </a:p>
        </p:txBody>
      </p:sp>
      <p:sp>
        <p:nvSpPr>
          <p:cNvPr id="27" name="مستطيل: زوايا مستديرة 26">
            <a:extLst>
              <a:ext uri="{FF2B5EF4-FFF2-40B4-BE49-F238E27FC236}">
                <a16:creationId xmlns:a16="http://schemas.microsoft.com/office/drawing/2014/main" id="{5CACDC7C-0F03-4267-8E41-4034C97AD1CB}"/>
              </a:ext>
            </a:extLst>
          </p:cNvPr>
          <p:cNvSpPr/>
          <p:nvPr/>
        </p:nvSpPr>
        <p:spPr>
          <a:xfrm>
            <a:off x="2935705" y="3762987"/>
            <a:ext cx="1395662"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ستر العورة</a:t>
            </a:r>
          </a:p>
        </p:txBody>
      </p:sp>
      <p:sp>
        <p:nvSpPr>
          <p:cNvPr id="29" name="مستطيل: زوايا مستديرة 28">
            <a:extLst>
              <a:ext uri="{FF2B5EF4-FFF2-40B4-BE49-F238E27FC236}">
                <a16:creationId xmlns:a16="http://schemas.microsoft.com/office/drawing/2014/main" id="{FCDEDF51-7951-41D7-8FB4-D2A4716969AC}"/>
              </a:ext>
            </a:extLst>
          </p:cNvPr>
          <p:cNvSpPr/>
          <p:nvPr/>
        </p:nvSpPr>
        <p:spPr>
          <a:xfrm>
            <a:off x="4331367" y="4656884"/>
            <a:ext cx="366562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 يقصر من شعره وحل إذا حج</a:t>
            </a:r>
          </a:p>
        </p:txBody>
      </p:sp>
      <p:sp>
        <p:nvSpPr>
          <p:cNvPr id="31" name="مستطيل: زوايا مستديرة 30">
            <a:extLst>
              <a:ext uri="{FF2B5EF4-FFF2-40B4-BE49-F238E27FC236}">
                <a16:creationId xmlns:a16="http://schemas.microsoft.com/office/drawing/2014/main" id="{F52494CF-BE4B-4002-A5A7-CF0CEF02919D}"/>
              </a:ext>
            </a:extLst>
          </p:cNvPr>
          <p:cNvSpPr/>
          <p:nvPr/>
        </p:nvSpPr>
        <p:spPr>
          <a:xfrm>
            <a:off x="192506" y="4640842"/>
            <a:ext cx="4090735"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قصر من شعره وتحلل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لاتمامه</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عمرته</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6936022" y="1103188"/>
            <a:ext cx="4748463"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الأول: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اختر الإجابة الصحيحة</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2541722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سنن السعي الطهارة والستارة والنية</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6801850" y="3818204"/>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 الرمل للنساء</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6801850" y="4711866"/>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تسعى المرأة سعياً شديداً</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30880"/>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شق استلام الحجر الأسود وتقبيله زاحم لذلك</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4" y="382483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4" y="293347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926230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طاف المحرم لابس المخيط لم يصح طوافه</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6801850" y="3818204"/>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 دخول مكة من أعلاها</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6701077" y="4711866"/>
            <a:ext cx="3594938"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أشواط الطواف والسعي ثمانية</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30880"/>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المتمتع والمعتمر إذا شرع في الطواف قطع التلبية</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889C7FA9-846D-45F3-8581-3DD87478EBC6}"/>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78405432-97A9-4447-B3E9-59A0793BA1E7}"/>
              </a:ext>
            </a:extLst>
          </p:cNvPr>
          <p:cNvSpPr txBox="1"/>
          <p:nvPr/>
        </p:nvSpPr>
        <p:spPr>
          <a:xfrm>
            <a:off x="2499433" y="3822671"/>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8CC9CC32-79F0-43FE-955A-2EF62A3FCADB}"/>
              </a:ext>
            </a:extLst>
          </p:cNvPr>
          <p:cNvSpPr txBox="1"/>
          <p:nvPr/>
        </p:nvSpPr>
        <p:spPr>
          <a:xfrm>
            <a:off x="2499434" y="2939533"/>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3" name="مربع نص 12">
            <a:extLst>
              <a:ext uri="{FF2B5EF4-FFF2-40B4-BE49-F238E27FC236}">
                <a16:creationId xmlns:a16="http://schemas.microsoft.com/office/drawing/2014/main" id="{94AE99C3-783A-45B3-A751-C84495BC3DF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10209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sp>
        <p:nvSpPr>
          <p:cNvPr id="2" name="عنوان 1"/>
          <p:cNvSpPr>
            <a:spLocks noGrp="1"/>
          </p:cNvSpPr>
          <p:nvPr>
            <p:ph type="title"/>
          </p:nvPr>
        </p:nvSpPr>
        <p:spPr/>
        <p:txBody>
          <a:bodyPr/>
          <a:lstStyle/>
          <a:p>
            <a:r>
              <a:rPr lang="ar-SA" sz="4000" dirty="0">
                <a:solidFill>
                  <a:srgbClr val="3C6345"/>
                </a:solidFill>
                <a:cs typeface="PT Bold Heading" pitchFamily="2" charset="-78"/>
              </a:rPr>
              <a:t>أســـــئــلــة (</a:t>
            </a:r>
            <a:r>
              <a:rPr lang="ar-SA" sz="2800" dirty="0">
                <a:solidFill>
                  <a:srgbClr val="3C6345"/>
                </a:solidFill>
                <a:cs typeface="PT Bold Heading" pitchFamily="2" charset="-78"/>
              </a:rPr>
              <a:t>اختياري</a:t>
            </a:r>
            <a:r>
              <a:rPr lang="ar-SA" sz="4000" dirty="0">
                <a:solidFill>
                  <a:srgbClr val="3C6345"/>
                </a:solidFill>
                <a:cs typeface="PT Bold Heading" pitchFamily="2" charset="-78"/>
              </a:rPr>
              <a:t>)...</a:t>
            </a:r>
          </a:p>
        </p:txBody>
      </p:sp>
      <p:sp>
        <p:nvSpPr>
          <p:cNvPr id="3" name="عنصر نائب للمحتوى 2"/>
          <p:cNvSpPr>
            <a:spLocks noGrp="1"/>
          </p:cNvSpPr>
          <p:nvPr>
            <p:ph idx="1"/>
          </p:nvPr>
        </p:nvSpPr>
        <p:spPr/>
        <p:txBody>
          <a:bodyPr>
            <a:normAutofit/>
          </a:bodyPr>
          <a:lstStyle/>
          <a:p>
            <a:pPr marL="0" lvl="0" indent="0">
              <a:buNone/>
            </a:pPr>
            <a:r>
              <a:rPr lang="ar-SA" sz="3200" b="1" dirty="0">
                <a:latin typeface="Sakkal Majalla" pitchFamily="2" charset="-78"/>
                <a:cs typeface="Sakkal Majalla" pitchFamily="2" charset="-78"/>
              </a:rPr>
              <a:t>1- معناه: لغة: القصد، وشرعا: قصد مكة لعمل مخصوص في زمن مخصوص.</a:t>
            </a:r>
          </a:p>
          <a:p>
            <a:pPr marL="514350" indent="-514350">
              <a:buAutoNum type="arabic1Minus"/>
            </a:pPr>
            <a:r>
              <a:rPr lang="ar-SA" sz="3200" dirty="0">
                <a:latin typeface="Sakkal Majalla" pitchFamily="2" charset="-78"/>
                <a:cs typeface="Sakkal Majalla" pitchFamily="2" charset="-78"/>
              </a:rPr>
              <a:t>الحج         ب- العمرة      ج- النسك</a:t>
            </a:r>
          </a:p>
          <a:p>
            <a:pPr marL="0" lvl="0" indent="0">
              <a:buNone/>
            </a:pPr>
            <a:r>
              <a:rPr lang="ar-SA" sz="3200" dirty="0">
                <a:latin typeface="Sakkal Majalla" pitchFamily="2" charset="-78"/>
                <a:cs typeface="Sakkal Majalla" pitchFamily="2" charset="-78"/>
              </a:rPr>
              <a:t>2</a:t>
            </a:r>
            <a:r>
              <a:rPr lang="ar-SA" sz="3200" b="1" dirty="0">
                <a:latin typeface="Sakkal Majalla" pitchFamily="2" charset="-78"/>
                <a:cs typeface="Sakkal Majalla" pitchFamily="2" charset="-78"/>
              </a:rPr>
              <a:t>- حكم الحج والعمرة للمسلم, الحر, المكلف, القادر:</a:t>
            </a:r>
          </a:p>
          <a:p>
            <a:pPr marL="514350" indent="-514350">
              <a:buAutoNum type="arabic1Minus"/>
            </a:pPr>
            <a:r>
              <a:rPr lang="ar-SA" sz="3200" dirty="0">
                <a:latin typeface="Sakkal Majalla" pitchFamily="2" charset="-78"/>
                <a:cs typeface="Sakkal Majalla" pitchFamily="2" charset="-78"/>
              </a:rPr>
              <a:t>مستحب       ب-    واجب      ج- مباح</a:t>
            </a:r>
          </a:p>
          <a:p>
            <a:pPr marL="0" indent="0">
              <a:buNone/>
            </a:pPr>
            <a:r>
              <a:rPr lang="ar-SA" sz="3200" b="1" dirty="0">
                <a:latin typeface="Sakkal Majalla" pitchFamily="2" charset="-78"/>
                <a:cs typeface="Sakkal Majalla" pitchFamily="2" charset="-78"/>
              </a:rPr>
              <a:t>3- هل يجزئ (الحج, أو العمرة) عن رقيق, أو مجنون, أو صبي إذا زال عارضه أثناء الإحرام؟</a:t>
            </a:r>
          </a:p>
          <a:p>
            <a:pPr marL="0" indent="0">
              <a:buNone/>
            </a:pPr>
            <a:r>
              <a:rPr lang="ar-SA" sz="3200" dirty="0">
                <a:latin typeface="Sakkal Majalla" pitchFamily="2" charset="-78"/>
                <a:cs typeface="Sakkal Majalla" pitchFamily="2" charset="-78"/>
              </a:rPr>
              <a:t>أ- يجزئ مطلقا   ب- لا يجزئ مطلقا     ج-  يجزئ في أحوال ولا يجزئ في أحوال أخرى.</a:t>
            </a:r>
          </a:p>
        </p:txBody>
      </p:sp>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4079" r="17771" b="26866"/>
          <a:stretch/>
        </p:blipFill>
        <p:spPr>
          <a:xfrm>
            <a:off x="11324492" y="1"/>
            <a:ext cx="867508" cy="1008184"/>
          </a:xfrm>
          <a:prstGeom prst="rect">
            <a:avLst/>
          </a:prstGeom>
        </p:spPr>
      </p:pic>
      <p:sp>
        <p:nvSpPr>
          <p:cNvPr id="9" name="نجمة ذات 5 نقاط 8"/>
          <p:cNvSpPr/>
          <p:nvPr/>
        </p:nvSpPr>
        <p:spPr>
          <a:xfrm>
            <a:off x="10808677" y="2403230"/>
            <a:ext cx="222739" cy="211015"/>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نجمة ذات 5 نقاط 9"/>
          <p:cNvSpPr/>
          <p:nvPr/>
        </p:nvSpPr>
        <p:spPr>
          <a:xfrm>
            <a:off x="9026769" y="3399325"/>
            <a:ext cx="222739" cy="211015"/>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1" name="نجمة ذات 5 نقاط 10"/>
          <p:cNvSpPr/>
          <p:nvPr/>
        </p:nvSpPr>
        <p:spPr>
          <a:xfrm>
            <a:off x="6600092" y="4630615"/>
            <a:ext cx="222739" cy="211015"/>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51251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22653ED1-09A9-4956-9820-62B6FC11F7C1}"/>
              </a:ext>
            </a:extLst>
          </p:cNvPr>
          <p:cNvSpPr txBox="1"/>
          <p:nvPr/>
        </p:nvSpPr>
        <p:spPr>
          <a:xfrm>
            <a:off x="-294968" y="5394428"/>
            <a:ext cx="5499007"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545454"/>
                </a:solidFill>
                <a:uLnTx/>
                <a:uFillTx/>
                <a:latin typeface="Microsoft Uighur" pitchFamily="2" charset="-78"/>
                <a:cs typeface="Microsoft Uighur" pitchFamily="2" charset="-78"/>
              </a:rPr>
              <a:t>-باب صفة الحج والعمرة-</a:t>
            </a:r>
          </a:p>
        </p:txBody>
      </p:sp>
    </p:spTree>
    <p:extLst>
      <p:ext uri="{BB962C8B-B14F-4D97-AF65-F5344CB8AC3E}">
        <p14:creationId xmlns:p14="http://schemas.microsoft.com/office/powerpoint/2010/main" val="32004475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096000" y="169920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صفة الحج</a:t>
            </a:r>
          </a:p>
        </p:txBody>
      </p:sp>
      <p:sp>
        <p:nvSpPr>
          <p:cNvPr id="22" name="مستطيل: زوايا مستديرة 21">
            <a:hlinkClick r:id="rId5" action="ppaction://hlinksldjump"/>
            <a:extLst>
              <a:ext uri="{FF2B5EF4-FFF2-40B4-BE49-F238E27FC236}">
                <a16:creationId xmlns:a16="http://schemas.microsoft.com/office/drawing/2014/main" id="{22AF657B-7F8C-4BFA-9067-05BF1DD7E4FE}"/>
              </a:ext>
            </a:extLst>
          </p:cNvPr>
          <p:cNvSpPr/>
          <p:nvPr/>
        </p:nvSpPr>
        <p:spPr>
          <a:xfrm>
            <a:off x="902584" y="1690961"/>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يسن يوم التروية</a:t>
            </a:r>
          </a:p>
        </p:txBody>
      </p:sp>
      <p:sp>
        <p:nvSpPr>
          <p:cNvPr id="24" name="مستطيل: زوايا مستديرة 23">
            <a:hlinkClick r:id="rId5" action="ppaction://hlinksldjump"/>
            <a:extLst>
              <a:ext uri="{FF2B5EF4-FFF2-40B4-BE49-F238E27FC236}">
                <a16:creationId xmlns:a16="http://schemas.microsoft.com/office/drawing/2014/main" id="{CC7D0475-5F55-4E0F-BD65-CF73C510B935}"/>
              </a:ext>
            </a:extLst>
          </p:cNvPr>
          <p:cNvSpPr/>
          <p:nvPr/>
        </p:nvSpPr>
        <p:spPr>
          <a:xfrm>
            <a:off x="6096000" y="2422261"/>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سبب تسميته يوم التروية</a:t>
            </a:r>
          </a:p>
        </p:txBody>
      </p:sp>
      <p:sp>
        <p:nvSpPr>
          <p:cNvPr id="26" name="مستطيل: زوايا مستديرة 25">
            <a:hlinkClick r:id="rId5" action="ppaction://hlinksldjump"/>
            <a:extLst>
              <a:ext uri="{FF2B5EF4-FFF2-40B4-BE49-F238E27FC236}">
                <a16:creationId xmlns:a16="http://schemas.microsoft.com/office/drawing/2014/main" id="{C5A84B6D-72CD-4F4F-BDB1-9319AA66A197}"/>
              </a:ext>
            </a:extLst>
          </p:cNvPr>
          <p:cNvSpPr/>
          <p:nvPr/>
        </p:nvSpPr>
        <p:spPr>
          <a:xfrm>
            <a:off x="902584" y="2422260"/>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مكان الإحرام</a:t>
            </a:r>
          </a:p>
        </p:txBody>
      </p:sp>
      <p:sp>
        <p:nvSpPr>
          <p:cNvPr id="28" name="مستطيل: زوايا مستديرة 27">
            <a:hlinkClick r:id="rId6" action="ppaction://hlinksldjump"/>
            <a:extLst>
              <a:ext uri="{FF2B5EF4-FFF2-40B4-BE49-F238E27FC236}">
                <a16:creationId xmlns:a16="http://schemas.microsoft.com/office/drawing/2014/main" id="{BFA2EBED-E7AB-44B4-A851-EE79255A4F95}"/>
              </a:ext>
            </a:extLst>
          </p:cNvPr>
          <p:cNvSpPr/>
          <p:nvPr/>
        </p:nvSpPr>
        <p:spPr>
          <a:xfrm>
            <a:off x="6096000" y="314531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خطبة يوم عرفة</a:t>
            </a:r>
          </a:p>
        </p:txBody>
      </p:sp>
      <p:sp>
        <p:nvSpPr>
          <p:cNvPr id="30" name="مستطيل: زوايا مستديرة 29">
            <a:hlinkClick r:id="rId7" action="ppaction://hlinksldjump"/>
            <a:extLst>
              <a:ext uri="{FF2B5EF4-FFF2-40B4-BE49-F238E27FC236}">
                <a16:creationId xmlns:a16="http://schemas.microsoft.com/office/drawing/2014/main" id="{6DC2C765-8107-497A-9B0E-1D5F29824A19}"/>
              </a:ext>
            </a:extLst>
          </p:cNvPr>
          <p:cNvSpPr/>
          <p:nvPr/>
        </p:nvSpPr>
        <p:spPr>
          <a:xfrm>
            <a:off x="902584" y="3153559"/>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يصح الوقوف فيه من عرفة</a:t>
            </a:r>
          </a:p>
        </p:txBody>
      </p:sp>
      <p:sp>
        <p:nvSpPr>
          <p:cNvPr id="32" name="مستطيل: زوايا مستديرة 31">
            <a:hlinkClick r:id="rId8" action="ppaction://hlinksldjump"/>
            <a:extLst>
              <a:ext uri="{FF2B5EF4-FFF2-40B4-BE49-F238E27FC236}">
                <a16:creationId xmlns:a16="http://schemas.microsoft.com/office/drawing/2014/main" id="{84EB4385-F6D2-451E-A06D-63D4B15152D3}"/>
              </a:ext>
            </a:extLst>
          </p:cNvPr>
          <p:cNvSpPr/>
          <p:nvPr/>
        </p:nvSpPr>
        <p:spPr>
          <a:xfrm>
            <a:off x="6096000" y="3807152"/>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يسن في يوم عرفة</a:t>
            </a:r>
          </a:p>
        </p:txBody>
      </p:sp>
      <p:sp>
        <p:nvSpPr>
          <p:cNvPr id="34" name="مستطيل: زوايا مستديرة 33">
            <a:hlinkClick r:id="rId9" action="ppaction://hlinksldjump"/>
            <a:extLst>
              <a:ext uri="{FF2B5EF4-FFF2-40B4-BE49-F238E27FC236}">
                <a16:creationId xmlns:a16="http://schemas.microsoft.com/office/drawing/2014/main" id="{77817E30-89E4-4F6F-B592-2877F1A3A018}"/>
              </a:ext>
            </a:extLst>
          </p:cNvPr>
          <p:cNvSpPr/>
          <p:nvPr/>
        </p:nvSpPr>
        <p:spPr>
          <a:xfrm>
            <a:off x="902584" y="3884858"/>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يدرك به الوقوف بعرفة</a:t>
            </a:r>
          </a:p>
        </p:txBody>
      </p:sp>
      <p:sp>
        <p:nvSpPr>
          <p:cNvPr id="36" name="مستطيل: زوايا مستديرة 35">
            <a:hlinkClick r:id="rId10" action="ppaction://hlinksldjump"/>
            <a:extLst>
              <a:ext uri="{FF2B5EF4-FFF2-40B4-BE49-F238E27FC236}">
                <a16:creationId xmlns:a16="http://schemas.microsoft.com/office/drawing/2014/main" id="{F69C6C6B-DEB6-4F14-83D3-AA94F09DCD54}"/>
              </a:ext>
            </a:extLst>
          </p:cNvPr>
          <p:cNvSpPr/>
          <p:nvPr/>
        </p:nvSpPr>
        <p:spPr>
          <a:xfrm>
            <a:off x="6096000" y="4469633"/>
            <a:ext cx="4559168" cy="983556"/>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الأحكام المترتبة حال الدفع قبل الغروب من عرفة أو الوقوف ليلاً</a:t>
            </a:r>
          </a:p>
        </p:txBody>
      </p:sp>
      <p:sp>
        <p:nvSpPr>
          <p:cNvPr id="38" name="مستطيل: زوايا مستديرة 37">
            <a:hlinkClick r:id="rId11" action="ppaction://hlinksldjump"/>
            <a:extLst>
              <a:ext uri="{FF2B5EF4-FFF2-40B4-BE49-F238E27FC236}">
                <a16:creationId xmlns:a16="http://schemas.microsoft.com/office/drawing/2014/main" id="{3369224C-8B06-484B-B913-1D12C635EFB0}"/>
              </a:ext>
            </a:extLst>
          </p:cNvPr>
          <p:cNvSpPr/>
          <p:nvPr/>
        </p:nvSpPr>
        <p:spPr>
          <a:xfrm>
            <a:off x="902584" y="4614262"/>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الدفع إلى مزدلفة وحدودها</a:t>
            </a:r>
          </a:p>
        </p:txBody>
      </p:sp>
    </p:spTree>
    <p:extLst>
      <p:ext uri="{BB962C8B-B14F-4D97-AF65-F5344CB8AC3E}">
        <p14:creationId xmlns:p14="http://schemas.microsoft.com/office/powerpoint/2010/main" val="8580633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902584" y="148131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المبيت بمزدلفة</a:t>
            </a:r>
          </a:p>
        </p:txBody>
      </p:sp>
      <p:sp>
        <p:nvSpPr>
          <p:cNvPr id="22" name="مستطيل: زوايا مستديرة 21">
            <a:hlinkClick r:id="rId5" action="ppaction://hlinksldjump"/>
            <a:extLst>
              <a:ext uri="{FF2B5EF4-FFF2-40B4-BE49-F238E27FC236}">
                <a16:creationId xmlns:a16="http://schemas.microsoft.com/office/drawing/2014/main" id="{22AF657B-7F8C-4BFA-9067-05BF1DD7E4FE}"/>
              </a:ext>
            </a:extLst>
          </p:cNvPr>
          <p:cNvSpPr/>
          <p:nvPr/>
        </p:nvSpPr>
        <p:spPr>
          <a:xfrm>
            <a:off x="6730247" y="233616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الدفع من مزدلفة</a:t>
            </a:r>
          </a:p>
        </p:txBody>
      </p:sp>
      <p:sp>
        <p:nvSpPr>
          <p:cNvPr id="24" name="مستطيل: زوايا مستديرة 23">
            <a:hlinkClick r:id="rId6" action="ppaction://hlinksldjump"/>
            <a:extLst>
              <a:ext uri="{FF2B5EF4-FFF2-40B4-BE49-F238E27FC236}">
                <a16:creationId xmlns:a16="http://schemas.microsoft.com/office/drawing/2014/main" id="{CC7D0475-5F55-4E0F-BD65-CF73C510B935}"/>
              </a:ext>
            </a:extLst>
          </p:cNvPr>
          <p:cNvSpPr/>
          <p:nvPr/>
        </p:nvSpPr>
        <p:spPr>
          <a:xfrm>
            <a:off x="902584" y="2185229"/>
            <a:ext cx="4559168" cy="855720"/>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الأحكام المترتبة في الدفع من مزدلفة قبل نصف الليل</a:t>
            </a:r>
          </a:p>
        </p:txBody>
      </p:sp>
      <p:sp>
        <p:nvSpPr>
          <p:cNvPr id="26" name="مستطيل: زوايا مستديرة 25">
            <a:hlinkClick r:id="rId7" action="ppaction://hlinksldjump"/>
            <a:extLst>
              <a:ext uri="{FF2B5EF4-FFF2-40B4-BE49-F238E27FC236}">
                <a16:creationId xmlns:a16="http://schemas.microsoft.com/office/drawing/2014/main" id="{C5A84B6D-72CD-4F4F-BDB1-9319AA66A197}"/>
              </a:ext>
            </a:extLst>
          </p:cNvPr>
          <p:cNvSpPr/>
          <p:nvPr/>
        </p:nvSpPr>
        <p:spPr>
          <a:xfrm>
            <a:off x="6730247" y="3150907"/>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يشرع بمزدلفة يوم النحر</a:t>
            </a:r>
          </a:p>
        </p:txBody>
      </p:sp>
      <p:sp>
        <p:nvSpPr>
          <p:cNvPr id="28" name="مستطيل: زوايا مستديرة 27">
            <a:hlinkClick r:id="rId7" action="ppaction://hlinksldjump"/>
            <a:extLst>
              <a:ext uri="{FF2B5EF4-FFF2-40B4-BE49-F238E27FC236}">
                <a16:creationId xmlns:a16="http://schemas.microsoft.com/office/drawing/2014/main" id="{BFA2EBED-E7AB-44B4-A851-EE79255A4F95}"/>
              </a:ext>
            </a:extLst>
          </p:cNvPr>
          <p:cNvSpPr/>
          <p:nvPr/>
        </p:nvSpPr>
        <p:spPr>
          <a:xfrm>
            <a:off x="902584" y="3147342"/>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سبب تسميته بالمشعر الحرام</a:t>
            </a:r>
          </a:p>
        </p:txBody>
      </p:sp>
      <p:sp>
        <p:nvSpPr>
          <p:cNvPr id="30" name="مستطيل: زوايا مستديرة 29">
            <a:hlinkClick r:id="rId8" action="ppaction://hlinksldjump"/>
            <a:extLst>
              <a:ext uri="{FF2B5EF4-FFF2-40B4-BE49-F238E27FC236}">
                <a16:creationId xmlns:a16="http://schemas.microsoft.com/office/drawing/2014/main" id="{6DC2C765-8107-497A-9B0E-1D5F29824A19}"/>
              </a:ext>
            </a:extLst>
          </p:cNvPr>
          <p:cNvSpPr/>
          <p:nvPr/>
        </p:nvSpPr>
        <p:spPr>
          <a:xfrm>
            <a:off x="6730247" y="388258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موضع أخذ الحصى</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902584" y="3882584"/>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عدد الحصى والحجم المجزئ </a:t>
            </a:r>
          </a:p>
        </p:txBody>
      </p:sp>
      <p:sp>
        <p:nvSpPr>
          <p:cNvPr id="34" name="مستطيل: زوايا مستديرة 33">
            <a:hlinkClick r:id="rId10" action="ppaction://hlinksldjump"/>
            <a:extLst>
              <a:ext uri="{FF2B5EF4-FFF2-40B4-BE49-F238E27FC236}">
                <a16:creationId xmlns:a16="http://schemas.microsoft.com/office/drawing/2014/main" id="{77817E30-89E4-4F6F-B592-2877F1A3A018}"/>
              </a:ext>
            </a:extLst>
          </p:cNvPr>
          <p:cNvSpPr/>
          <p:nvPr/>
        </p:nvSpPr>
        <p:spPr>
          <a:xfrm>
            <a:off x="6730247" y="4626655"/>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صفة الرمي</a:t>
            </a:r>
          </a:p>
        </p:txBody>
      </p:sp>
      <p:sp>
        <p:nvSpPr>
          <p:cNvPr id="36" name="مستطيل: زوايا مستديرة 35">
            <a:hlinkClick r:id="rId11" action="ppaction://hlinksldjump"/>
            <a:extLst>
              <a:ext uri="{FF2B5EF4-FFF2-40B4-BE49-F238E27FC236}">
                <a16:creationId xmlns:a16="http://schemas.microsoft.com/office/drawing/2014/main" id="{F69C6C6B-DEB6-4F14-83D3-AA94F09DCD54}"/>
              </a:ext>
            </a:extLst>
          </p:cNvPr>
          <p:cNvSpPr/>
          <p:nvPr/>
        </p:nvSpPr>
        <p:spPr>
          <a:xfrm>
            <a:off x="902584" y="462665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لا يجزئ الرمي به</a:t>
            </a:r>
          </a:p>
        </p:txBody>
      </p:sp>
      <p:sp>
        <p:nvSpPr>
          <p:cNvPr id="2" name="مستطيل: زوايا مستديرة 1">
            <a:hlinkClick r:id="rId12" action="ppaction://hlinksldjump"/>
            <a:extLst>
              <a:ext uri="{FF2B5EF4-FFF2-40B4-BE49-F238E27FC236}">
                <a16:creationId xmlns:a16="http://schemas.microsoft.com/office/drawing/2014/main" id="{E9524AA8-C502-4093-A705-0D1E0BD988ED}"/>
              </a:ext>
            </a:extLst>
          </p:cNvPr>
          <p:cNvSpPr/>
          <p:nvPr/>
        </p:nvSpPr>
        <p:spPr>
          <a:xfrm>
            <a:off x="6730247" y="1483386"/>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يسن في الدفع إلى مزدلفة</a:t>
            </a:r>
          </a:p>
        </p:txBody>
      </p:sp>
    </p:spTree>
    <p:extLst>
      <p:ext uri="{BB962C8B-B14F-4D97-AF65-F5344CB8AC3E}">
        <p14:creationId xmlns:p14="http://schemas.microsoft.com/office/powerpoint/2010/main" val="105313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2432935"/>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نحر الهدي</a:t>
            </a: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2434259"/>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الحلق أو التقصير</a:t>
            </a:r>
          </a:p>
        </p:txBody>
      </p:sp>
      <p:sp>
        <p:nvSpPr>
          <p:cNvPr id="24" name="مستطيل: زوايا مستديرة 23">
            <a:hlinkClick r:id="rId6" action="ppaction://hlinksldjump"/>
            <a:extLst>
              <a:ext uri="{FF2B5EF4-FFF2-40B4-BE49-F238E27FC236}">
                <a16:creationId xmlns:a16="http://schemas.microsoft.com/office/drawing/2014/main" id="{CC7D0475-5F55-4E0F-BD65-CF73C510B935}"/>
              </a:ext>
            </a:extLst>
          </p:cNvPr>
          <p:cNvSpPr/>
          <p:nvPr/>
        </p:nvSpPr>
        <p:spPr>
          <a:xfrm>
            <a:off x="6730248" y="315182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يسن ويجب في الحلق والتقصير</a:t>
            </a:r>
          </a:p>
        </p:txBody>
      </p:sp>
      <p:sp>
        <p:nvSpPr>
          <p:cNvPr id="26" name="مستطيل: زوايا مستديرة 25">
            <a:hlinkClick r:id="rId6" action="ppaction://hlinksldjump"/>
            <a:extLst>
              <a:ext uri="{FF2B5EF4-FFF2-40B4-BE49-F238E27FC236}">
                <a16:creationId xmlns:a16="http://schemas.microsoft.com/office/drawing/2014/main" id="{C5A84B6D-72CD-4F4F-BDB1-9319AA66A197}"/>
              </a:ext>
            </a:extLst>
          </p:cNvPr>
          <p:cNvSpPr/>
          <p:nvPr/>
        </p:nvSpPr>
        <p:spPr>
          <a:xfrm>
            <a:off x="902584" y="3144560"/>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إزالة الشعر بغير الحلق أو التقصير</a:t>
            </a:r>
          </a:p>
        </p:txBody>
      </p:sp>
      <p:sp>
        <p:nvSpPr>
          <p:cNvPr id="28" name="مستطيل: زوايا مستديرة 27">
            <a:hlinkClick r:id="rId7" action="ppaction://hlinksldjump"/>
            <a:extLst>
              <a:ext uri="{FF2B5EF4-FFF2-40B4-BE49-F238E27FC236}">
                <a16:creationId xmlns:a16="http://schemas.microsoft.com/office/drawing/2014/main" id="{BFA2EBED-E7AB-44B4-A851-EE79255A4F95}"/>
              </a:ext>
            </a:extLst>
          </p:cNvPr>
          <p:cNvSpPr/>
          <p:nvPr/>
        </p:nvSpPr>
        <p:spPr>
          <a:xfrm>
            <a:off x="6730248" y="3859073"/>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يجب على المرأة من التقصير</a:t>
            </a:r>
          </a:p>
        </p:txBody>
      </p:sp>
      <p:sp>
        <p:nvSpPr>
          <p:cNvPr id="30" name="مستطيل: زوايا مستديرة 29">
            <a:hlinkClick r:id="rId8" action="ppaction://hlinksldjump"/>
            <a:extLst>
              <a:ext uri="{FF2B5EF4-FFF2-40B4-BE49-F238E27FC236}">
                <a16:creationId xmlns:a16="http://schemas.microsoft.com/office/drawing/2014/main" id="{6DC2C765-8107-497A-9B0E-1D5F29824A19}"/>
              </a:ext>
            </a:extLst>
          </p:cNvPr>
          <p:cNvSpPr/>
          <p:nvPr/>
        </p:nvSpPr>
        <p:spPr>
          <a:xfrm>
            <a:off x="902584" y="385413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يلزم بترك أو تأخير الحلق أو التقصير </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6730248" y="463248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يحصل به التحلل</a:t>
            </a:r>
          </a:p>
        </p:txBody>
      </p:sp>
      <p:sp>
        <p:nvSpPr>
          <p:cNvPr id="34" name="مستطيل: زوايا مستديرة 33">
            <a:hlinkClick r:id="rId10" action="ppaction://hlinksldjump"/>
            <a:extLst>
              <a:ext uri="{FF2B5EF4-FFF2-40B4-BE49-F238E27FC236}">
                <a16:creationId xmlns:a16="http://schemas.microsoft.com/office/drawing/2014/main" id="{77817E30-89E4-4F6F-B592-2877F1A3A018}"/>
              </a:ext>
            </a:extLst>
          </p:cNvPr>
          <p:cNvSpPr/>
          <p:nvPr/>
        </p:nvSpPr>
        <p:spPr>
          <a:xfrm>
            <a:off x="902584" y="4629793"/>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طواف الزيارة</a:t>
            </a:r>
          </a:p>
        </p:txBody>
      </p:sp>
      <p:sp>
        <p:nvSpPr>
          <p:cNvPr id="2" name="مستطيل: زوايا مستديرة 1">
            <a:hlinkClick r:id="rId11" action="ppaction://hlinksldjump"/>
            <a:extLst>
              <a:ext uri="{FF2B5EF4-FFF2-40B4-BE49-F238E27FC236}">
                <a16:creationId xmlns:a16="http://schemas.microsoft.com/office/drawing/2014/main" id="{C0B484FF-194A-4F51-897F-AFB2C0A5CA79}"/>
              </a:ext>
            </a:extLst>
          </p:cNvPr>
          <p:cNvSpPr/>
          <p:nvPr/>
        </p:nvSpPr>
        <p:spPr>
          <a:xfrm>
            <a:off x="6730248" y="1643432"/>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يسن في رمي جمرة العقبة</a:t>
            </a:r>
          </a:p>
        </p:txBody>
      </p:sp>
      <p:sp>
        <p:nvSpPr>
          <p:cNvPr id="3" name="مستطيل: زوايا مستديرة 2">
            <a:hlinkClick r:id="rId12" action="ppaction://hlinksldjump"/>
            <a:extLst>
              <a:ext uri="{FF2B5EF4-FFF2-40B4-BE49-F238E27FC236}">
                <a16:creationId xmlns:a16="http://schemas.microsoft.com/office/drawing/2014/main" id="{7383C197-E11D-4EF5-9D61-E1DC5B0A0E7D}"/>
              </a:ext>
            </a:extLst>
          </p:cNvPr>
          <p:cNvSpPr/>
          <p:nvPr/>
        </p:nvSpPr>
        <p:spPr>
          <a:xfrm>
            <a:off x="902585" y="1643432"/>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رمي جمرة العقبة</a:t>
            </a:r>
          </a:p>
        </p:txBody>
      </p:sp>
    </p:spTree>
    <p:extLst>
      <p:ext uri="{BB962C8B-B14F-4D97-AF65-F5344CB8AC3E}">
        <p14:creationId xmlns:p14="http://schemas.microsoft.com/office/powerpoint/2010/main" val="340546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390491"/>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902584" y="2315948"/>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تأخير طواف الزيارة</a:t>
            </a:r>
          </a:p>
        </p:txBody>
      </p:sp>
      <p:sp>
        <p:nvSpPr>
          <p:cNvPr id="22" name="مستطيل: زوايا مستديرة 21">
            <a:hlinkClick r:id="rId5" action="ppaction://hlinksldjump"/>
            <a:extLst>
              <a:ext uri="{FF2B5EF4-FFF2-40B4-BE49-F238E27FC236}">
                <a16:creationId xmlns:a16="http://schemas.microsoft.com/office/drawing/2014/main" id="{22AF657B-7F8C-4BFA-9067-05BF1DD7E4FE}"/>
              </a:ext>
            </a:extLst>
          </p:cNvPr>
          <p:cNvSpPr/>
          <p:nvPr/>
        </p:nvSpPr>
        <p:spPr>
          <a:xfrm>
            <a:off x="6230169" y="3059529"/>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يجب عليه السعي بعد طواف الزيارة</a:t>
            </a:r>
          </a:p>
        </p:txBody>
      </p:sp>
      <p:sp>
        <p:nvSpPr>
          <p:cNvPr id="24" name="مستطيل: زوايا مستديرة 23">
            <a:hlinkClick r:id="rId6" action="ppaction://hlinksldjump"/>
            <a:extLst>
              <a:ext uri="{FF2B5EF4-FFF2-40B4-BE49-F238E27FC236}">
                <a16:creationId xmlns:a16="http://schemas.microsoft.com/office/drawing/2014/main" id="{CC7D0475-5F55-4E0F-BD65-CF73C510B935}"/>
              </a:ext>
            </a:extLst>
          </p:cNvPr>
          <p:cNvSpPr/>
          <p:nvPr/>
        </p:nvSpPr>
        <p:spPr>
          <a:xfrm>
            <a:off x="902584" y="3081586"/>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الشرب من ماء زمزم</a:t>
            </a:r>
          </a:p>
        </p:txBody>
      </p:sp>
      <p:sp>
        <p:nvSpPr>
          <p:cNvPr id="26" name="مستطيل: زوايا مستديرة 25">
            <a:hlinkClick r:id="rId7" action="ppaction://hlinksldjump"/>
            <a:extLst>
              <a:ext uri="{FF2B5EF4-FFF2-40B4-BE49-F238E27FC236}">
                <a16:creationId xmlns:a16="http://schemas.microsoft.com/office/drawing/2014/main" id="{C5A84B6D-72CD-4F4F-BDB1-9319AA66A197}"/>
              </a:ext>
            </a:extLst>
          </p:cNvPr>
          <p:cNvSpPr/>
          <p:nvPr/>
        </p:nvSpPr>
        <p:spPr>
          <a:xfrm>
            <a:off x="6230169" y="390738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مدة المبيت بمنى</a:t>
            </a:r>
          </a:p>
        </p:txBody>
      </p:sp>
      <p:sp>
        <p:nvSpPr>
          <p:cNvPr id="28" name="مستطيل: زوايا مستديرة 27">
            <a:hlinkClick r:id="rId7" action="ppaction://hlinksldjump"/>
            <a:extLst>
              <a:ext uri="{FF2B5EF4-FFF2-40B4-BE49-F238E27FC236}">
                <a16:creationId xmlns:a16="http://schemas.microsoft.com/office/drawing/2014/main" id="{BFA2EBED-E7AB-44B4-A851-EE79255A4F95}"/>
              </a:ext>
            </a:extLst>
          </p:cNvPr>
          <p:cNvSpPr/>
          <p:nvPr/>
        </p:nvSpPr>
        <p:spPr>
          <a:xfrm>
            <a:off x="902584" y="3907384"/>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صفة الرمي أيام التشريق</a:t>
            </a:r>
          </a:p>
        </p:txBody>
      </p:sp>
      <p:sp>
        <p:nvSpPr>
          <p:cNvPr id="30" name="مستطيل: زوايا مستديرة 29">
            <a:hlinkClick r:id="rId8" action="ppaction://hlinksldjump"/>
            <a:extLst>
              <a:ext uri="{FF2B5EF4-FFF2-40B4-BE49-F238E27FC236}">
                <a16:creationId xmlns:a16="http://schemas.microsoft.com/office/drawing/2014/main" id="{6DC2C765-8107-497A-9B0E-1D5F29824A19}"/>
              </a:ext>
            </a:extLst>
          </p:cNvPr>
          <p:cNvSpPr/>
          <p:nvPr/>
        </p:nvSpPr>
        <p:spPr>
          <a:xfrm>
            <a:off x="6230169" y="4758310"/>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الرمي أيام التشريق</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902584" y="4643377"/>
            <a:ext cx="4559168" cy="914966"/>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رمي جميع الحصى في اليوم الثالث من أيام التشريق</a:t>
            </a:r>
          </a:p>
        </p:txBody>
      </p:sp>
      <p:sp>
        <p:nvSpPr>
          <p:cNvPr id="2" name="مستطيل: زوايا مستديرة 1">
            <a:hlinkClick r:id="rId10" action="ppaction://hlinksldjump"/>
            <a:extLst>
              <a:ext uri="{FF2B5EF4-FFF2-40B4-BE49-F238E27FC236}">
                <a16:creationId xmlns:a16="http://schemas.microsoft.com/office/drawing/2014/main" id="{EC9C8BDC-23D7-4035-AC43-CBC760C0BB1C}"/>
              </a:ext>
            </a:extLst>
          </p:cNvPr>
          <p:cNvSpPr/>
          <p:nvPr/>
        </p:nvSpPr>
        <p:spPr>
          <a:xfrm>
            <a:off x="6230170" y="1521624"/>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إجزاء طواف الزيارة عن طواف القدوم</a:t>
            </a:r>
          </a:p>
        </p:txBody>
      </p:sp>
      <p:sp>
        <p:nvSpPr>
          <p:cNvPr id="3" name="مستطيل: زوايا مستديرة 2">
            <a:hlinkClick r:id="rId11" action="ppaction://hlinksldjump"/>
            <a:extLst>
              <a:ext uri="{FF2B5EF4-FFF2-40B4-BE49-F238E27FC236}">
                <a16:creationId xmlns:a16="http://schemas.microsoft.com/office/drawing/2014/main" id="{C8DC02D1-BBF7-45BA-9097-B95C5A1665D8}"/>
              </a:ext>
            </a:extLst>
          </p:cNvPr>
          <p:cNvSpPr/>
          <p:nvPr/>
        </p:nvSpPr>
        <p:spPr>
          <a:xfrm>
            <a:off x="902584" y="1512939"/>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طواف الزيارة</a:t>
            </a:r>
          </a:p>
        </p:txBody>
      </p:sp>
      <p:sp>
        <p:nvSpPr>
          <p:cNvPr id="4" name="مستطيل: زوايا مستديرة 3">
            <a:hlinkClick r:id="rId11" action="ppaction://hlinksldjump"/>
            <a:extLst>
              <a:ext uri="{FF2B5EF4-FFF2-40B4-BE49-F238E27FC236}">
                <a16:creationId xmlns:a16="http://schemas.microsoft.com/office/drawing/2014/main" id="{39B378F5-790C-4D48-B68B-F3D1749AFB33}"/>
              </a:ext>
            </a:extLst>
          </p:cNvPr>
          <p:cNvSpPr/>
          <p:nvPr/>
        </p:nvSpPr>
        <p:spPr>
          <a:xfrm>
            <a:off x="6230170" y="2366841"/>
            <a:ext cx="4559167"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يعمل عند طواف الزيارة</a:t>
            </a:r>
          </a:p>
        </p:txBody>
      </p:sp>
    </p:spTree>
    <p:extLst>
      <p:ext uri="{BB962C8B-B14F-4D97-AF65-F5344CB8AC3E}">
        <p14:creationId xmlns:p14="http://schemas.microsoft.com/office/powerpoint/2010/main" val="73718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2982428"/>
            <a:ext cx="4559168" cy="842802"/>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الحكم المترتب على من أقام أو أتجر بعد طواف الوداع</a:t>
            </a: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3112622"/>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يجب على من ترك طواف الوداع</a:t>
            </a: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730248" y="3961037"/>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إجزاء طواف الزيارة عن الوداع لمن أخره</a:t>
            </a:r>
          </a:p>
        </p:txBody>
      </p:sp>
      <p:sp>
        <p:nvSpPr>
          <p:cNvPr id="26" name="مستطيل: زوايا مستديرة 25">
            <a:hlinkClick r:id="rId7" action="ppaction://hlinksldjump"/>
            <a:extLst>
              <a:ext uri="{FF2B5EF4-FFF2-40B4-BE49-F238E27FC236}">
                <a16:creationId xmlns:a16="http://schemas.microsoft.com/office/drawing/2014/main" id="{C5A84B6D-72CD-4F4F-BDB1-9319AA66A197}"/>
              </a:ext>
            </a:extLst>
          </p:cNvPr>
          <p:cNvSpPr/>
          <p:nvPr/>
        </p:nvSpPr>
        <p:spPr>
          <a:xfrm>
            <a:off x="902584" y="395177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طواف الوداع للحائض والنفساء</a:t>
            </a:r>
          </a:p>
        </p:txBody>
      </p:sp>
      <p:sp>
        <p:nvSpPr>
          <p:cNvPr id="28" name="مستطيل: زوايا مستديرة 27">
            <a:hlinkClick r:id="rId8" action="ppaction://hlinksldjump"/>
            <a:extLst>
              <a:ext uri="{FF2B5EF4-FFF2-40B4-BE49-F238E27FC236}">
                <a16:creationId xmlns:a16="http://schemas.microsoft.com/office/drawing/2014/main" id="{BFA2EBED-E7AB-44B4-A851-EE79255A4F95}"/>
              </a:ext>
            </a:extLst>
          </p:cNvPr>
          <p:cNvSpPr/>
          <p:nvPr/>
        </p:nvSpPr>
        <p:spPr>
          <a:xfrm>
            <a:off x="6730248" y="464720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يعمل بعد طواف الوداع</a:t>
            </a:r>
          </a:p>
        </p:txBody>
      </p:sp>
      <p:sp>
        <p:nvSpPr>
          <p:cNvPr id="30" name="مستطيل: زوايا مستديرة 29">
            <a:hlinkClick r:id="rId9" action="ppaction://hlinksldjump"/>
            <a:extLst>
              <a:ext uri="{FF2B5EF4-FFF2-40B4-BE49-F238E27FC236}">
                <a16:creationId xmlns:a16="http://schemas.microsoft.com/office/drawing/2014/main" id="{6DC2C765-8107-497A-9B0E-1D5F29824A19}"/>
              </a:ext>
            </a:extLst>
          </p:cNvPr>
          <p:cNvSpPr/>
          <p:nvPr/>
        </p:nvSpPr>
        <p:spPr>
          <a:xfrm>
            <a:off x="902584" y="4669023"/>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زيارة قبر النبي صلى الله عليه وسلم</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4312010" y="5482968"/>
            <a:ext cx="3567981"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يعمل عند زيارة</a:t>
            </a:r>
          </a:p>
        </p:txBody>
      </p:sp>
      <p:sp>
        <p:nvSpPr>
          <p:cNvPr id="2" name="مستطيل: زوايا مستديرة 1">
            <a:hlinkClick r:id="rId10" action="ppaction://hlinksldjump"/>
            <a:extLst>
              <a:ext uri="{FF2B5EF4-FFF2-40B4-BE49-F238E27FC236}">
                <a16:creationId xmlns:a16="http://schemas.microsoft.com/office/drawing/2014/main" id="{A1448E7E-7703-4CEB-9F50-0A3FC81C3BFA}"/>
              </a:ext>
            </a:extLst>
          </p:cNvPr>
          <p:cNvSpPr/>
          <p:nvPr/>
        </p:nvSpPr>
        <p:spPr>
          <a:xfrm>
            <a:off x="902584" y="1535752"/>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يجب بترك المبيت بمنى</a:t>
            </a:r>
          </a:p>
        </p:txBody>
      </p:sp>
      <p:sp>
        <p:nvSpPr>
          <p:cNvPr id="3" name="مستطيل: زوايا مستديرة 2">
            <a:hlinkClick r:id="rId11" action="ppaction://hlinksldjump"/>
            <a:extLst>
              <a:ext uri="{FF2B5EF4-FFF2-40B4-BE49-F238E27FC236}">
                <a16:creationId xmlns:a16="http://schemas.microsoft.com/office/drawing/2014/main" id="{D64F00D7-D6C6-4F96-8F54-131324E49447}"/>
              </a:ext>
            </a:extLst>
          </p:cNvPr>
          <p:cNvSpPr/>
          <p:nvPr/>
        </p:nvSpPr>
        <p:spPr>
          <a:xfrm>
            <a:off x="6730248" y="2305079"/>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لا يلزمه المبيت بمنى</a:t>
            </a:r>
          </a:p>
        </p:txBody>
      </p:sp>
      <p:sp>
        <p:nvSpPr>
          <p:cNvPr id="4" name="مستطيل: زوايا مستديرة 3">
            <a:hlinkClick r:id="rId10" action="ppaction://hlinksldjump"/>
            <a:extLst>
              <a:ext uri="{FF2B5EF4-FFF2-40B4-BE49-F238E27FC236}">
                <a16:creationId xmlns:a16="http://schemas.microsoft.com/office/drawing/2014/main" id="{B43474AD-BADF-4374-9678-CFD64D0D63FC}"/>
              </a:ext>
            </a:extLst>
          </p:cNvPr>
          <p:cNvSpPr/>
          <p:nvPr/>
        </p:nvSpPr>
        <p:spPr>
          <a:xfrm>
            <a:off x="6730248" y="1544113"/>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الحكم المترتب على تأخير الرمي</a:t>
            </a:r>
          </a:p>
        </p:txBody>
      </p:sp>
      <p:sp>
        <p:nvSpPr>
          <p:cNvPr id="5" name="مستطيل: زوايا مستديرة 4">
            <a:hlinkClick r:id="rId12" action="ppaction://hlinksldjump"/>
            <a:extLst>
              <a:ext uri="{FF2B5EF4-FFF2-40B4-BE49-F238E27FC236}">
                <a16:creationId xmlns:a16="http://schemas.microsoft.com/office/drawing/2014/main" id="{00499F53-4465-421A-A443-3BFF6AF65B97}"/>
              </a:ext>
            </a:extLst>
          </p:cNvPr>
          <p:cNvSpPr/>
          <p:nvPr/>
        </p:nvSpPr>
        <p:spPr>
          <a:xfrm>
            <a:off x="902584" y="230972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طواف الوداع</a:t>
            </a:r>
          </a:p>
        </p:txBody>
      </p:sp>
    </p:spTree>
    <p:extLst>
      <p:ext uri="{BB962C8B-B14F-4D97-AF65-F5344CB8AC3E}">
        <p14:creationId xmlns:p14="http://schemas.microsoft.com/office/powerpoint/2010/main" val="29108822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096000" y="2826320"/>
            <a:ext cx="4559168" cy="59313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تكرار العمرة</a:t>
            </a: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284422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أركان الحج</a:t>
            </a: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096000" y="352762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واجبات الحج</a:t>
            </a:r>
          </a:p>
        </p:txBody>
      </p:sp>
      <p:sp>
        <p:nvSpPr>
          <p:cNvPr id="26" name="مستطيل: زوايا مستديرة 25">
            <a:hlinkClick r:id="rId8" action="ppaction://hlinksldjump"/>
            <a:extLst>
              <a:ext uri="{FF2B5EF4-FFF2-40B4-BE49-F238E27FC236}">
                <a16:creationId xmlns:a16="http://schemas.microsoft.com/office/drawing/2014/main" id="{C5A84B6D-72CD-4F4F-BDB1-9319AA66A197}"/>
              </a:ext>
            </a:extLst>
          </p:cNvPr>
          <p:cNvSpPr/>
          <p:nvPr/>
        </p:nvSpPr>
        <p:spPr>
          <a:xfrm>
            <a:off x="902584" y="3527624"/>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سنن الحج</a:t>
            </a:r>
          </a:p>
        </p:txBody>
      </p:sp>
      <p:sp>
        <p:nvSpPr>
          <p:cNvPr id="28" name="مستطيل: زوايا مستديرة 27">
            <a:hlinkClick r:id="rId9" action="ppaction://hlinksldjump"/>
            <a:extLst>
              <a:ext uri="{FF2B5EF4-FFF2-40B4-BE49-F238E27FC236}">
                <a16:creationId xmlns:a16="http://schemas.microsoft.com/office/drawing/2014/main" id="{BFA2EBED-E7AB-44B4-A851-EE79255A4F95}"/>
              </a:ext>
            </a:extLst>
          </p:cNvPr>
          <p:cNvSpPr/>
          <p:nvPr/>
        </p:nvSpPr>
        <p:spPr>
          <a:xfrm>
            <a:off x="6096000" y="4200248"/>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أركان العمرة</a:t>
            </a:r>
          </a:p>
        </p:txBody>
      </p:sp>
      <p:sp>
        <p:nvSpPr>
          <p:cNvPr id="30" name="مستطيل: زوايا مستديرة 29">
            <a:hlinkClick r:id="rId9" action="ppaction://hlinksldjump"/>
            <a:extLst>
              <a:ext uri="{FF2B5EF4-FFF2-40B4-BE49-F238E27FC236}">
                <a16:creationId xmlns:a16="http://schemas.microsoft.com/office/drawing/2014/main" id="{6DC2C765-8107-497A-9B0E-1D5F29824A19}"/>
              </a:ext>
            </a:extLst>
          </p:cNvPr>
          <p:cNvSpPr/>
          <p:nvPr/>
        </p:nvSpPr>
        <p:spPr>
          <a:xfrm>
            <a:off x="902584" y="4200248"/>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واجبات العمرة</a:t>
            </a:r>
          </a:p>
        </p:txBody>
      </p:sp>
      <p:sp>
        <p:nvSpPr>
          <p:cNvPr id="32" name="مستطيل: زوايا مستديرة 31">
            <a:hlinkClick r:id="rId10" action="ppaction://hlinksldjump"/>
            <a:extLst>
              <a:ext uri="{FF2B5EF4-FFF2-40B4-BE49-F238E27FC236}">
                <a16:creationId xmlns:a16="http://schemas.microsoft.com/office/drawing/2014/main" id="{84EB4385-F6D2-451E-A06D-63D4B15152D3}"/>
              </a:ext>
            </a:extLst>
          </p:cNvPr>
          <p:cNvSpPr/>
          <p:nvPr/>
        </p:nvSpPr>
        <p:spPr>
          <a:xfrm>
            <a:off x="6096000" y="487287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من ترك شيئا من الحج أو العمرة</a:t>
            </a:r>
          </a:p>
        </p:txBody>
      </p:sp>
      <p:sp>
        <p:nvSpPr>
          <p:cNvPr id="34" name="مستطيل: زوايا مستديرة 33">
            <a:hlinkClick r:id="rId11" action="ppaction://hlinksldjump"/>
            <a:extLst>
              <a:ext uri="{FF2B5EF4-FFF2-40B4-BE49-F238E27FC236}">
                <a16:creationId xmlns:a16="http://schemas.microsoft.com/office/drawing/2014/main" id="{77817E30-89E4-4F6F-B592-2877F1A3A018}"/>
              </a:ext>
            </a:extLst>
          </p:cNvPr>
          <p:cNvSpPr/>
          <p:nvPr/>
        </p:nvSpPr>
        <p:spPr>
          <a:xfrm>
            <a:off x="902584" y="4872871"/>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الأسئلة</a:t>
            </a:r>
          </a:p>
        </p:txBody>
      </p:sp>
      <p:sp>
        <p:nvSpPr>
          <p:cNvPr id="2" name="مستطيل: زوايا مستديرة 1">
            <a:hlinkClick r:id="rId12" action="ppaction://hlinksldjump"/>
            <a:extLst>
              <a:ext uri="{FF2B5EF4-FFF2-40B4-BE49-F238E27FC236}">
                <a16:creationId xmlns:a16="http://schemas.microsoft.com/office/drawing/2014/main" id="{1D9CBAC6-F9B5-46F7-88A3-E36594761260}"/>
              </a:ext>
            </a:extLst>
          </p:cNvPr>
          <p:cNvSpPr/>
          <p:nvPr/>
        </p:nvSpPr>
        <p:spPr>
          <a:xfrm>
            <a:off x="6096394" y="1475012"/>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مما لا يشرع عند الحجرة</a:t>
            </a:r>
          </a:p>
        </p:txBody>
      </p:sp>
      <p:sp>
        <p:nvSpPr>
          <p:cNvPr id="3" name="مستطيل: زوايا مستديرة 2">
            <a:hlinkClick r:id="rId13" action="ppaction://hlinksldjump"/>
            <a:extLst>
              <a:ext uri="{FF2B5EF4-FFF2-40B4-BE49-F238E27FC236}">
                <a16:creationId xmlns:a16="http://schemas.microsoft.com/office/drawing/2014/main" id="{5B9CE4DA-67DB-430D-A364-C9BCE516F8E9}"/>
              </a:ext>
            </a:extLst>
          </p:cNvPr>
          <p:cNvSpPr/>
          <p:nvPr/>
        </p:nvSpPr>
        <p:spPr>
          <a:xfrm>
            <a:off x="902583" y="1475012"/>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صفة العمرة</a:t>
            </a:r>
          </a:p>
        </p:txBody>
      </p:sp>
      <p:sp>
        <p:nvSpPr>
          <p:cNvPr id="4" name="مستطيل: زوايا مستديرة 3">
            <a:hlinkClick r:id="rId5" action="ppaction://hlinksldjump"/>
            <a:extLst>
              <a:ext uri="{FF2B5EF4-FFF2-40B4-BE49-F238E27FC236}">
                <a16:creationId xmlns:a16="http://schemas.microsoft.com/office/drawing/2014/main" id="{37EEE95E-349E-4040-9D46-8D485DDB76F2}"/>
              </a:ext>
            </a:extLst>
          </p:cNvPr>
          <p:cNvSpPr/>
          <p:nvPr/>
        </p:nvSpPr>
        <p:spPr>
          <a:xfrm>
            <a:off x="902583" y="2153023"/>
            <a:ext cx="4559167"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العمرة</a:t>
            </a:r>
          </a:p>
        </p:txBody>
      </p:sp>
      <p:sp>
        <p:nvSpPr>
          <p:cNvPr id="5" name="مستطيل: زوايا مستديرة 4">
            <a:hlinkClick r:id="rId13" action="ppaction://hlinksldjump"/>
            <a:extLst>
              <a:ext uri="{FF2B5EF4-FFF2-40B4-BE49-F238E27FC236}">
                <a16:creationId xmlns:a16="http://schemas.microsoft.com/office/drawing/2014/main" id="{C83B920A-C770-4420-AEA6-12C4FF95F4D2}"/>
              </a:ext>
            </a:extLst>
          </p:cNvPr>
          <p:cNvSpPr/>
          <p:nvPr/>
        </p:nvSpPr>
        <p:spPr>
          <a:xfrm>
            <a:off x="6096000" y="2153022"/>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الإحرام من الحرم</a:t>
            </a:r>
          </a:p>
        </p:txBody>
      </p:sp>
    </p:spTree>
    <p:extLst>
      <p:ext uri="{BB962C8B-B14F-4D97-AF65-F5344CB8AC3E}">
        <p14:creationId xmlns:p14="http://schemas.microsoft.com/office/powerpoint/2010/main" val="6125609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9175017" y="429119"/>
            <a:ext cx="245084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الحج</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7" name="مربع نص 26">
            <a:extLst>
              <a:ext uri="{FF2B5EF4-FFF2-40B4-BE49-F238E27FC236}">
                <a16:creationId xmlns:a16="http://schemas.microsoft.com/office/drawing/2014/main" id="{275C6751-CB0A-44B5-AF8C-61BE086DA26A}"/>
              </a:ext>
            </a:extLst>
          </p:cNvPr>
          <p:cNvSpPr txBox="1"/>
          <p:nvPr/>
        </p:nvSpPr>
        <p:spPr>
          <a:xfrm>
            <a:off x="6467193" y="3060687"/>
            <a:ext cx="473806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قبل الزوال، فيصلي بمنى الظهر مع الإمام</a:t>
            </a:r>
          </a:p>
        </p:txBody>
      </p:sp>
      <p:cxnSp>
        <p:nvCxnSpPr>
          <p:cNvPr id="36" name="موصل: على شكل مرفق 35">
            <a:extLst>
              <a:ext uri="{FF2B5EF4-FFF2-40B4-BE49-F238E27FC236}">
                <a16:creationId xmlns:a16="http://schemas.microsoft.com/office/drawing/2014/main" id="{787EF3BF-6ABA-4803-A26B-5AEB18E32960}"/>
              </a:ext>
            </a:extLst>
          </p:cNvPr>
          <p:cNvCxnSpPr>
            <a:cxnSpLocks/>
            <a:stCxn id="2" idx="3"/>
            <a:endCxn id="50" idx="3"/>
          </p:cNvCxnSpPr>
          <p:nvPr/>
        </p:nvCxnSpPr>
        <p:spPr>
          <a:xfrm flipH="1">
            <a:off x="11205255" y="1326590"/>
            <a:ext cx="158540" cy="732248"/>
          </a:xfrm>
          <a:prstGeom prst="bentConnector3">
            <a:avLst>
              <a:gd name="adj1" fmla="val -14419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2672135" y="1781839"/>
            <a:ext cx="853312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 للمحلين بمكة وقربها حتى متمتع حل من عمرته الإحرام بالحج يوم التروية</a:t>
            </a: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5586439" y="4214840"/>
            <a:ext cx="3675030"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ويسن أن يحرم منها أي؛ من مكة</a:t>
            </a: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4860831" y="2444934"/>
            <a:ext cx="4358986"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يوم التروية: هو ثامن ذي الحجة</a:t>
            </a:r>
          </a:p>
        </p:txBody>
      </p:sp>
      <p:pic>
        <p:nvPicPr>
          <p:cNvPr id="39" name="صورة 38">
            <a:extLst>
              <a:ext uri="{FF2B5EF4-FFF2-40B4-BE49-F238E27FC236}">
                <a16:creationId xmlns:a16="http://schemas.microsoft.com/office/drawing/2014/main" id="{3443A129-EC4F-4E9E-A4E6-63B5771FD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1940" y="2559161"/>
            <a:ext cx="815316" cy="471072"/>
          </a:xfrm>
          <a:prstGeom prst="rect">
            <a:avLst/>
          </a:prstGeom>
        </p:spPr>
      </p:pic>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7986414" y="1004301"/>
            <a:ext cx="33773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يوم التروية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a:stCxn id="4" idx="3"/>
          </p:cNvCxnSpPr>
          <p:nvPr/>
        </p:nvCxnSpPr>
        <p:spPr>
          <a:xfrm>
            <a:off x="11625858" y="751408"/>
            <a:ext cx="224659" cy="4852378"/>
          </a:xfrm>
          <a:prstGeom prst="bentConnector2">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15" name="مستطيل: زوايا مستديرة 14">
            <a:extLst>
              <a:ext uri="{FF2B5EF4-FFF2-40B4-BE49-F238E27FC236}">
                <a16:creationId xmlns:a16="http://schemas.microsoft.com/office/drawing/2014/main" id="{46ACCF96-9C19-4401-AA9C-3E4761470229}"/>
              </a:ext>
            </a:extLst>
          </p:cNvPr>
          <p:cNvSpPr/>
          <p:nvPr/>
        </p:nvSpPr>
        <p:spPr>
          <a:xfrm>
            <a:off x="341483" y="2365343"/>
            <a:ext cx="4153342"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سبب تسميته يوم التروية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extLst>
              <a:ext uri="{FF2B5EF4-FFF2-40B4-BE49-F238E27FC236}">
                <a16:creationId xmlns:a16="http://schemas.microsoft.com/office/drawing/2014/main" id="{000B3835-A0FE-4BEB-A106-3C57FAF812C1}"/>
              </a:ext>
            </a:extLst>
          </p:cNvPr>
          <p:cNvSpPr/>
          <p:nvPr/>
        </p:nvSpPr>
        <p:spPr>
          <a:xfrm>
            <a:off x="723605" y="3205582"/>
            <a:ext cx="3389095" cy="1203565"/>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سمي بذلك؛ لأن الناس كانوا يتروون فيه الماء لما بعده</a:t>
            </a:r>
          </a:p>
        </p:txBody>
      </p:sp>
      <p:cxnSp>
        <p:nvCxnSpPr>
          <p:cNvPr id="24" name="رابط كسهم مستقيم 23">
            <a:extLst>
              <a:ext uri="{FF2B5EF4-FFF2-40B4-BE49-F238E27FC236}">
                <a16:creationId xmlns:a16="http://schemas.microsoft.com/office/drawing/2014/main" id="{97BAF963-CF22-4212-B919-DE3BCC9DA1F6}"/>
              </a:ext>
            </a:extLst>
          </p:cNvPr>
          <p:cNvCxnSpPr>
            <a:cxnSpLocks/>
            <a:stCxn id="15" idx="2"/>
            <a:endCxn id="20" idx="0"/>
          </p:cNvCxnSpPr>
          <p:nvPr/>
        </p:nvCxnSpPr>
        <p:spPr>
          <a:xfrm flipH="1">
            <a:off x="2418153" y="3009920"/>
            <a:ext cx="1" cy="195662"/>
          </a:xfrm>
          <a:prstGeom prst="straightConnector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8659295" y="3570263"/>
            <a:ext cx="2545960"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مكان الإحرام</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33" name="موصل: على شكل مرفق 32">
            <a:extLst>
              <a:ext uri="{FF2B5EF4-FFF2-40B4-BE49-F238E27FC236}">
                <a16:creationId xmlns:a16="http://schemas.microsoft.com/office/drawing/2014/main" id="{0548609A-6B5D-49D3-AA6E-5E812D6DD932}"/>
              </a:ext>
            </a:extLst>
          </p:cNvPr>
          <p:cNvCxnSpPr>
            <a:cxnSpLocks/>
            <a:stCxn id="31" idx="2"/>
            <a:endCxn id="29" idx="3"/>
          </p:cNvCxnSpPr>
          <p:nvPr/>
        </p:nvCxnSpPr>
        <p:spPr>
          <a:xfrm rot="5400000">
            <a:off x="9458373" y="4017936"/>
            <a:ext cx="276999" cy="67080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1" name="مربع نص 40">
            <a:extLst>
              <a:ext uri="{FF2B5EF4-FFF2-40B4-BE49-F238E27FC236}">
                <a16:creationId xmlns:a16="http://schemas.microsoft.com/office/drawing/2014/main" id="{3E285CF3-ED41-4E43-A83E-254059832965}"/>
              </a:ext>
            </a:extLst>
          </p:cNvPr>
          <p:cNvSpPr txBox="1"/>
          <p:nvPr/>
        </p:nvSpPr>
        <p:spPr>
          <a:xfrm>
            <a:off x="5582225" y="4883872"/>
            <a:ext cx="3675031"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والأفضل من تحت الميزاب</a:t>
            </a: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3425373" y="5552904"/>
            <a:ext cx="5827670"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ويجزئ إحرامه من بقية الحرم ومن خارجه ولا دم عليه</a:t>
            </a:r>
          </a:p>
        </p:txBody>
      </p:sp>
      <p:cxnSp>
        <p:nvCxnSpPr>
          <p:cNvPr id="47" name="موصل: على شكل مرفق 46">
            <a:extLst>
              <a:ext uri="{FF2B5EF4-FFF2-40B4-BE49-F238E27FC236}">
                <a16:creationId xmlns:a16="http://schemas.microsoft.com/office/drawing/2014/main" id="{A4D32FD8-0781-492E-A84D-3591CCCA97D4}"/>
              </a:ext>
            </a:extLst>
          </p:cNvPr>
          <p:cNvCxnSpPr>
            <a:cxnSpLocks/>
            <a:stCxn id="31" idx="2"/>
            <a:endCxn id="41" idx="3"/>
          </p:cNvCxnSpPr>
          <p:nvPr/>
        </p:nvCxnSpPr>
        <p:spPr>
          <a:xfrm rot="5400000">
            <a:off x="9121751" y="4350346"/>
            <a:ext cx="946031" cy="675019"/>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1FA1AF71-614C-41A7-A1A7-AB8AF020D650}"/>
              </a:ext>
            </a:extLst>
          </p:cNvPr>
          <p:cNvCxnSpPr>
            <a:cxnSpLocks/>
            <a:stCxn id="31" idx="2"/>
            <a:endCxn id="43" idx="3"/>
          </p:cNvCxnSpPr>
          <p:nvPr/>
        </p:nvCxnSpPr>
        <p:spPr>
          <a:xfrm rot="5400000">
            <a:off x="8785128" y="4682755"/>
            <a:ext cx="1615063" cy="67923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67" name="رابط مستقيم 66">
            <a:extLst>
              <a:ext uri="{FF2B5EF4-FFF2-40B4-BE49-F238E27FC236}">
                <a16:creationId xmlns:a16="http://schemas.microsoft.com/office/drawing/2014/main" id="{F3A10EDC-C0D7-4BA2-B553-828B3CF24FEB}"/>
              </a:ext>
            </a:extLst>
          </p:cNvPr>
          <p:cNvCxnSpPr/>
          <p:nvPr/>
        </p:nvCxnSpPr>
        <p:spPr>
          <a:xfrm>
            <a:off x="11594862" y="2043340"/>
            <a:ext cx="0" cy="3257080"/>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pic>
        <p:nvPicPr>
          <p:cNvPr id="6" name="صورة 5">
            <a:extLst>
              <a:ext uri="{FF2B5EF4-FFF2-40B4-BE49-F238E27FC236}">
                <a16:creationId xmlns:a16="http://schemas.microsoft.com/office/drawing/2014/main" id="{2A612E19-5179-4908-B504-BCC7D0506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118" y="4199021"/>
            <a:ext cx="2189962" cy="2189962"/>
          </a:xfrm>
          <a:prstGeom prst="rect">
            <a:avLst/>
          </a:prstGeom>
        </p:spPr>
      </p:pic>
      <p:cxnSp>
        <p:nvCxnSpPr>
          <p:cNvPr id="10" name="رابط مستقيم 9">
            <a:extLst>
              <a:ext uri="{FF2B5EF4-FFF2-40B4-BE49-F238E27FC236}">
                <a16:creationId xmlns:a16="http://schemas.microsoft.com/office/drawing/2014/main" id="{42687537-CBF7-4805-BE0C-0E4F3A8F210A}"/>
              </a:ext>
            </a:extLst>
          </p:cNvPr>
          <p:cNvCxnSpPr>
            <a:cxnSpLocks/>
          </p:cNvCxnSpPr>
          <p:nvPr/>
        </p:nvCxnSpPr>
        <p:spPr>
          <a:xfrm flipV="1">
            <a:off x="1359506" y="4604809"/>
            <a:ext cx="139593" cy="56485"/>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a:extLst>
              <a:ext uri="{FF2B5EF4-FFF2-40B4-BE49-F238E27FC236}">
                <a16:creationId xmlns:a16="http://schemas.microsoft.com/office/drawing/2014/main" id="{D6845B53-02DB-499E-A581-37A7223831FA}"/>
              </a:ext>
            </a:extLst>
          </p:cNvPr>
          <p:cNvCxnSpPr>
            <a:cxnSpLocks/>
            <a:stCxn id="17" idx="1"/>
          </p:cNvCxnSpPr>
          <p:nvPr/>
        </p:nvCxnSpPr>
        <p:spPr>
          <a:xfrm flipH="1" flipV="1">
            <a:off x="1499099" y="4625226"/>
            <a:ext cx="660348" cy="782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مربع نص 16">
            <a:extLst>
              <a:ext uri="{FF2B5EF4-FFF2-40B4-BE49-F238E27FC236}">
                <a16:creationId xmlns:a16="http://schemas.microsoft.com/office/drawing/2014/main" id="{07A06F4A-A44F-49B1-9CB1-9575923AE3C2}"/>
              </a:ext>
            </a:extLst>
          </p:cNvPr>
          <p:cNvSpPr txBox="1"/>
          <p:nvPr/>
        </p:nvSpPr>
        <p:spPr>
          <a:xfrm>
            <a:off x="2159447" y="4363746"/>
            <a:ext cx="973553" cy="53860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9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الميزاب</a:t>
            </a:r>
          </a:p>
        </p:txBody>
      </p:sp>
    </p:spTree>
    <p:extLst>
      <p:ext uri="{BB962C8B-B14F-4D97-AF65-F5344CB8AC3E}">
        <p14:creationId xmlns:p14="http://schemas.microsoft.com/office/powerpoint/2010/main" val="12981238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مربع نص 26">
            <a:extLst>
              <a:ext uri="{FF2B5EF4-FFF2-40B4-BE49-F238E27FC236}">
                <a16:creationId xmlns:a16="http://schemas.microsoft.com/office/drawing/2014/main" id="{275C6751-CB0A-44B5-AF8C-61BE086DA26A}"/>
              </a:ext>
            </a:extLst>
          </p:cNvPr>
          <p:cNvSpPr txBox="1"/>
          <p:nvPr/>
        </p:nvSpPr>
        <p:spPr>
          <a:xfrm>
            <a:off x="6571495" y="2173812"/>
            <a:ext cx="463396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ويبيت بمنى ويصلي مع الإمام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استحبابا</a:t>
            </a:r>
          </a:p>
        </p:txBody>
      </p:sp>
      <p:cxnSp>
        <p:nvCxnSpPr>
          <p:cNvPr id="36" name="موصل: على شكل مرفق 35">
            <a:extLst>
              <a:ext uri="{FF2B5EF4-FFF2-40B4-BE49-F238E27FC236}">
                <a16:creationId xmlns:a16="http://schemas.microsoft.com/office/drawing/2014/main" id="{787EF3BF-6ABA-4803-A26B-5AEB18E32960}"/>
              </a:ext>
            </a:extLst>
          </p:cNvPr>
          <p:cNvCxnSpPr>
            <a:cxnSpLocks/>
            <a:stCxn id="2" idx="3"/>
            <a:endCxn id="27" idx="3"/>
          </p:cNvCxnSpPr>
          <p:nvPr/>
        </p:nvCxnSpPr>
        <p:spPr>
          <a:xfrm flipH="1">
            <a:off x="11205463" y="828618"/>
            <a:ext cx="199155" cy="1622193"/>
          </a:xfrm>
          <a:prstGeom prst="bentConnector3">
            <a:avLst>
              <a:gd name="adj1" fmla="val -11478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1308742" y="1312525"/>
            <a:ext cx="989651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والمتمتع إذا عدم الهدي وأراد الصوم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له أن يحرم يوم السابع ليصوم الثلاثة محرما </a:t>
            </a:r>
          </a:p>
        </p:txBody>
      </p:sp>
      <p:pic>
        <p:nvPicPr>
          <p:cNvPr id="39" name="صورة 38">
            <a:extLst>
              <a:ext uri="{FF2B5EF4-FFF2-40B4-BE49-F238E27FC236}">
                <a16:creationId xmlns:a16="http://schemas.microsoft.com/office/drawing/2014/main" id="{3443A129-EC4F-4E9E-A4E6-63B5771FD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9939" y="1404622"/>
            <a:ext cx="815316" cy="471072"/>
          </a:xfrm>
          <a:prstGeom prst="rect">
            <a:avLst/>
          </a:prstGeom>
        </p:spPr>
      </p:pic>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8027237" y="506329"/>
            <a:ext cx="33773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يوم التروية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8348242" y="2898600"/>
            <a:ext cx="285701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خطبة يوم عرفة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1" name="مربع نص 40">
            <a:extLst>
              <a:ext uri="{FF2B5EF4-FFF2-40B4-BE49-F238E27FC236}">
                <a16:creationId xmlns:a16="http://schemas.microsoft.com/office/drawing/2014/main" id="{3E285CF3-ED41-4E43-A83E-254059832965}"/>
              </a:ext>
            </a:extLst>
          </p:cNvPr>
          <p:cNvSpPr txBox="1"/>
          <p:nvPr/>
        </p:nvSpPr>
        <p:spPr>
          <a:xfrm>
            <a:off x="1678373" y="3573362"/>
            <a:ext cx="8711566" cy="1015663"/>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طلعت الشمس من يوم عرفة سار من منى إلى عرفة، فأقام بنمرة إلى الزوال يخطب بها الإمام أو نائبه خطبة قصيرة مفتتحه بالتكبير يعلمهم فيها؛ </a:t>
            </a:r>
          </a:p>
        </p:txBody>
      </p:sp>
      <p:cxnSp>
        <p:nvCxnSpPr>
          <p:cNvPr id="47" name="موصل: على شكل مرفق 46">
            <a:extLst>
              <a:ext uri="{FF2B5EF4-FFF2-40B4-BE49-F238E27FC236}">
                <a16:creationId xmlns:a16="http://schemas.microsoft.com/office/drawing/2014/main" id="{A4D32FD8-0781-492E-A84D-3591CCCA97D4}"/>
              </a:ext>
            </a:extLst>
          </p:cNvPr>
          <p:cNvCxnSpPr>
            <a:cxnSpLocks/>
            <a:stCxn id="31" idx="3"/>
            <a:endCxn id="41" idx="3"/>
          </p:cNvCxnSpPr>
          <p:nvPr/>
        </p:nvCxnSpPr>
        <p:spPr>
          <a:xfrm flipH="1">
            <a:off x="10389939" y="3220889"/>
            <a:ext cx="815316" cy="860305"/>
          </a:xfrm>
          <a:prstGeom prst="bentConnector3">
            <a:avLst>
              <a:gd name="adj1" fmla="val -28038"/>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5" name="رسم تخطيطي 44">
            <a:extLst>
              <a:ext uri="{FF2B5EF4-FFF2-40B4-BE49-F238E27FC236}">
                <a16:creationId xmlns:a16="http://schemas.microsoft.com/office/drawing/2014/main" id="{726B106E-AF48-45DC-93EF-191D54944A57}"/>
              </a:ext>
            </a:extLst>
          </p:cNvPr>
          <p:cNvGraphicFramePr/>
          <p:nvPr>
            <p:extLst>
              <p:ext uri="{D42A27DB-BD31-4B8C-83A1-F6EECF244321}">
                <p14:modId xmlns:p14="http://schemas.microsoft.com/office/powerpoint/2010/main" val="1682641920"/>
              </p:ext>
            </p:extLst>
          </p:nvPr>
        </p:nvGraphicFramePr>
        <p:xfrm>
          <a:off x="7078186" y="4675926"/>
          <a:ext cx="3223342" cy="1604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4" name="مربع نص 53">
            <a:extLst>
              <a:ext uri="{FF2B5EF4-FFF2-40B4-BE49-F238E27FC236}">
                <a16:creationId xmlns:a16="http://schemas.microsoft.com/office/drawing/2014/main" id="{A142A738-703D-4A88-9E8D-117780DE7008}"/>
              </a:ext>
            </a:extLst>
          </p:cNvPr>
          <p:cNvSpPr txBox="1"/>
          <p:nvPr/>
        </p:nvSpPr>
        <p:spPr>
          <a:xfrm>
            <a:off x="8027237" y="5200041"/>
            <a:ext cx="130154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الوقوف</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nvGrpSpPr>
          <p:cNvPr id="55" name="مجموعة 54">
            <a:extLst>
              <a:ext uri="{FF2B5EF4-FFF2-40B4-BE49-F238E27FC236}">
                <a16:creationId xmlns:a16="http://schemas.microsoft.com/office/drawing/2014/main" id="{331CF873-97D6-4801-9FE5-D0115B690D09}"/>
              </a:ext>
            </a:extLst>
          </p:cNvPr>
          <p:cNvGrpSpPr/>
          <p:nvPr/>
        </p:nvGrpSpPr>
        <p:grpSpPr>
          <a:xfrm>
            <a:off x="5796488" y="4675927"/>
            <a:ext cx="1603893" cy="1602227"/>
            <a:chOff x="809724" y="1369"/>
            <a:chExt cx="1603893" cy="1602227"/>
          </a:xfrm>
          <a:solidFill>
            <a:srgbClr val="E9E7E7"/>
          </a:solidFill>
          <a:scene3d>
            <a:camera prst="orthographicFront">
              <a:rot lat="0" lon="0" rev="0"/>
            </a:camera>
            <a:lightRig rig="soft" dir="t">
              <a:rot lat="0" lon="0" rev="0"/>
            </a:lightRig>
          </a:scene3d>
        </p:grpSpPr>
        <p:sp>
          <p:nvSpPr>
            <p:cNvPr id="56" name="سهم: لأعلى 55">
              <a:extLst>
                <a:ext uri="{FF2B5EF4-FFF2-40B4-BE49-F238E27FC236}">
                  <a16:creationId xmlns:a16="http://schemas.microsoft.com/office/drawing/2014/main" id="{E6503352-36E6-4557-B46F-55A6FC59EBD6}"/>
                </a:ext>
              </a:extLst>
            </p:cNvPr>
            <p:cNvSpPr/>
            <p:nvPr/>
          </p:nvSpPr>
          <p:spPr>
            <a:xfrm rot="16200000">
              <a:off x="810557" y="536"/>
              <a:ext cx="1602227" cy="1603893"/>
            </a:xfrm>
            <a:prstGeom prst="upArrow">
              <a:avLst>
                <a:gd name="adj1" fmla="val 50000"/>
                <a:gd name="adj2" fmla="val 35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57" name="سهم: لأعلى 4">
              <a:extLst>
                <a:ext uri="{FF2B5EF4-FFF2-40B4-BE49-F238E27FC236}">
                  <a16:creationId xmlns:a16="http://schemas.microsoft.com/office/drawing/2014/main" id="{04290CCD-04DC-4C4F-85DA-845DF573ED6C}"/>
                </a:ext>
              </a:extLst>
            </p:cNvPr>
            <p:cNvSpPr txBox="1"/>
            <p:nvPr/>
          </p:nvSpPr>
          <p:spPr>
            <a:xfrm rot="16200000">
              <a:off x="1351309" y="140731"/>
              <a:ext cx="801113" cy="132350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7368" tIns="277368" rIns="277368" bIns="277368" numCol="1" spcCol="1270" anchor="ctr" anchorCtr="0">
              <a:noAutofit/>
            </a:bodyPr>
            <a:lstStyle/>
            <a:p>
              <a:pPr marL="0" marR="0" lvl="0" indent="0" algn="ctr" defTabSz="1733550" rtl="1" eaLnBrk="1" fontAlgn="auto" latinLnBrk="0" hangingPunct="1">
                <a:lnSpc>
                  <a:spcPct val="90000"/>
                </a:lnSpc>
                <a:spcBef>
                  <a:spcPct val="0"/>
                </a:spcBef>
                <a:spcAft>
                  <a:spcPct val="35000"/>
                </a:spcAft>
                <a:buClrTx/>
                <a:buSzTx/>
                <a:buFontTx/>
                <a:buNone/>
                <a:tabLst/>
                <a:defRPr/>
              </a:pPr>
              <a:r>
                <a:rPr kumimoji="0" lang="ar-SA" sz="3900" b="0" i="0" u="none" strike="noStrike" kern="1200" cap="none" spc="0" normalizeH="0" baseline="0" noProof="0" dirty="0">
                  <a:ln>
                    <a:noFill/>
                  </a:ln>
                  <a:solidFill>
                    <a:srgbClr val="D3CBBF"/>
                  </a:solidFill>
                  <a:effectLst/>
                  <a:uLnTx/>
                  <a:uFillTx/>
                  <a:latin typeface="Calibri" panose="020F0502020204030204"/>
                  <a:ea typeface="+mn-ea"/>
                  <a:cs typeface="Arial" panose="020B0604020202020204" pitchFamily="34" charset="0"/>
                </a:rPr>
                <a:t>ز</a:t>
              </a:r>
            </a:p>
          </p:txBody>
        </p:sp>
      </p:grpSp>
      <p:grpSp>
        <p:nvGrpSpPr>
          <p:cNvPr id="61" name="مجموعة 60">
            <a:extLst>
              <a:ext uri="{FF2B5EF4-FFF2-40B4-BE49-F238E27FC236}">
                <a16:creationId xmlns:a16="http://schemas.microsoft.com/office/drawing/2014/main" id="{AB2F223E-BB33-46C3-B4D2-663AA7C63C9B}"/>
              </a:ext>
            </a:extLst>
          </p:cNvPr>
          <p:cNvGrpSpPr/>
          <p:nvPr/>
        </p:nvGrpSpPr>
        <p:grpSpPr>
          <a:xfrm>
            <a:off x="3754334" y="4633463"/>
            <a:ext cx="1603893" cy="1602227"/>
            <a:chOff x="809724" y="1369"/>
            <a:chExt cx="1603893" cy="1602227"/>
          </a:xfrm>
          <a:solidFill>
            <a:srgbClr val="E9E7E7"/>
          </a:solidFill>
          <a:scene3d>
            <a:camera prst="orthographicFront">
              <a:rot lat="0" lon="0" rev="0"/>
            </a:camera>
            <a:lightRig rig="soft" dir="t">
              <a:rot lat="0" lon="0" rev="0"/>
            </a:lightRig>
          </a:scene3d>
        </p:grpSpPr>
        <p:sp>
          <p:nvSpPr>
            <p:cNvPr id="62" name="سهم: لأعلى 61">
              <a:extLst>
                <a:ext uri="{FF2B5EF4-FFF2-40B4-BE49-F238E27FC236}">
                  <a16:creationId xmlns:a16="http://schemas.microsoft.com/office/drawing/2014/main" id="{5F37E58D-D172-4210-AB48-BB49F429E787}"/>
                </a:ext>
              </a:extLst>
            </p:cNvPr>
            <p:cNvSpPr/>
            <p:nvPr/>
          </p:nvSpPr>
          <p:spPr>
            <a:xfrm rot="16200000">
              <a:off x="810557" y="536"/>
              <a:ext cx="1602227" cy="1603893"/>
            </a:xfrm>
            <a:prstGeom prst="upArrow">
              <a:avLst>
                <a:gd name="adj1" fmla="val 50000"/>
                <a:gd name="adj2" fmla="val 35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3" name="سهم: لأعلى 4">
              <a:extLst>
                <a:ext uri="{FF2B5EF4-FFF2-40B4-BE49-F238E27FC236}">
                  <a16:creationId xmlns:a16="http://schemas.microsoft.com/office/drawing/2014/main" id="{093DC185-28F0-4911-9D5D-265094E26360}"/>
                </a:ext>
              </a:extLst>
            </p:cNvPr>
            <p:cNvSpPr txBox="1"/>
            <p:nvPr/>
          </p:nvSpPr>
          <p:spPr>
            <a:xfrm rot="16200000">
              <a:off x="1351309" y="140731"/>
              <a:ext cx="801113" cy="132350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7368" tIns="277368" rIns="277368" bIns="277368" numCol="1" spcCol="1270" anchor="ctr" anchorCtr="0">
              <a:noAutofit/>
            </a:bodyPr>
            <a:lstStyle/>
            <a:p>
              <a:pPr marL="0" marR="0" lvl="0" indent="0" algn="ctr" defTabSz="1733550" rtl="1" eaLnBrk="1" fontAlgn="auto" latinLnBrk="0" hangingPunct="1">
                <a:lnSpc>
                  <a:spcPct val="90000"/>
                </a:lnSpc>
                <a:spcBef>
                  <a:spcPct val="0"/>
                </a:spcBef>
                <a:spcAft>
                  <a:spcPct val="35000"/>
                </a:spcAft>
                <a:buClrTx/>
                <a:buSzTx/>
                <a:buFontTx/>
                <a:buNone/>
                <a:tabLst/>
                <a:defRPr/>
              </a:pPr>
              <a:r>
                <a:rPr kumimoji="0" lang="ar-SA" sz="3900" b="0" i="0" u="none" strike="noStrike" kern="1200" cap="none" spc="0" normalizeH="0" baseline="0" noProof="0" dirty="0">
                  <a:ln>
                    <a:noFill/>
                  </a:ln>
                  <a:solidFill>
                    <a:srgbClr val="D3CBBF"/>
                  </a:solidFill>
                  <a:effectLst/>
                  <a:uLnTx/>
                  <a:uFillTx/>
                  <a:latin typeface="Calibri" panose="020F0502020204030204"/>
                  <a:ea typeface="+mn-ea"/>
                  <a:cs typeface="Arial" panose="020B0604020202020204" pitchFamily="34" charset="0"/>
                </a:rPr>
                <a:t>ز</a:t>
              </a:r>
            </a:p>
          </p:txBody>
        </p:sp>
      </p:grpSp>
      <p:grpSp>
        <p:nvGrpSpPr>
          <p:cNvPr id="67" name="مجموعة 66">
            <a:extLst>
              <a:ext uri="{FF2B5EF4-FFF2-40B4-BE49-F238E27FC236}">
                <a16:creationId xmlns:a16="http://schemas.microsoft.com/office/drawing/2014/main" id="{4914BF94-B465-4E5D-A6A5-28267B958B06}"/>
              </a:ext>
            </a:extLst>
          </p:cNvPr>
          <p:cNvGrpSpPr/>
          <p:nvPr/>
        </p:nvGrpSpPr>
        <p:grpSpPr>
          <a:xfrm>
            <a:off x="1308742" y="4633462"/>
            <a:ext cx="2005747" cy="1602227"/>
            <a:chOff x="809724" y="1369"/>
            <a:chExt cx="1603893" cy="1602227"/>
          </a:xfrm>
          <a:solidFill>
            <a:srgbClr val="E9E7E7"/>
          </a:solidFill>
          <a:scene3d>
            <a:camera prst="orthographicFront">
              <a:rot lat="0" lon="0" rev="0"/>
            </a:camera>
            <a:lightRig rig="soft" dir="t">
              <a:rot lat="0" lon="0" rev="0"/>
            </a:lightRig>
          </a:scene3d>
        </p:grpSpPr>
        <p:sp>
          <p:nvSpPr>
            <p:cNvPr id="68" name="سهم: لأعلى 67">
              <a:extLst>
                <a:ext uri="{FF2B5EF4-FFF2-40B4-BE49-F238E27FC236}">
                  <a16:creationId xmlns:a16="http://schemas.microsoft.com/office/drawing/2014/main" id="{30438BCA-9775-4BA4-ADD4-EDEA4E93CCF6}"/>
                </a:ext>
              </a:extLst>
            </p:cNvPr>
            <p:cNvSpPr/>
            <p:nvPr/>
          </p:nvSpPr>
          <p:spPr>
            <a:xfrm rot="16200000">
              <a:off x="810557" y="536"/>
              <a:ext cx="1602227" cy="1603893"/>
            </a:xfrm>
            <a:prstGeom prst="upArrow">
              <a:avLst>
                <a:gd name="adj1" fmla="val 50000"/>
                <a:gd name="adj2" fmla="val 35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9" name="سهم: لأعلى 4">
              <a:extLst>
                <a:ext uri="{FF2B5EF4-FFF2-40B4-BE49-F238E27FC236}">
                  <a16:creationId xmlns:a16="http://schemas.microsoft.com/office/drawing/2014/main" id="{81BE65A0-AA90-41FF-B4CF-6769A09B518F}"/>
                </a:ext>
              </a:extLst>
            </p:cNvPr>
            <p:cNvSpPr txBox="1"/>
            <p:nvPr/>
          </p:nvSpPr>
          <p:spPr>
            <a:xfrm rot="16200000">
              <a:off x="1351309" y="140731"/>
              <a:ext cx="801113" cy="132350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7368" tIns="277368" rIns="277368" bIns="277368" numCol="1" spcCol="1270" anchor="ctr" anchorCtr="0">
              <a:noAutofit/>
            </a:bodyPr>
            <a:lstStyle/>
            <a:p>
              <a:pPr marL="0" marR="0" lvl="0" indent="0" algn="ctr" defTabSz="1733550" rtl="1" eaLnBrk="1" fontAlgn="auto" latinLnBrk="0" hangingPunct="1">
                <a:lnSpc>
                  <a:spcPct val="90000"/>
                </a:lnSpc>
                <a:spcBef>
                  <a:spcPct val="0"/>
                </a:spcBef>
                <a:spcAft>
                  <a:spcPct val="35000"/>
                </a:spcAft>
                <a:buClrTx/>
                <a:buSzTx/>
                <a:buFontTx/>
                <a:buNone/>
                <a:tabLst/>
                <a:defRPr/>
              </a:pPr>
              <a:r>
                <a:rPr kumimoji="0" lang="ar-SA" sz="3600" b="0" i="0" u="none" strike="noStrike" kern="1200" cap="none" spc="0" normalizeH="0" baseline="0" noProof="0" dirty="0">
                  <a:ln>
                    <a:noFill/>
                  </a:ln>
                  <a:solidFill>
                    <a:srgbClr val="D3CBBF"/>
                  </a:solidFill>
                  <a:effectLst/>
                  <a:uLnTx/>
                  <a:uFillTx/>
                  <a:latin typeface="Calibri" panose="020F0502020204030204"/>
                  <a:ea typeface="+mn-ea"/>
                  <a:cs typeface="Arial" panose="020B0604020202020204" pitchFamily="34" charset="0"/>
                </a:rPr>
                <a:t>ز</a:t>
              </a:r>
            </a:p>
          </p:txBody>
        </p:sp>
      </p:grpSp>
      <p:sp>
        <p:nvSpPr>
          <p:cNvPr id="71" name="مربع نص 70">
            <a:extLst>
              <a:ext uri="{FF2B5EF4-FFF2-40B4-BE49-F238E27FC236}">
                <a16:creationId xmlns:a16="http://schemas.microsoft.com/office/drawing/2014/main" id="{44F2977B-3AC2-4E8A-A9F4-187BEB6D5D7D}"/>
              </a:ext>
            </a:extLst>
          </p:cNvPr>
          <p:cNvSpPr txBox="1"/>
          <p:nvPr/>
        </p:nvSpPr>
        <p:spPr>
          <a:xfrm>
            <a:off x="6132110" y="5157578"/>
            <a:ext cx="97925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ووقته</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3" name="مربع نص 72">
            <a:extLst>
              <a:ext uri="{FF2B5EF4-FFF2-40B4-BE49-F238E27FC236}">
                <a16:creationId xmlns:a16="http://schemas.microsoft.com/office/drawing/2014/main" id="{692AF8E7-79FC-4B44-8BBF-68D14A7D46B3}"/>
              </a:ext>
            </a:extLst>
          </p:cNvPr>
          <p:cNvSpPr txBox="1"/>
          <p:nvPr/>
        </p:nvSpPr>
        <p:spPr>
          <a:xfrm>
            <a:off x="3739723" y="5157578"/>
            <a:ext cx="156701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والدفع منه </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5" name="مربع نص 74">
            <a:extLst>
              <a:ext uri="{FF2B5EF4-FFF2-40B4-BE49-F238E27FC236}">
                <a16:creationId xmlns:a16="http://schemas.microsoft.com/office/drawing/2014/main" id="{5E97D865-D64D-45A5-AEBF-10E1354EF282}"/>
              </a:ext>
            </a:extLst>
          </p:cNvPr>
          <p:cNvSpPr txBox="1"/>
          <p:nvPr/>
        </p:nvSpPr>
        <p:spPr>
          <a:xfrm>
            <a:off x="1659383" y="5102118"/>
            <a:ext cx="1657578" cy="461665"/>
          </a:xfrm>
          <a:prstGeom prst="rect">
            <a:avLst/>
          </a:prstGeom>
          <a:solidFill>
            <a:srgbClr val="E9E7E7"/>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والمبيت بمزدلفة</a:t>
            </a:r>
            <a:endParaRPr kumimoji="0" lang="ar-SA"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مستطيل 5">
            <a:extLst>
              <a:ext uri="{FF2B5EF4-FFF2-40B4-BE49-F238E27FC236}">
                <a16:creationId xmlns:a16="http://schemas.microsoft.com/office/drawing/2014/main" id="{4FB40D97-4838-4245-A4A1-77991577FB52}"/>
              </a:ext>
            </a:extLst>
          </p:cNvPr>
          <p:cNvSpPr/>
          <p:nvPr/>
        </p:nvSpPr>
        <p:spPr>
          <a:xfrm>
            <a:off x="563728" y="2089485"/>
            <a:ext cx="2523916" cy="1399514"/>
          </a:xfrm>
          <a:prstGeom prst="rect">
            <a:avLst/>
          </a:prstGeom>
          <a:blipFill dpi="0" rotWithShape="1">
            <a:blip r:embed="rId10">
              <a:alphaModFix amt="72000"/>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608885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1210396" y="3947562"/>
            <a:ext cx="6001883" cy="1015663"/>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لقوله صَلَّى اللَّهُ عَلَيْهِ وَسَلَّمَ: (كل عرفة موقف وارفعوا عن بطن عرنة) رواه ابن ماجه.</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6523384" y="1287142"/>
            <a:ext cx="463396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يصح الوقوف فيه من عرفة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6" idx="1"/>
            <a:endCxn id="8" idx="3"/>
          </p:cNvCxnSpPr>
          <p:nvPr/>
        </p:nvCxnSpPr>
        <p:spPr>
          <a:xfrm rot="5400000">
            <a:off x="8036285" y="3087750"/>
            <a:ext cx="721019" cy="366395"/>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6" name="وسيلة الشرح: خط منحني مزدوج 5">
            <a:extLst>
              <a:ext uri="{FF2B5EF4-FFF2-40B4-BE49-F238E27FC236}">
                <a16:creationId xmlns:a16="http://schemas.microsoft.com/office/drawing/2014/main" id="{70EBB682-9775-4B8D-9FFB-FC87D06B412A}"/>
              </a:ext>
            </a:extLst>
          </p:cNvPr>
          <p:cNvSpPr/>
          <p:nvPr/>
        </p:nvSpPr>
        <p:spPr>
          <a:xfrm rot="10800000" flipV="1">
            <a:off x="6158505" y="2136457"/>
            <a:ext cx="4842972" cy="773981"/>
          </a:xfrm>
          <a:prstGeom prst="borderCallout3">
            <a:avLst>
              <a:gd name="adj1" fmla="val 99432"/>
              <a:gd name="adj2" fmla="val 661"/>
              <a:gd name="adj3" fmla="val 99433"/>
              <a:gd name="adj4" fmla="val -6781"/>
              <a:gd name="adj5" fmla="val 21116"/>
              <a:gd name="adj6" fmla="val -7133"/>
              <a:gd name="adj7" fmla="val -34369"/>
              <a:gd name="adj8" fmla="val -1084"/>
            </a:avLst>
          </a:prstGeom>
          <a:solidFill>
            <a:srgbClr val="FDF4DC">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وكلها أي؛ كل عرفة موقف إلا بطن عرنة</a:t>
            </a:r>
          </a:p>
        </p:txBody>
      </p: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7192406" y="3370718"/>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3" name="مستطيل 2">
            <a:extLst>
              <a:ext uri="{FF2B5EF4-FFF2-40B4-BE49-F238E27FC236}">
                <a16:creationId xmlns:a16="http://schemas.microsoft.com/office/drawing/2014/main" id="{35BA4D38-4624-40D3-9982-05358E41F9C5}"/>
              </a:ext>
            </a:extLst>
          </p:cNvPr>
          <p:cNvSpPr/>
          <p:nvPr/>
        </p:nvSpPr>
        <p:spPr>
          <a:xfrm>
            <a:off x="1869665" y="1578741"/>
            <a:ext cx="3602024" cy="2151493"/>
          </a:xfrm>
          <a:prstGeom prst="rect">
            <a:avLst/>
          </a:prstGeom>
          <a:blipFill>
            <a:blip r:embed="rId4"/>
            <a:stretch>
              <a:fillRect l="-175095" t="-134011" r="-4869" b="-54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2951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3784"/>
            <a:ext cx="12192000" cy="6764215"/>
          </a:xfrm>
          <a:prstGeom prst="rect">
            <a:avLst/>
          </a:prstGeom>
        </p:spPr>
      </p:pic>
      <p:sp>
        <p:nvSpPr>
          <p:cNvPr id="2" name="عنوان 1"/>
          <p:cNvSpPr>
            <a:spLocks noGrp="1"/>
          </p:cNvSpPr>
          <p:nvPr>
            <p:ph type="title"/>
          </p:nvPr>
        </p:nvSpPr>
        <p:spPr/>
        <p:txBody>
          <a:bodyPr/>
          <a:lstStyle/>
          <a:p>
            <a:r>
              <a:rPr lang="ar-SA" sz="4000" dirty="0">
                <a:solidFill>
                  <a:srgbClr val="3C6345"/>
                </a:solidFill>
                <a:cs typeface="PT Bold Heading" pitchFamily="2" charset="-78"/>
              </a:rPr>
              <a:t>أســـــئــلــة</a:t>
            </a:r>
            <a:r>
              <a:rPr lang="ar-SA" dirty="0">
                <a:solidFill>
                  <a:srgbClr val="3C6345"/>
                </a:solidFill>
                <a:cs typeface="PT Bold Heading" pitchFamily="2" charset="-78"/>
              </a:rPr>
              <a:t> </a:t>
            </a:r>
            <a:r>
              <a:rPr lang="ar-SA" sz="4000" dirty="0">
                <a:solidFill>
                  <a:srgbClr val="3C6345"/>
                </a:solidFill>
                <a:cs typeface="PT Bold Heading" pitchFamily="2" charset="-78"/>
              </a:rPr>
              <a:t>(</a:t>
            </a:r>
            <a:r>
              <a:rPr lang="ar-SA" sz="2800" dirty="0">
                <a:solidFill>
                  <a:srgbClr val="3C6345"/>
                </a:solidFill>
                <a:cs typeface="PT Bold Heading" pitchFamily="2" charset="-78"/>
              </a:rPr>
              <a:t>صح وخطأ</a:t>
            </a:r>
            <a:r>
              <a:rPr lang="ar-SA" sz="4000" dirty="0">
                <a:solidFill>
                  <a:srgbClr val="3C6345"/>
                </a:solidFill>
                <a:cs typeface="PT Bold Heading" pitchFamily="2" charset="-78"/>
              </a:rPr>
              <a:t>)...</a:t>
            </a:r>
            <a:endParaRPr lang="ar-SA" sz="2800" dirty="0">
              <a:solidFill>
                <a:srgbClr val="3C6345"/>
              </a:solidFill>
            </a:endParaRPr>
          </a:p>
        </p:txBody>
      </p:sp>
      <p:sp>
        <p:nvSpPr>
          <p:cNvPr id="5" name="مربع نص 4"/>
          <p:cNvSpPr txBox="1"/>
          <p:nvPr/>
        </p:nvSpPr>
        <p:spPr>
          <a:xfrm>
            <a:off x="304801" y="2391508"/>
            <a:ext cx="11066584" cy="255454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1-  يصح الحج والعمرة من الصبي نفلا (</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صح</a:t>
            </a: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2-  حكم الحج والعمرة واجب على العبد  (</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خطأ</a:t>
            </a: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3-  من أسباب العجز عن الحج العمرة المرض الذي يرجى برؤه (</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خطأ</a:t>
            </a: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p:spTree>
    <p:extLst>
      <p:ext uri="{BB962C8B-B14F-4D97-AF65-F5344CB8AC3E}">
        <p14:creationId xmlns:p14="http://schemas.microsoft.com/office/powerpoint/2010/main" val="1747748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مربع نص 49">
            <a:extLst>
              <a:ext uri="{FF2B5EF4-FFF2-40B4-BE49-F238E27FC236}">
                <a16:creationId xmlns:a16="http://schemas.microsoft.com/office/drawing/2014/main" id="{1B5DC28A-6E0E-4DEC-8DB1-7A4E55F1DE11}"/>
              </a:ext>
            </a:extLst>
          </p:cNvPr>
          <p:cNvSpPr txBox="1"/>
          <p:nvPr/>
        </p:nvSpPr>
        <p:spPr>
          <a:xfrm>
            <a:off x="3439433" y="4317487"/>
            <a:ext cx="6919930" cy="1477328"/>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إله إلا الله وحده لا شريك له، له الملك وله الحمد، يحيي ويميت وهو حي لا يموت، بيده الخير وهو على كل شيء قدير، اللهم اجعل في قلبي نورا وفي بصري نورا وفي سمعي نورا، ويسر لي أمري </a:t>
            </a: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258238" y="2224825"/>
            <a:ext cx="2689666" cy="2862322"/>
          </a:xfrm>
          <a:prstGeom prst="rect">
            <a:avLst/>
          </a:prstGeom>
          <a:noFill/>
          <a:ln w="31750">
            <a:noFill/>
            <a:prstDash val="sysDash"/>
          </a:ln>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لقول جابر: إن النبي صَلَّى اللَّهُ عَلَيْهِ وَسَلَّمَ (جعل بطن ناقته القصوى إلى الصخرات وجعل جبل المشاة بين يديه واستقبل القبلة)</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5494014" y="442092"/>
            <a:ext cx="344253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في يوم عرفة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22" idx="1"/>
            <a:endCxn id="8" idx="3"/>
          </p:cNvCxnSpPr>
          <p:nvPr/>
        </p:nvCxnSpPr>
        <p:spPr>
          <a:xfrm rot="10800000">
            <a:off x="2751243" y="1936556"/>
            <a:ext cx="407518" cy="1"/>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1FA1AF71-614C-41A7-A1A7-AB8AF020D650}"/>
              </a:ext>
            </a:extLst>
          </p:cNvPr>
          <p:cNvCxnSpPr>
            <a:cxnSpLocks/>
            <a:stCxn id="2" idx="2"/>
            <a:endCxn id="13" idx="1"/>
          </p:cNvCxnSpPr>
          <p:nvPr/>
        </p:nvCxnSpPr>
        <p:spPr>
          <a:xfrm rot="16200000" flipH="1">
            <a:off x="6880880" y="1421071"/>
            <a:ext cx="849886" cy="18108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1730053" y="1675816"/>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13" name="مستطيل: زوايا مستديرة 12">
            <a:extLst>
              <a:ext uri="{FF2B5EF4-FFF2-40B4-BE49-F238E27FC236}">
                <a16:creationId xmlns:a16="http://schemas.microsoft.com/office/drawing/2014/main" id="{E18B2710-DA5E-4CC7-B2B4-0AE161096E05}"/>
              </a:ext>
            </a:extLst>
          </p:cNvPr>
          <p:cNvSpPr/>
          <p:nvPr/>
        </p:nvSpPr>
        <p:spPr>
          <a:xfrm>
            <a:off x="7396364" y="1371254"/>
            <a:ext cx="3923612" cy="1130601"/>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أن يجمع بعرفة من له الجمع بين الظهر والعصر تقديما</a:t>
            </a:r>
          </a:p>
        </p:txBody>
      </p:sp>
      <p:sp>
        <p:nvSpPr>
          <p:cNvPr id="22" name="مستطيل: زوايا مستديرة 21">
            <a:extLst>
              <a:ext uri="{FF2B5EF4-FFF2-40B4-BE49-F238E27FC236}">
                <a16:creationId xmlns:a16="http://schemas.microsoft.com/office/drawing/2014/main" id="{4422F123-D43B-41D9-8642-B5FDAB5445B8}"/>
              </a:ext>
            </a:extLst>
          </p:cNvPr>
          <p:cNvSpPr/>
          <p:nvPr/>
        </p:nvSpPr>
        <p:spPr>
          <a:xfrm>
            <a:off x="3158761" y="1371255"/>
            <a:ext cx="3910911" cy="1130601"/>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 أن يقف راكبا مستقبل القبلة عند الصخرات وجبل الرحمة</a:t>
            </a:r>
          </a:p>
        </p:txBody>
      </p:sp>
      <p:sp>
        <p:nvSpPr>
          <p:cNvPr id="34" name="مستطيل: زوايا مستديرة 33">
            <a:extLst>
              <a:ext uri="{FF2B5EF4-FFF2-40B4-BE49-F238E27FC236}">
                <a16:creationId xmlns:a16="http://schemas.microsoft.com/office/drawing/2014/main" id="{0730EFDA-1BF0-418B-BA4C-3DF787905F1F}"/>
              </a:ext>
            </a:extLst>
          </p:cNvPr>
          <p:cNvSpPr/>
          <p:nvPr/>
        </p:nvSpPr>
        <p:spPr>
          <a:xfrm>
            <a:off x="7396365" y="2697194"/>
            <a:ext cx="3923612" cy="1366633"/>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يشرع صعود جبل الرحمة ويقال له: جبل الدعاء، ويكثر الدعاء بما ورد</a:t>
            </a:r>
          </a:p>
        </p:txBody>
      </p:sp>
      <p:sp>
        <p:nvSpPr>
          <p:cNvPr id="35" name="مستطيل: زوايا مستديرة 34">
            <a:extLst>
              <a:ext uri="{FF2B5EF4-FFF2-40B4-BE49-F238E27FC236}">
                <a16:creationId xmlns:a16="http://schemas.microsoft.com/office/drawing/2014/main" id="{7883947D-81D3-439F-9B73-440E71B91ECD}"/>
              </a:ext>
            </a:extLst>
          </p:cNvPr>
          <p:cNvSpPr/>
          <p:nvPr/>
        </p:nvSpPr>
        <p:spPr>
          <a:xfrm>
            <a:off x="3052474" y="2639593"/>
            <a:ext cx="3990149" cy="147732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ويكثر الاستغفار والتضرع والخشوع وإظهار الضعف والافتقار ويلح في الدعاء ولا يستبطئ الإجابة</a:t>
            </a:r>
          </a:p>
        </p:txBody>
      </p:sp>
      <p:cxnSp>
        <p:nvCxnSpPr>
          <p:cNvPr id="106" name="موصل: على شكل مرفق 105">
            <a:extLst>
              <a:ext uri="{FF2B5EF4-FFF2-40B4-BE49-F238E27FC236}">
                <a16:creationId xmlns:a16="http://schemas.microsoft.com/office/drawing/2014/main" id="{045F6314-FF6E-4806-91AE-23E2F57B4CF9}"/>
              </a:ext>
            </a:extLst>
          </p:cNvPr>
          <p:cNvCxnSpPr>
            <a:cxnSpLocks/>
            <a:stCxn id="2" idx="2"/>
            <a:endCxn id="22" idx="3"/>
          </p:cNvCxnSpPr>
          <p:nvPr/>
        </p:nvCxnSpPr>
        <p:spPr>
          <a:xfrm rot="5400000">
            <a:off x="6717535" y="1438807"/>
            <a:ext cx="849887" cy="14561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6" name="موصل: على شكل مرفق 115">
            <a:extLst>
              <a:ext uri="{FF2B5EF4-FFF2-40B4-BE49-F238E27FC236}">
                <a16:creationId xmlns:a16="http://schemas.microsoft.com/office/drawing/2014/main" id="{632D84AF-85E7-4F41-9D53-E0865ED8AB6E}"/>
              </a:ext>
            </a:extLst>
          </p:cNvPr>
          <p:cNvCxnSpPr>
            <a:cxnSpLocks/>
            <a:stCxn id="2" idx="2"/>
            <a:endCxn id="34" idx="1"/>
          </p:cNvCxnSpPr>
          <p:nvPr/>
        </p:nvCxnSpPr>
        <p:spPr>
          <a:xfrm rot="16200000" flipH="1">
            <a:off x="6158903" y="2143049"/>
            <a:ext cx="2293842" cy="18108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7" name="موصل: على شكل مرفق 116">
            <a:extLst>
              <a:ext uri="{FF2B5EF4-FFF2-40B4-BE49-F238E27FC236}">
                <a16:creationId xmlns:a16="http://schemas.microsoft.com/office/drawing/2014/main" id="{F2151FE1-6DC2-44B7-B0A0-AF1CCACB419E}"/>
              </a:ext>
            </a:extLst>
          </p:cNvPr>
          <p:cNvCxnSpPr>
            <a:cxnSpLocks/>
            <a:stCxn id="2" idx="2"/>
            <a:endCxn id="35" idx="3"/>
          </p:cNvCxnSpPr>
          <p:nvPr/>
        </p:nvCxnSpPr>
        <p:spPr>
          <a:xfrm rot="5400000">
            <a:off x="5983159" y="2146133"/>
            <a:ext cx="2291588" cy="17266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8782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3269437" y="3155390"/>
            <a:ext cx="5294160" cy="553998"/>
          </a:xfrm>
          <a:prstGeom prst="rect">
            <a:avLst/>
          </a:prstGeom>
          <a:noFill/>
          <a:ln w="31750">
            <a:noFill/>
            <a:prstDash val="sysDash"/>
          </a:ln>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حصل بعرفة في زمن الوقوف </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7374194" y="418608"/>
            <a:ext cx="4150517" cy="743765"/>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يدرك به الوقوف بعرفة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3" idx="3"/>
            <a:endCxn id="8" idx="3"/>
          </p:cNvCxnSpPr>
          <p:nvPr/>
        </p:nvCxnSpPr>
        <p:spPr>
          <a:xfrm flipH="1">
            <a:off x="9893983" y="2093028"/>
            <a:ext cx="1311272" cy="1323101"/>
          </a:xfrm>
          <a:prstGeom prst="bentConnector3">
            <a:avLst>
              <a:gd name="adj1" fmla="val -17433"/>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8872793" y="3155390"/>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116" name="موصل: على شكل مرفق 115">
            <a:extLst>
              <a:ext uri="{FF2B5EF4-FFF2-40B4-BE49-F238E27FC236}">
                <a16:creationId xmlns:a16="http://schemas.microsoft.com/office/drawing/2014/main" id="{632D84AF-85E7-4F41-9D53-E0865ED8AB6E}"/>
              </a:ext>
            </a:extLst>
          </p:cNvPr>
          <p:cNvCxnSpPr>
            <a:cxnSpLocks/>
            <a:stCxn id="2" idx="3"/>
            <a:endCxn id="24" idx="3"/>
          </p:cNvCxnSpPr>
          <p:nvPr/>
        </p:nvCxnSpPr>
        <p:spPr>
          <a:xfrm flipH="1">
            <a:off x="11205255" y="790491"/>
            <a:ext cx="319456" cy="3543610"/>
          </a:xfrm>
          <a:prstGeom prst="bentConnector3">
            <a:avLst>
              <a:gd name="adj1" fmla="val -7155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7" name="موصل: على شكل مرفق 116">
            <a:extLst>
              <a:ext uri="{FF2B5EF4-FFF2-40B4-BE49-F238E27FC236}">
                <a16:creationId xmlns:a16="http://schemas.microsoft.com/office/drawing/2014/main" id="{F2151FE1-6DC2-44B7-B0A0-AF1CCACB419E}"/>
              </a:ext>
            </a:extLst>
          </p:cNvPr>
          <p:cNvCxnSpPr>
            <a:cxnSpLocks/>
            <a:stCxn id="2" idx="3"/>
            <a:endCxn id="3" idx="3"/>
          </p:cNvCxnSpPr>
          <p:nvPr/>
        </p:nvCxnSpPr>
        <p:spPr>
          <a:xfrm flipH="1">
            <a:off x="11205255" y="790491"/>
            <a:ext cx="319456" cy="1302537"/>
          </a:xfrm>
          <a:prstGeom prst="bentConnector3">
            <a:avLst>
              <a:gd name="adj1" fmla="val -7155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 name="مستطيل: زوايا مستديرة 2">
            <a:extLst>
              <a:ext uri="{FF2B5EF4-FFF2-40B4-BE49-F238E27FC236}">
                <a16:creationId xmlns:a16="http://schemas.microsoft.com/office/drawing/2014/main" id="{4C047F33-FD98-4425-B552-86F056EE8EA6}"/>
              </a:ext>
            </a:extLst>
          </p:cNvPr>
          <p:cNvSpPr/>
          <p:nvPr/>
        </p:nvSpPr>
        <p:spPr>
          <a:xfrm>
            <a:off x="1308742" y="1312525"/>
            <a:ext cx="9896513" cy="1561006"/>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وقف أي؛ حصل بعرفة ولو لحظة أو نائما، أو مارا، أو جاهلا أنها عرفة، من فجر عرفة إلى فجر يوم النحر وهو أهل له أي؛ للحج بأن يكون مسلما محرما بالحج ليس سكرانا، ولا مجنونا ولا مغمى عليه صح حجه</a:t>
            </a:r>
          </a:p>
        </p:txBody>
      </p:sp>
      <p:sp>
        <p:nvSpPr>
          <p:cNvPr id="24" name="مستطيل: زوايا مستديرة 23">
            <a:extLst>
              <a:ext uri="{FF2B5EF4-FFF2-40B4-BE49-F238E27FC236}">
                <a16:creationId xmlns:a16="http://schemas.microsoft.com/office/drawing/2014/main" id="{65398807-DA15-4DD0-8E1D-BD1719C9AB70}"/>
              </a:ext>
            </a:extLst>
          </p:cNvPr>
          <p:cNvSpPr/>
          <p:nvPr/>
        </p:nvSpPr>
        <p:spPr>
          <a:xfrm>
            <a:off x="2873056" y="3992653"/>
            <a:ext cx="8332199" cy="682896"/>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وإلا يقف بعرفة أو وقف في غير زمنه أو لم يكن أهلا للحج، فلا يصح حجه</a:t>
            </a:r>
          </a:p>
        </p:txBody>
      </p:sp>
      <p:cxnSp>
        <p:nvCxnSpPr>
          <p:cNvPr id="41" name="موصل: على شكل مرفق 40">
            <a:extLst>
              <a:ext uri="{FF2B5EF4-FFF2-40B4-BE49-F238E27FC236}">
                <a16:creationId xmlns:a16="http://schemas.microsoft.com/office/drawing/2014/main" id="{752261C3-0ED5-40BC-84A1-730D8FD1401B}"/>
              </a:ext>
            </a:extLst>
          </p:cNvPr>
          <p:cNvCxnSpPr>
            <a:cxnSpLocks/>
            <a:stCxn id="24" idx="3"/>
            <a:endCxn id="36" idx="3"/>
          </p:cNvCxnSpPr>
          <p:nvPr/>
        </p:nvCxnSpPr>
        <p:spPr>
          <a:xfrm flipH="1">
            <a:off x="9947391" y="4334101"/>
            <a:ext cx="1257864" cy="765572"/>
          </a:xfrm>
          <a:prstGeom prst="bentConnector3">
            <a:avLst>
              <a:gd name="adj1" fmla="val -1817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ستطيل: زوايا مستديرة 35">
            <a:extLst>
              <a:ext uri="{FF2B5EF4-FFF2-40B4-BE49-F238E27FC236}">
                <a16:creationId xmlns:a16="http://schemas.microsoft.com/office/drawing/2014/main" id="{7BD9FFC1-C570-4094-8F94-85E874001CBD}"/>
              </a:ext>
            </a:extLst>
          </p:cNvPr>
          <p:cNvSpPr/>
          <p:nvPr/>
        </p:nvSpPr>
        <p:spPr>
          <a:xfrm>
            <a:off x="8926201" y="4838934"/>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38" name="مربع نص 37">
            <a:extLst>
              <a:ext uri="{FF2B5EF4-FFF2-40B4-BE49-F238E27FC236}">
                <a16:creationId xmlns:a16="http://schemas.microsoft.com/office/drawing/2014/main" id="{9D1F2A41-5BA1-4800-8695-4E1AA6E68769}"/>
              </a:ext>
            </a:extLst>
          </p:cNvPr>
          <p:cNvSpPr txBox="1"/>
          <p:nvPr/>
        </p:nvSpPr>
        <p:spPr>
          <a:xfrm>
            <a:off x="5301430" y="4828510"/>
            <a:ext cx="3334660" cy="553998"/>
          </a:xfrm>
          <a:prstGeom prst="rect">
            <a:avLst/>
          </a:prstGeom>
          <a:noFill/>
          <a:ln w="31750">
            <a:noFill/>
            <a:prstDash val="sysDash"/>
          </a:ln>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لفوات الوقوف المعتد به</a:t>
            </a:r>
          </a:p>
        </p:txBody>
      </p:sp>
    </p:spTree>
    <p:extLst>
      <p:ext uri="{BB962C8B-B14F-4D97-AF65-F5344CB8AC3E}">
        <p14:creationId xmlns:p14="http://schemas.microsoft.com/office/powerpoint/2010/main" val="27974253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5911919" y="2462453"/>
            <a:ext cx="2664242" cy="553998"/>
          </a:xfrm>
          <a:prstGeom prst="rect">
            <a:avLst/>
          </a:prstGeom>
          <a:noFill/>
          <a:ln w="31750">
            <a:noFill/>
            <a:prstDash val="sysDash"/>
          </a:ln>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لأنه ترك واجبا</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1798558" y="433359"/>
            <a:ext cx="9726153" cy="743765"/>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الأحكام المترتبة حال الدفع قبل الغروب من عرفة أو الوقوف ليلاً</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3" idx="3"/>
            <a:endCxn id="8" idx="3"/>
          </p:cNvCxnSpPr>
          <p:nvPr/>
        </p:nvCxnSpPr>
        <p:spPr>
          <a:xfrm flipH="1">
            <a:off x="9916807" y="1830208"/>
            <a:ext cx="1288448" cy="910801"/>
          </a:xfrm>
          <a:prstGeom prst="bentConnector3">
            <a:avLst>
              <a:gd name="adj1" fmla="val -1774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8895617" y="2480270"/>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116" name="موصل: على شكل مرفق 115">
            <a:extLst>
              <a:ext uri="{FF2B5EF4-FFF2-40B4-BE49-F238E27FC236}">
                <a16:creationId xmlns:a16="http://schemas.microsoft.com/office/drawing/2014/main" id="{632D84AF-85E7-4F41-9D53-E0865ED8AB6E}"/>
              </a:ext>
            </a:extLst>
          </p:cNvPr>
          <p:cNvCxnSpPr>
            <a:cxnSpLocks/>
            <a:stCxn id="2" idx="3"/>
            <a:endCxn id="24" idx="3"/>
          </p:cNvCxnSpPr>
          <p:nvPr/>
        </p:nvCxnSpPr>
        <p:spPr>
          <a:xfrm flipH="1">
            <a:off x="11205255" y="805242"/>
            <a:ext cx="319456" cy="2698712"/>
          </a:xfrm>
          <a:prstGeom prst="bentConnector3">
            <a:avLst>
              <a:gd name="adj1" fmla="val -7155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7" name="موصل: على شكل مرفق 116">
            <a:extLst>
              <a:ext uri="{FF2B5EF4-FFF2-40B4-BE49-F238E27FC236}">
                <a16:creationId xmlns:a16="http://schemas.microsoft.com/office/drawing/2014/main" id="{F2151FE1-6DC2-44B7-B0A0-AF1CCACB419E}"/>
              </a:ext>
            </a:extLst>
          </p:cNvPr>
          <p:cNvCxnSpPr>
            <a:cxnSpLocks/>
            <a:stCxn id="2" idx="3"/>
            <a:endCxn id="3" idx="3"/>
          </p:cNvCxnSpPr>
          <p:nvPr/>
        </p:nvCxnSpPr>
        <p:spPr>
          <a:xfrm flipH="1">
            <a:off x="11205255" y="805242"/>
            <a:ext cx="319456" cy="1024966"/>
          </a:xfrm>
          <a:prstGeom prst="bentConnector3">
            <a:avLst>
              <a:gd name="adj1" fmla="val -7155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 name="مستطيل: زوايا مستديرة 2">
            <a:extLst>
              <a:ext uri="{FF2B5EF4-FFF2-40B4-BE49-F238E27FC236}">
                <a16:creationId xmlns:a16="http://schemas.microsoft.com/office/drawing/2014/main" id="{4C047F33-FD98-4425-B552-86F056EE8EA6}"/>
              </a:ext>
            </a:extLst>
          </p:cNvPr>
          <p:cNvSpPr/>
          <p:nvPr/>
        </p:nvSpPr>
        <p:spPr>
          <a:xfrm>
            <a:off x="1308742" y="1297859"/>
            <a:ext cx="9896513" cy="1064698"/>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وقف بعرفة نهارا ودفع منها قبل الغروب ولم يعد إليها قبله أي؛ قبل الغروب ويستمر بها إليه فعليه دم أي؛ شاة </a:t>
            </a:r>
          </a:p>
        </p:txBody>
      </p:sp>
      <p:sp>
        <p:nvSpPr>
          <p:cNvPr id="24" name="مستطيل: زوايا مستديرة 23">
            <a:extLst>
              <a:ext uri="{FF2B5EF4-FFF2-40B4-BE49-F238E27FC236}">
                <a16:creationId xmlns:a16="http://schemas.microsoft.com/office/drawing/2014/main" id="{65398807-DA15-4DD0-8E1D-BD1719C9AB70}"/>
              </a:ext>
            </a:extLst>
          </p:cNvPr>
          <p:cNvSpPr/>
          <p:nvPr/>
        </p:nvSpPr>
        <p:spPr>
          <a:xfrm>
            <a:off x="2873056" y="3162506"/>
            <a:ext cx="8332199" cy="682896"/>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عاد إليها أو استمر للغروب أو عاد بعده قبل الفجر فلا دم عليه</a:t>
            </a:r>
          </a:p>
        </p:txBody>
      </p:sp>
      <p:cxnSp>
        <p:nvCxnSpPr>
          <p:cNvPr id="41" name="موصل: على شكل مرفق 40">
            <a:extLst>
              <a:ext uri="{FF2B5EF4-FFF2-40B4-BE49-F238E27FC236}">
                <a16:creationId xmlns:a16="http://schemas.microsoft.com/office/drawing/2014/main" id="{752261C3-0ED5-40BC-84A1-730D8FD1401B}"/>
              </a:ext>
            </a:extLst>
          </p:cNvPr>
          <p:cNvCxnSpPr>
            <a:cxnSpLocks/>
            <a:stCxn id="24" idx="3"/>
            <a:endCxn id="36" idx="3"/>
          </p:cNvCxnSpPr>
          <p:nvPr/>
        </p:nvCxnSpPr>
        <p:spPr>
          <a:xfrm flipH="1">
            <a:off x="9916807" y="3503954"/>
            <a:ext cx="1288448" cy="727507"/>
          </a:xfrm>
          <a:prstGeom prst="bentConnector3">
            <a:avLst>
              <a:gd name="adj1" fmla="val -1774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ستطيل: زوايا مستديرة 35">
            <a:extLst>
              <a:ext uri="{FF2B5EF4-FFF2-40B4-BE49-F238E27FC236}">
                <a16:creationId xmlns:a16="http://schemas.microsoft.com/office/drawing/2014/main" id="{7BD9FFC1-C570-4094-8F94-85E874001CBD}"/>
              </a:ext>
            </a:extLst>
          </p:cNvPr>
          <p:cNvSpPr/>
          <p:nvPr/>
        </p:nvSpPr>
        <p:spPr>
          <a:xfrm>
            <a:off x="8895617" y="3970722"/>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38" name="مربع نص 37">
            <a:extLst>
              <a:ext uri="{FF2B5EF4-FFF2-40B4-BE49-F238E27FC236}">
                <a16:creationId xmlns:a16="http://schemas.microsoft.com/office/drawing/2014/main" id="{9D1F2A41-5BA1-4800-8695-4E1AA6E68769}"/>
              </a:ext>
            </a:extLst>
          </p:cNvPr>
          <p:cNvSpPr txBox="1"/>
          <p:nvPr/>
        </p:nvSpPr>
        <p:spPr>
          <a:xfrm>
            <a:off x="3854744" y="3960461"/>
            <a:ext cx="4721417" cy="553998"/>
          </a:xfrm>
          <a:prstGeom prst="rect">
            <a:avLst/>
          </a:prstGeom>
          <a:noFill/>
          <a:ln w="31750">
            <a:noFill/>
            <a:prstDash val="sysDash"/>
          </a:ln>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أتى بالواجب وهو الوقوف بالليل والنهار</a:t>
            </a:r>
          </a:p>
        </p:txBody>
      </p:sp>
      <p:sp>
        <p:nvSpPr>
          <p:cNvPr id="22" name="مستطيل: زوايا مستديرة 21">
            <a:extLst>
              <a:ext uri="{FF2B5EF4-FFF2-40B4-BE49-F238E27FC236}">
                <a16:creationId xmlns:a16="http://schemas.microsoft.com/office/drawing/2014/main" id="{EBE94526-641D-43C6-B2AA-D1843ED0FE8E}"/>
              </a:ext>
            </a:extLst>
          </p:cNvPr>
          <p:cNvSpPr/>
          <p:nvPr/>
        </p:nvSpPr>
        <p:spPr>
          <a:xfrm>
            <a:off x="6711723" y="4572909"/>
            <a:ext cx="3849308" cy="682896"/>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وقف ليلا فقط فلا دم عليه</a:t>
            </a:r>
          </a:p>
        </p:txBody>
      </p:sp>
      <p:cxnSp>
        <p:nvCxnSpPr>
          <p:cNvPr id="39" name="موصل: على شكل مرفق 38">
            <a:extLst>
              <a:ext uri="{FF2B5EF4-FFF2-40B4-BE49-F238E27FC236}">
                <a16:creationId xmlns:a16="http://schemas.microsoft.com/office/drawing/2014/main" id="{8E185722-0F71-46A8-81DF-AAA31C5F243C}"/>
              </a:ext>
            </a:extLst>
          </p:cNvPr>
          <p:cNvCxnSpPr>
            <a:cxnSpLocks/>
            <a:stCxn id="2" idx="3"/>
            <a:endCxn id="22" idx="3"/>
          </p:cNvCxnSpPr>
          <p:nvPr/>
        </p:nvCxnSpPr>
        <p:spPr>
          <a:xfrm flipH="1">
            <a:off x="10561031" y="805242"/>
            <a:ext cx="963680" cy="4109115"/>
          </a:xfrm>
          <a:prstGeom prst="bentConnector3">
            <a:avLst>
              <a:gd name="adj1" fmla="val -2372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3" name="مربع نص 42">
            <a:extLst>
              <a:ext uri="{FF2B5EF4-FFF2-40B4-BE49-F238E27FC236}">
                <a16:creationId xmlns:a16="http://schemas.microsoft.com/office/drawing/2014/main" id="{2CC33F71-5912-4EC8-A12D-8874C4EF17E9}"/>
              </a:ext>
            </a:extLst>
          </p:cNvPr>
          <p:cNvSpPr txBox="1"/>
          <p:nvPr/>
        </p:nvSpPr>
        <p:spPr>
          <a:xfrm>
            <a:off x="643025" y="5311842"/>
            <a:ext cx="7360943" cy="1015663"/>
          </a:xfrm>
          <a:prstGeom prst="rect">
            <a:avLst/>
          </a:prstGeom>
          <a:noFill/>
          <a:ln w="31750">
            <a:solidFill>
              <a:srgbClr val="7F7F7F"/>
            </a:solidFill>
            <a:prstDash val="dash"/>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قال في شرح المقنع: لا نعلم فيه خلافا لقول النبي  صَلَّى اللَّهُ عَلَيْهِ وَسَلَّمَ (من أدرك عرفات بليل فقد أدرك الحج)</a:t>
            </a:r>
          </a:p>
        </p:txBody>
      </p:sp>
    </p:spTree>
    <p:extLst>
      <p:ext uri="{BB962C8B-B14F-4D97-AF65-F5344CB8AC3E}">
        <p14:creationId xmlns:p14="http://schemas.microsoft.com/office/powerpoint/2010/main" val="505462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6096000" y="327118"/>
            <a:ext cx="5428711" cy="743765"/>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وقت الدفع إلى مزدلفة وحدودها</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117" name="موصل: على شكل مرفق 116">
            <a:extLst>
              <a:ext uri="{FF2B5EF4-FFF2-40B4-BE49-F238E27FC236}">
                <a16:creationId xmlns:a16="http://schemas.microsoft.com/office/drawing/2014/main" id="{F2151FE1-6DC2-44B7-B0A0-AF1CCACB419E}"/>
              </a:ext>
            </a:extLst>
          </p:cNvPr>
          <p:cNvCxnSpPr>
            <a:cxnSpLocks/>
            <a:stCxn id="2" idx="3"/>
            <a:endCxn id="3" idx="3"/>
          </p:cNvCxnSpPr>
          <p:nvPr/>
        </p:nvCxnSpPr>
        <p:spPr>
          <a:xfrm flipH="1">
            <a:off x="11205255" y="699001"/>
            <a:ext cx="319456" cy="1070765"/>
          </a:xfrm>
          <a:prstGeom prst="bentConnector3">
            <a:avLst>
              <a:gd name="adj1" fmla="val -7155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 name="مستطيل: زوايا مستديرة 2">
            <a:extLst>
              <a:ext uri="{FF2B5EF4-FFF2-40B4-BE49-F238E27FC236}">
                <a16:creationId xmlns:a16="http://schemas.microsoft.com/office/drawing/2014/main" id="{4C047F33-FD98-4425-B552-86F056EE8EA6}"/>
              </a:ext>
            </a:extLst>
          </p:cNvPr>
          <p:cNvSpPr/>
          <p:nvPr/>
        </p:nvSpPr>
        <p:spPr>
          <a:xfrm>
            <a:off x="5161935" y="1312525"/>
            <a:ext cx="6043320" cy="914481"/>
          </a:xfrm>
          <a:prstGeom prst="roundRect">
            <a:avLst/>
          </a:prstGeom>
          <a:solidFill>
            <a:srgbClr val="FDF4DC">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يدفع بعد الغروب مع الإمام أو نائبة على طريق المأزمين إلى مزدلفة وهي: ما بين المأزمين إلى ووادي محسر</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5" name="مستطيل: زوايا مستديرة 24">
            <a:extLst>
              <a:ext uri="{FF2B5EF4-FFF2-40B4-BE49-F238E27FC236}">
                <a16:creationId xmlns:a16="http://schemas.microsoft.com/office/drawing/2014/main" id="{22E197CD-35C2-4F2B-9610-4B3180A58D99}"/>
              </a:ext>
            </a:extLst>
          </p:cNvPr>
          <p:cNvSpPr/>
          <p:nvPr/>
        </p:nvSpPr>
        <p:spPr>
          <a:xfrm>
            <a:off x="3576594" y="2210543"/>
            <a:ext cx="5428711" cy="743765"/>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في الدفع إلى مزدلفة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graphicFrame>
        <p:nvGraphicFramePr>
          <p:cNvPr id="30" name="جدول 31">
            <a:extLst>
              <a:ext uri="{FF2B5EF4-FFF2-40B4-BE49-F238E27FC236}">
                <a16:creationId xmlns:a16="http://schemas.microsoft.com/office/drawing/2014/main" id="{257E7F58-04AE-4001-AF64-972141D97AB9}"/>
              </a:ext>
            </a:extLst>
          </p:cNvPr>
          <p:cNvGraphicFramePr>
            <a:graphicFrameLocks noGrp="1"/>
          </p:cNvGraphicFramePr>
          <p:nvPr>
            <p:extLst>
              <p:ext uri="{D42A27DB-BD31-4B8C-83A1-F6EECF244321}">
                <p14:modId xmlns:p14="http://schemas.microsoft.com/office/powerpoint/2010/main" val="3828667142"/>
              </p:ext>
            </p:extLst>
          </p:nvPr>
        </p:nvGraphicFramePr>
        <p:xfrm>
          <a:off x="8676633" y="3208254"/>
          <a:ext cx="2688350" cy="606421"/>
        </p:xfrm>
        <a:graphic>
          <a:graphicData uri="http://schemas.openxmlformats.org/drawingml/2006/table">
            <a:tbl>
              <a:tblPr rtl="1" firstRow="1" bandRow="1">
                <a:tableStyleId>{5C22544A-7EE6-4342-B048-85BDC9FD1C3A}</a:tableStyleId>
              </a:tblPr>
              <a:tblGrid>
                <a:gridCol w="2688350">
                  <a:extLst>
                    <a:ext uri="{9D8B030D-6E8A-4147-A177-3AD203B41FA5}">
                      <a16:colId xmlns:a16="http://schemas.microsoft.com/office/drawing/2014/main" val="4193105323"/>
                    </a:ext>
                  </a:extLst>
                </a:gridCol>
              </a:tblGrid>
              <a:tr h="606421">
                <a:tc>
                  <a:txBody>
                    <a:bodyPr/>
                    <a:lstStyle/>
                    <a:p>
                      <a:pPr rtl="1"/>
                      <a:r>
                        <a:rPr lang="ar-SA" sz="3000" b="0" u="none"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يسن</a:t>
                      </a:r>
                      <a:r>
                        <a:rPr lang="ar-SA" sz="3000" b="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كون دفعه بسكينة</a:t>
                      </a:r>
                    </a:p>
                  </a:txBody>
                  <a:tcPr>
                    <a:solidFill>
                      <a:srgbClr val="FFEEB1"/>
                    </a:solidFill>
                  </a:tcPr>
                </a:tc>
                <a:extLst>
                  <a:ext uri="{0D108BD9-81ED-4DB2-BD59-A6C34878D82A}">
                    <a16:rowId xmlns:a16="http://schemas.microsoft.com/office/drawing/2014/main" val="3083526225"/>
                  </a:ext>
                </a:extLst>
              </a:tr>
            </a:tbl>
          </a:graphicData>
        </a:graphic>
      </p:graphicFrame>
      <p:graphicFrame>
        <p:nvGraphicFramePr>
          <p:cNvPr id="32" name="جدول 31">
            <a:extLst>
              <a:ext uri="{FF2B5EF4-FFF2-40B4-BE49-F238E27FC236}">
                <a16:creationId xmlns:a16="http://schemas.microsoft.com/office/drawing/2014/main" id="{E9B5C5DE-BED4-455B-9982-9DA4EEBAF075}"/>
              </a:ext>
            </a:extLst>
          </p:cNvPr>
          <p:cNvGraphicFramePr>
            <a:graphicFrameLocks noGrp="1"/>
          </p:cNvGraphicFramePr>
          <p:nvPr>
            <p:extLst>
              <p:ext uri="{D42A27DB-BD31-4B8C-83A1-F6EECF244321}">
                <p14:modId xmlns:p14="http://schemas.microsoft.com/office/powerpoint/2010/main" val="4018023219"/>
              </p:ext>
            </p:extLst>
          </p:nvPr>
        </p:nvGraphicFramePr>
        <p:xfrm>
          <a:off x="5262442" y="3208253"/>
          <a:ext cx="2057014" cy="606421"/>
        </p:xfrm>
        <a:graphic>
          <a:graphicData uri="http://schemas.openxmlformats.org/drawingml/2006/table">
            <a:tbl>
              <a:tblPr rtl="1" firstRow="1" bandRow="1">
                <a:tableStyleId>{5C22544A-7EE6-4342-B048-85BDC9FD1C3A}</a:tableStyleId>
              </a:tblPr>
              <a:tblGrid>
                <a:gridCol w="2057014">
                  <a:extLst>
                    <a:ext uri="{9D8B030D-6E8A-4147-A177-3AD203B41FA5}">
                      <a16:colId xmlns:a16="http://schemas.microsoft.com/office/drawing/2014/main" val="4193105323"/>
                    </a:ext>
                  </a:extLst>
                </a:gridCol>
              </a:tblGrid>
              <a:tr h="606421">
                <a:tc>
                  <a:txBody>
                    <a:bodyPr/>
                    <a:lstStyle/>
                    <a:p>
                      <a:pPr rtl="1"/>
                      <a:r>
                        <a:rPr lang="ar-SA" sz="3000" b="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ويسرع في الفجوة</a:t>
                      </a:r>
                    </a:p>
                  </a:txBody>
                  <a:tcPr>
                    <a:solidFill>
                      <a:srgbClr val="FFEEB1"/>
                    </a:solidFill>
                  </a:tcPr>
                </a:tc>
                <a:extLst>
                  <a:ext uri="{0D108BD9-81ED-4DB2-BD59-A6C34878D82A}">
                    <a16:rowId xmlns:a16="http://schemas.microsoft.com/office/drawing/2014/main" val="3083526225"/>
                  </a:ext>
                </a:extLst>
              </a:tr>
            </a:tbl>
          </a:graphicData>
        </a:graphic>
      </p:graphicFrame>
      <p:graphicFrame>
        <p:nvGraphicFramePr>
          <p:cNvPr id="39" name="جدول 31">
            <a:extLst>
              <a:ext uri="{FF2B5EF4-FFF2-40B4-BE49-F238E27FC236}">
                <a16:creationId xmlns:a16="http://schemas.microsoft.com/office/drawing/2014/main" id="{BCE8338E-4413-4343-B1E9-D04E33798157}"/>
              </a:ext>
            </a:extLst>
          </p:cNvPr>
          <p:cNvGraphicFramePr>
            <a:graphicFrameLocks noGrp="1"/>
          </p:cNvGraphicFramePr>
          <p:nvPr>
            <p:extLst>
              <p:ext uri="{D42A27DB-BD31-4B8C-83A1-F6EECF244321}">
                <p14:modId xmlns:p14="http://schemas.microsoft.com/office/powerpoint/2010/main" val="1043986244"/>
              </p:ext>
            </p:extLst>
          </p:nvPr>
        </p:nvGraphicFramePr>
        <p:xfrm>
          <a:off x="234609" y="3211365"/>
          <a:ext cx="4089856" cy="2834640"/>
        </p:xfrm>
        <a:graphic>
          <a:graphicData uri="http://schemas.openxmlformats.org/drawingml/2006/table">
            <a:tbl>
              <a:tblPr rtl="1" firstRow="1" bandRow="1">
                <a:tableStyleId>{5C22544A-7EE6-4342-B048-85BDC9FD1C3A}</a:tableStyleId>
              </a:tblPr>
              <a:tblGrid>
                <a:gridCol w="4089856">
                  <a:extLst>
                    <a:ext uri="{9D8B030D-6E8A-4147-A177-3AD203B41FA5}">
                      <a16:colId xmlns:a16="http://schemas.microsoft.com/office/drawing/2014/main" val="4193105323"/>
                    </a:ext>
                  </a:extLst>
                </a:gridCol>
              </a:tblGrid>
              <a:tr h="606421">
                <a:tc>
                  <a:txBody>
                    <a:bodyPr/>
                    <a:lstStyle/>
                    <a:p>
                      <a:pPr algn="just" rtl="1"/>
                      <a:r>
                        <a:rPr lang="ar-SA" sz="3000" b="0" u="none"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ويجمع بها أي؛ بمزدلفة بين العشاءين أي؛ يسن لمن دفع من عرفة أن لا يصلي المغرب حتى يصل إلى مزدلفة، فيجمع بين المغرب والعشاء من يجوز له الجمع قبل حط رحله، وإن صلى المغرب بالطريق ترك السنة وأجزأه</a:t>
                      </a:r>
                    </a:p>
                  </a:txBody>
                  <a:tcPr>
                    <a:solidFill>
                      <a:srgbClr val="FFEEB1"/>
                    </a:solidFill>
                  </a:tcPr>
                </a:tc>
                <a:extLst>
                  <a:ext uri="{0D108BD9-81ED-4DB2-BD59-A6C34878D82A}">
                    <a16:rowId xmlns:a16="http://schemas.microsoft.com/office/drawing/2014/main" val="3083526225"/>
                  </a:ext>
                </a:extLst>
              </a:tr>
            </a:tbl>
          </a:graphicData>
        </a:graphic>
      </p:graphicFrame>
      <p:graphicFrame>
        <p:nvGraphicFramePr>
          <p:cNvPr id="40" name="جدول 31">
            <a:extLst>
              <a:ext uri="{FF2B5EF4-FFF2-40B4-BE49-F238E27FC236}">
                <a16:creationId xmlns:a16="http://schemas.microsoft.com/office/drawing/2014/main" id="{C9DFD832-3F90-4DC3-AF54-96773B1F3E3A}"/>
              </a:ext>
            </a:extLst>
          </p:cNvPr>
          <p:cNvGraphicFramePr>
            <a:graphicFrameLocks noGrp="1"/>
          </p:cNvGraphicFramePr>
          <p:nvPr>
            <p:extLst>
              <p:ext uri="{D42A27DB-BD31-4B8C-83A1-F6EECF244321}">
                <p14:modId xmlns:p14="http://schemas.microsoft.com/office/powerpoint/2010/main" val="3147953584"/>
              </p:ext>
            </p:extLst>
          </p:nvPr>
        </p:nvGraphicFramePr>
        <p:xfrm>
          <a:off x="8361356" y="4125765"/>
          <a:ext cx="3318903" cy="1005840"/>
        </p:xfrm>
        <a:graphic>
          <a:graphicData uri="http://schemas.openxmlformats.org/drawingml/2006/table">
            <a:tbl>
              <a:tblPr rtl="1" firstRow="1" bandRow="1">
                <a:tableStyleId>{5C22544A-7EE6-4342-B048-85BDC9FD1C3A}</a:tableStyleId>
              </a:tblPr>
              <a:tblGrid>
                <a:gridCol w="3318903">
                  <a:extLst>
                    <a:ext uri="{9D8B030D-6E8A-4147-A177-3AD203B41FA5}">
                      <a16:colId xmlns:a16="http://schemas.microsoft.com/office/drawing/2014/main" val="4193105323"/>
                    </a:ext>
                  </a:extLst>
                </a:gridCol>
              </a:tblGrid>
              <a:tr h="606421">
                <a:tc>
                  <a:txBody>
                    <a:bodyPr/>
                    <a:lstStyle/>
                    <a:p>
                      <a:pPr algn="just" rtl="1"/>
                      <a:r>
                        <a:rPr lang="ar-SA" sz="3000" b="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لقوله صَلَّى اللَّهُ عَلَيْهِ وَسَلَّمَ: (أيها الناس السكينة السكينة)</a:t>
                      </a:r>
                    </a:p>
                  </a:txBody>
                  <a:tcPr>
                    <a:solidFill>
                      <a:srgbClr val="FFEEB1"/>
                    </a:solidFill>
                  </a:tcPr>
                </a:tc>
                <a:extLst>
                  <a:ext uri="{0D108BD9-81ED-4DB2-BD59-A6C34878D82A}">
                    <a16:rowId xmlns:a16="http://schemas.microsoft.com/office/drawing/2014/main" val="3083526225"/>
                  </a:ext>
                </a:extLst>
              </a:tr>
            </a:tbl>
          </a:graphicData>
        </a:graphic>
      </p:graphicFrame>
      <p:graphicFrame>
        <p:nvGraphicFramePr>
          <p:cNvPr id="41" name="جدول 31">
            <a:extLst>
              <a:ext uri="{FF2B5EF4-FFF2-40B4-BE49-F238E27FC236}">
                <a16:creationId xmlns:a16="http://schemas.microsoft.com/office/drawing/2014/main" id="{9EDDF10E-9CE8-45BC-A2BA-CB5A70F07F8E}"/>
              </a:ext>
            </a:extLst>
          </p:cNvPr>
          <p:cNvGraphicFramePr>
            <a:graphicFrameLocks noGrp="1"/>
          </p:cNvGraphicFramePr>
          <p:nvPr>
            <p:extLst>
              <p:ext uri="{D42A27DB-BD31-4B8C-83A1-F6EECF244321}">
                <p14:modId xmlns:p14="http://schemas.microsoft.com/office/powerpoint/2010/main" val="285434152"/>
              </p:ext>
            </p:extLst>
          </p:nvPr>
        </p:nvGraphicFramePr>
        <p:xfrm>
          <a:off x="4462810" y="3970220"/>
          <a:ext cx="3685774" cy="2377440"/>
        </p:xfrm>
        <a:graphic>
          <a:graphicData uri="http://schemas.openxmlformats.org/drawingml/2006/table">
            <a:tbl>
              <a:tblPr rtl="1" firstRow="1" bandRow="1">
                <a:tableStyleId>{5C22544A-7EE6-4342-B048-85BDC9FD1C3A}</a:tableStyleId>
              </a:tblPr>
              <a:tblGrid>
                <a:gridCol w="3685774">
                  <a:extLst>
                    <a:ext uri="{9D8B030D-6E8A-4147-A177-3AD203B41FA5}">
                      <a16:colId xmlns:a16="http://schemas.microsoft.com/office/drawing/2014/main" val="4193105323"/>
                    </a:ext>
                  </a:extLst>
                </a:gridCol>
              </a:tblGrid>
              <a:tr h="606421">
                <a:tc>
                  <a:txBody>
                    <a:bodyPr/>
                    <a:lstStyle/>
                    <a:p>
                      <a:pPr algn="just" rtl="1"/>
                      <a:r>
                        <a:rPr lang="ar-SA" sz="3000" b="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قول أسامة: كان رسول الله صَلَّى اللَّهُ عَلَيْهِ وَسَلَّمَ: (يسير العنق فإذا وجد فجوة نص، أي: أسرع؛ لأن العنق انبساط السير، والنص فوق العنق</a:t>
                      </a:r>
                    </a:p>
                  </a:txBody>
                  <a:tcPr>
                    <a:solidFill>
                      <a:srgbClr val="FFEEB1"/>
                    </a:solidFill>
                  </a:tcPr>
                </a:tc>
                <a:extLst>
                  <a:ext uri="{0D108BD9-81ED-4DB2-BD59-A6C34878D82A}">
                    <a16:rowId xmlns:a16="http://schemas.microsoft.com/office/drawing/2014/main" val="3083526225"/>
                  </a:ext>
                </a:extLst>
              </a:tr>
            </a:tbl>
          </a:graphicData>
        </a:graphic>
      </p:graphicFrame>
      <p:cxnSp>
        <p:nvCxnSpPr>
          <p:cNvPr id="42" name="موصل: على شكل مرفق 41">
            <a:extLst>
              <a:ext uri="{FF2B5EF4-FFF2-40B4-BE49-F238E27FC236}">
                <a16:creationId xmlns:a16="http://schemas.microsoft.com/office/drawing/2014/main" id="{13E790F9-7B0E-45FF-B227-70E07FF0F58B}"/>
              </a:ext>
            </a:extLst>
          </p:cNvPr>
          <p:cNvCxnSpPr>
            <a:cxnSpLocks/>
            <a:stCxn id="25" idx="2"/>
            <a:endCxn id="30" idx="0"/>
          </p:cNvCxnSpPr>
          <p:nvPr/>
        </p:nvCxnSpPr>
        <p:spPr>
          <a:xfrm rot="16200000" flipH="1">
            <a:off x="8028906" y="1216352"/>
            <a:ext cx="253946" cy="3729858"/>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5" name="موصل: على شكل مرفق 44">
            <a:extLst>
              <a:ext uri="{FF2B5EF4-FFF2-40B4-BE49-F238E27FC236}">
                <a16:creationId xmlns:a16="http://schemas.microsoft.com/office/drawing/2014/main" id="{822644B8-7F63-4DA0-AE44-F81F14F622AD}"/>
              </a:ext>
            </a:extLst>
          </p:cNvPr>
          <p:cNvCxnSpPr>
            <a:cxnSpLocks/>
            <a:stCxn id="25" idx="2"/>
            <a:endCxn id="32" idx="0"/>
          </p:cNvCxnSpPr>
          <p:nvPr/>
        </p:nvCxnSpPr>
        <p:spPr>
          <a:xfrm rot="5400000">
            <a:off x="6163978" y="3081280"/>
            <a:ext cx="253945" cy="1"/>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8" name="موصل: على شكل مرفق 47">
            <a:extLst>
              <a:ext uri="{FF2B5EF4-FFF2-40B4-BE49-F238E27FC236}">
                <a16:creationId xmlns:a16="http://schemas.microsoft.com/office/drawing/2014/main" id="{B18DE7A0-2FF6-4CA4-B63E-9D5DEEF6E16D}"/>
              </a:ext>
            </a:extLst>
          </p:cNvPr>
          <p:cNvCxnSpPr>
            <a:cxnSpLocks/>
            <a:stCxn id="25" idx="2"/>
            <a:endCxn id="39" idx="0"/>
          </p:cNvCxnSpPr>
          <p:nvPr/>
        </p:nvCxnSpPr>
        <p:spPr>
          <a:xfrm rot="5400000">
            <a:off x="4156716" y="1077130"/>
            <a:ext cx="257057" cy="4011413"/>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2" name="موصل: على شكل مرفق 51">
            <a:extLst>
              <a:ext uri="{FF2B5EF4-FFF2-40B4-BE49-F238E27FC236}">
                <a16:creationId xmlns:a16="http://schemas.microsoft.com/office/drawing/2014/main" id="{BB106DA3-FDF4-4A3F-98B0-C445989F9DB0}"/>
              </a:ext>
            </a:extLst>
          </p:cNvPr>
          <p:cNvCxnSpPr>
            <a:cxnSpLocks/>
            <a:stCxn id="30" idx="2"/>
            <a:endCxn id="40" idx="0"/>
          </p:cNvCxnSpPr>
          <p:nvPr/>
        </p:nvCxnSpPr>
        <p:spPr>
          <a:xfrm rot="5400000">
            <a:off x="9865263" y="3970220"/>
            <a:ext cx="311090" cy="1"/>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4" name="موصل: على شكل مرفق 53">
            <a:extLst>
              <a:ext uri="{FF2B5EF4-FFF2-40B4-BE49-F238E27FC236}">
                <a16:creationId xmlns:a16="http://schemas.microsoft.com/office/drawing/2014/main" id="{7E09C906-FB72-4BCE-BF9E-AD0819498CF4}"/>
              </a:ext>
            </a:extLst>
          </p:cNvPr>
          <p:cNvCxnSpPr>
            <a:cxnSpLocks/>
            <a:stCxn id="32" idx="2"/>
            <a:endCxn id="41" idx="0"/>
          </p:cNvCxnSpPr>
          <p:nvPr/>
        </p:nvCxnSpPr>
        <p:spPr>
          <a:xfrm rot="16200000" flipH="1">
            <a:off x="6220550" y="3885073"/>
            <a:ext cx="155546" cy="14748"/>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 name="مستطيل 3">
            <a:extLst>
              <a:ext uri="{FF2B5EF4-FFF2-40B4-BE49-F238E27FC236}">
                <a16:creationId xmlns:a16="http://schemas.microsoft.com/office/drawing/2014/main" id="{10F66761-9E65-488E-B46A-827877D689BC}"/>
              </a:ext>
            </a:extLst>
          </p:cNvPr>
          <p:cNvSpPr/>
          <p:nvPr/>
        </p:nvSpPr>
        <p:spPr>
          <a:xfrm>
            <a:off x="1146874" y="811995"/>
            <a:ext cx="2999557" cy="1928526"/>
          </a:xfrm>
          <a:prstGeom prst="rect">
            <a:avLst/>
          </a:prstGeom>
          <a:blipFill>
            <a:blip r:embed="rId4"/>
            <a:stretch>
              <a:fillRect l="-47169" t="-57404" r="-82341" b="-65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693706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مربع نص 26">
            <a:extLst>
              <a:ext uri="{FF2B5EF4-FFF2-40B4-BE49-F238E27FC236}">
                <a16:creationId xmlns:a16="http://schemas.microsoft.com/office/drawing/2014/main" id="{275C6751-CB0A-44B5-AF8C-61BE086DA26A}"/>
              </a:ext>
            </a:extLst>
          </p:cNvPr>
          <p:cNvSpPr txBox="1"/>
          <p:nvPr/>
        </p:nvSpPr>
        <p:spPr>
          <a:xfrm>
            <a:off x="1756861" y="2236872"/>
            <a:ext cx="722935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النبي صَلَّى اللَّهُ عَلَيْهِ وَسَلَّمَ بات بها، وقال: (خذوا عني مناسككم) </a:t>
            </a:r>
          </a:p>
        </p:txBody>
      </p:sp>
      <p:cxnSp>
        <p:nvCxnSpPr>
          <p:cNvPr id="36" name="موصل: على شكل مرفق 35">
            <a:extLst>
              <a:ext uri="{FF2B5EF4-FFF2-40B4-BE49-F238E27FC236}">
                <a16:creationId xmlns:a16="http://schemas.microsoft.com/office/drawing/2014/main" id="{787EF3BF-6ABA-4803-A26B-5AEB18E32960}"/>
              </a:ext>
            </a:extLst>
          </p:cNvPr>
          <p:cNvCxnSpPr>
            <a:cxnSpLocks/>
            <a:stCxn id="2" idx="3"/>
            <a:endCxn id="50" idx="3"/>
          </p:cNvCxnSpPr>
          <p:nvPr/>
        </p:nvCxnSpPr>
        <p:spPr>
          <a:xfrm flipH="1">
            <a:off x="10751607" y="879764"/>
            <a:ext cx="403017" cy="775365"/>
          </a:xfrm>
          <a:prstGeom prst="bentConnector3">
            <a:avLst>
              <a:gd name="adj1" fmla="val -5672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8723086" y="1378130"/>
            <a:ext cx="2028521" cy="553998"/>
          </a:xfrm>
          <a:prstGeom prst="rect">
            <a:avLst/>
          </a:prstGeom>
          <a:solidFill>
            <a:srgbClr val="FDF4DC"/>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ويبيت بها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وجوبا</a:t>
            </a: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865376" y="4630510"/>
            <a:ext cx="8019127" cy="1015663"/>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 ابن عباس: (كنت فيمن قدم النبي صَلَّى اللَّهُ عَلَيْهِ وَسَلَّمَ في ضعفة أهله من مزدلفة إلى منى)،متفق عليه</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7365357" y="557475"/>
            <a:ext cx="378926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المبيت بمزدلفة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7365357" y="2979759"/>
            <a:ext cx="378926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وقت الدفع من مزدلفة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1" name="مربع نص 40">
            <a:extLst>
              <a:ext uri="{FF2B5EF4-FFF2-40B4-BE49-F238E27FC236}">
                <a16:creationId xmlns:a16="http://schemas.microsoft.com/office/drawing/2014/main" id="{3E285CF3-ED41-4E43-A83E-254059832965}"/>
              </a:ext>
            </a:extLst>
          </p:cNvPr>
          <p:cNvSpPr txBox="1"/>
          <p:nvPr/>
        </p:nvSpPr>
        <p:spPr>
          <a:xfrm>
            <a:off x="5371536" y="3770483"/>
            <a:ext cx="5380071" cy="553998"/>
          </a:xfrm>
          <a:prstGeom prst="rect">
            <a:avLst/>
          </a:prstGeom>
          <a:solidFill>
            <a:srgbClr val="FDF4DC"/>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وله الدفع من مزدلفة قبل الإمام بعد نصف الليل</a:t>
            </a:r>
          </a:p>
        </p:txBody>
      </p:sp>
      <p:cxnSp>
        <p:nvCxnSpPr>
          <p:cNvPr id="51" name="موصل: على شكل مرفق 50">
            <a:extLst>
              <a:ext uri="{FF2B5EF4-FFF2-40B4-BE49-F238E27FC236}">
                <a16:creationId xmlns:a16="http://schemas.microsoft.com/office/drawing/2014/main" id="{1FA1AF71-614C-41A7-A1A7-AB8AF020D650}"/>
              </a:ext>
            </a:extLst>
          </p:cNvPr>
          <p:cNvCxnSpPr>
            <a:cxnSpLocks/>
            <a:stCxn id="31" idx="3"/>
            <a:endCxn id="41" idx="3"/>
          </p:cNvCxnSpPr>
          <p:nvPr/>
        </p:nvCxnSpPr>
        <p:spPr>
          <a:xfrm flipH="1">
            <a:off x="10751607" y="3302048"/>
            <a:ext cx="403017" cy="745434"/>
          </a:xfrm>
          <a:prstGeom prst="bentConnector3">
            <a:avLst>
              <a:gd name="adj1" fmla="val -5672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1" name="مستطيل: زوايا مستديرة 20">
            <a:extLst>
              <a:ext uri="{FF2B5EF4-FFF2-40B4-BE49-F238E27FC236}">
                <a16:creationId xmlns:a16="http://schemas.microsoft.com/office/drawing/2014/main" id="{D17BA709-7A75-4CAD-B9D0-367DA724694A}"/>
              </a:ext>
            </a:extLst>
          </p:cNvPr>
          <p:cNvSpPr/>
          <p:nvPr/>
        </p:nvSpPr>
        <p:spPr>
          <a:xfrm>
            <a:off x="9259991" y="2236872"/>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72" name="مستطيل: زوايا مستديرة 71">
            <a:extLst>
              <a:ext uri="{FF2B5EF4-FFF2-40B4-BE49-F238E27FC236}">
                <a16:creationId xmlns:a16="http://schemas.microsoft.com/office/drawing/2014/main" id="{3C7A0BF2-E477-4645-AC23-D2EB89457D1E}"/>
              </a:ext>
            </a:extLst>
          </p:cNvPr>
          <p:cNvSpPr/>
          <p:nvPr/>
        </p:nvSpPr>
        <p:spPr>
          <a:xfrm>
            <a:off x="9259990" y="4630510"/>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pic>
        <p:nvPicPr>
          <p:cNvPr id="4" name="صورة 3">
            <a:extLst>
              <a:ext uri="{FF2B5EF4-FFF2-40B4-BE49-F238E27FC236}">
                <a16:creationId xmlns:a16="http://schemas.microsoft.com/office/drawing/2014/main" id="{5F68AF18-21E5-459A-BDC4-F05FBFF8A0A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1528" r="-1528" b="50000"/>
          <a:stretch/>
        </p:blipFill>
        <p:spPr>
          <a:xfrm>
            <a:off x="266198" y="2133600"/>
            <a:ext cx="2981325" cy="2590800"/>
          </a:xfrm>
          <a:prstGeom prst="rect">
            <a:avLst/>
          </a:prstGeom>
        </p:spPr>
      </p:pic>
    </p:spTree>
    <p:extLst>
      <p:ext uri="{BB962C8B-B14F-4D97-AF65-F5344CB8AC3E}">
        <p14:creationId xmlns:p14="http://schemas.microsoft.com/office/powerpoint/2010/main" val="15662463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مربع نص 26">
            <a:extLst>
              <a:ext uri="{FF2B5EF4-FFF2-40B4-BE49-F238E27FC236}">
                <a16:creationId xmlns:a16="http://schemas.microsoft.com/office/drawing/2014/main" id="{275C6751-CB0A-44B5-AF8C-61BE086DA26A}"/>
              </a:ext>
            </a:extLst>
          </p:cNvPr>
          <p:cNvSpPr txBox="1"/>
          <p:nvPr/>
        </p:nvSpPr>
        <p:spPr>
          <a:xfrm>
            <a:off x="4495019" y="2475318"/>
            <a:ext cx="5493154" cy="553998"/>
          </a:xfrm>
          <a:prstGeom prst="rect">
            <a:avLst/>
          </a:prstGeom>
          <a:solidFill>
            <a:srgbClr val="FDF4DC"/>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كوصوله إليها أي؛ إلى مزدلفة بعد الفجر فعليه دم</a:t>
            </a:r>
          </a:p>
        </p:txBody>
      </p:sp>
      <p:sp>
        <p:nvSpPr>
          <p:cNvPr id="50" name="مربع نص 49">
            <a:extLst>
              <a:ext uri="{FF2B5EF4-FFF2-40B4-BE49-F238E27FC236}">
                <a16:creationId xmlns:a16="http://schemas.microsoft.com/office/drawing/2014/main" id="{1B5DC28A-6E0E-4DEC-8DB1-7A4E55F1DE11}"/>
              </a:ext>
            </a:extLst>
          </p:cNvPr>
          <p:cNvSpPr txBox="1"/>
          <p:nvPr/>
        </p:nvSpPr>
        <p:spPr>
          <a:xfrm>
            <a:off x="2203827" y="1262275"/>
            <a:ext cx="8009918"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والدفع قبله أي؛ قبل نصف الليل فيه دم على غير سقاة ورعاة سواء كان عالما بالحكم أو جاهلا، عامدا أو ناسيا</a:t>
            </a: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4520421" y="4191079"/>
            <a:ext cx="5467752" cy="553998"/>
          </a:xfrm>
          <a:prstGeom prst="rect">
            <a:avLst/>
          </a:prstGeom>
          <a:solidFill>
            <a:srgbClr val="FDF4DC"/>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إن وصل إليها قبله أي؛ قبل الفجر فلا دم عليه</a:t>
            </a: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2206188" y="484712"/>
            <a:ext cx="902859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الأحكام المترتبة في الدفع من مزدلفة قبل نصف الليل </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1" name="مربع نص 40">
            <a:extLst>
              <a:ext uri="{FF2B5EF4-FFF2-40B4-BE49-F238E27FC236}">
                <a16:creationId xmlns:a16="http://schemas.microsoft.com/office/drawing/2014/main" id="{3E285CF3-ED41-4E43-A83E-254059832965}"/>
              </a:ext>
            </a:extLst>
          </p:cNvPr>
          <p:cNvSpPr txBox="1"/>
          <p:nvPr/>
        </p:nvSpPr>
        <p:spPr>
          <a:xfrm>
            <a:off x="5322969" y="3331171"/>
            <a:ext cx="2447848"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ترك نسكا واجبا</a:t>
            </a: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2203827" y="4979195"/>
            <a:ext cx="7784346" cy="553998"/>
          </a:xfrm>
          <a:prstGeom prst="rect">
            <a:avLst/>
          </a:prstGeom>
          <a:solidFill>
            <a:srgbClr val="FDF4DC"/>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وكذا إن دفع من مزدلفة قبل نصف الليل وعاد إليها قبل الفجر لا دم عليه</a:t>
            </a:r>
          </a:p>
        </p:txBody>
      </p:sp>
      <p:cxnSp>
        <p:nvCxnSpPr>
          <p:cNvPr id="51" name="موصل: على شكل مرفق 50">
            <a:extLst>
              <a:ext uri="{FF2B5EF4-FFF2-40B4-BE49-F238E27FC236}">
                <a16:creationId xmlns:a16="http://schemas.microsoft.com/office/drawing/2014/main" id="{1FA1AF71-614C-41A7-A1A7-AB8AF020D650}"/>
              </a:ext>
            </a:extLst>
          </p:cNvPr>
          <p:cNvCxnSpPr>
            <a:cxnSpLocks/>
            <a:stCxn id="31" idx="3"/>
            <a:endCxn id="50" idx="3"/>
          </p:cNvCxnSpPr>
          <p:nvPr/>
        </p:nvCxnSpPr>
        <p:spPr>
          <a:xfrm flipH="1">
            <a:off x="10213745" y="807001"/>
            <a:ext cx="1021040" cy="963106"/>
          </a:xfrm>
          <a:prstGeom prst="bentConnector3">
            <a:avLst>
              <a:gd name="adj1" fmla="val -2238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1" name="مستطيل: زوايا مستديرة 20">
            <a:extLst>
              <a:ext uri="{FF2B5EF4-FFF2-40B4-BE49-F238E27FC236}">
                <a16:creationId xmlns:a16="http://schemas.microsoft.com/office/drawing/2014/main" id="{D17BA709-7A75-4CAD-B9D0-367DA724694A}"/>
              </a:ext>
            </a:extLst>
          </p:cNvPr>
          <p:cNvSpPr/>
          <p:nvPr/>
        </p:nvSpPr>
        <p:spPr>
          <a:xfrm>
            <a:off x="8224727" y="3331171"/>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10" name="موصل: على شكل مرفق 9">
            <a:extLst>
              <a:ext uri="{FF2B5EF4-FFF2-40B4-BE49-F238E27FC236}">
                <a16:creationId xmlns:a16="http://schemas.microsoft.com/office/drawing/2014/main" id="{4CAA4152-A8DD-45F7-B00B-F3341FE7F009}"/>
              </a:ext>
            </a:extLst>
          </p:cNvPr>
          <p:cNvCxnSpPr>
            <a:cxnSpLocks/>
            <a:stCxn id="50" idx="3"/>
            <a:endCxn id="27" idx="3"/>
          </p:cNvCxnSpPr>
          <p:nvPr/>
        </p:nvCxnSpPr>
        <p:spPr>
          <a:xfrm flipH="1">
            <a:off x="9988173" y="1770107"/>
            <a:ext cx="225572" cy="982210"/>
          </a:xfrm>
          <a:prstGeom prst="bentConnector3">
            <a:avLst>
              <a:gd name="adj1" fmla="val -10134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موصل: على شكل مرفق 22">
            <a:extLst>
              <a:ext uri="{FF2B5EF4-FFF2-40B4-BE49-F238E27FC236}">
                <a16:creationId xmlns:a16="http://schemas.microsoft.com/office/drawing/2014/main" id="{41DBFF97-D8C2-410E-99EB-6A749894270B}"/>
              </a:ext>
            </a:extLst>
          </p:cNvPr>
          <p:cNvCxnSpPr>
            <a:cxnSpLocks/>
            <a:stCxn id="50" idx="3"/>
            <a:endCxn id="29" idx="3"/>
          </p:cNvCxnSpPr>
          <p:nvPr/>
        </p:nvCxnSpPr>
        <p:spPr>
          <a:xfrm flipH="1">
            <a:off x="9988173" y="1770107"/>
            <a:ext cx="225572" cy="2697971"/>
          </a:xfrm>
          <a:prstGeom prst="bentConnector3">
            <a:avLst>
              <a:gd name="adj1" fmla="val -10134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موصل: على شكل مرفق 32">
            <a:extLst>
              <a:ext uri="{FF2B5EF4-FFF2-40B4-BE49-F238E27FC236}">
                <a16:creationId xmlns:a16="http://schemas.microsoft.com/office/drawing/2014/main" id="{15D5E64A-F322-43DA-B497-5BEC53C92229}"/>
              </a:ext>
            </a:extLst>
          </p:cNvPr>
          <p:cNvCxnSpPr>
            <a:cxnSpLocks/>
            <a:stCxn id="50" idx="3"/>
            <a:endCxn id="43" idx="3"/>
          </p:cNvCxnSpPr>
          <p:nvPr/>
        </p:nvCxnSpPr>
        <p:spPr>
          <a:xfrm flipH="1">
            <a:off x="9988173" y="1770107"/>
            <a:ext cx="225572" cy="3486087"/>
          </a:xfrm>
          <a:prstGeom prst="bentConnector3">
            <a:avLst>
              <a:gd name="adj1" fmla="val -10134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2216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مربع نص 26">
            <a:extLst>
              <a:ext uri="{FF2B5EF4-FFF2-40B4-BE49-F238E27FC236}">
                <a16:creationId xmlns:a16="http://schemas.microsoft.com/office/drawing/2014/main" id="{275C6751-CB0A-44B5-AF8C-61BE086DA26A}"/>
              </a:ext>
            </a:extLst>
          </p:cNvPr>
          <p:cNvSpPr txBox="1"/>
          <p:nvPr/>
        </p:nvSpPr>
        <p:spPr>
          <a:xfrm>
            <a:off x="7372346" y="1220193"/>
            <a:ext cx="3646367" cy="553998"/>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أصبح بها صلى الصبح بغلس</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5897508" y="1973973"/>
            <a:ext cx="5121205"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أتى المشعر الحرام وهو جبل صغير بالمزدلفة</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6836497" y="392933"/>
            <a:ext cx="45481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يشرع بمزدلفة يوم النحر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1" name="مربع نص 40">
            <a:extLst>
              <a:ext uri="{FF2B5EF4-FFF2-40B4-BE49-F238E27FC236}">
                <a16:creationId xmlns:a16="http://schemas.microsoft.com/office/drawing/2014/main" id="{3E285CF3-ED41-4E43-A83E-254059832965}"/>
              </a:ext>
            </a:extLst>
          </p:cNvPr>
          <p:cNvSpPr txBox="1"/>
          <p:nvPr/>
        </p:nvSpPr>
        <p:spPr>
          <a:xfrm>
            <a:off x="4481752" y="3693603"/>
            <a:ext cx="2447848" cy="523220"/>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من علامات الحج </a:t>
            </a:r>
          </a:p>
        </p:txBody>
      </p:sp>
      <p:sp>
        <p:nvSpPr>
          <p:cNvPr id="21" name="مستطيل: زوايا مستديرة 20">
            <a:extLst>
              <a:ext uri="{FF2B5EF4-FFF2-40B4-BE49-F238E27FC236}">
                <a16:creationId xmlns:a16="http://schemas.microsoft.com/office/drawing/2014/main" id="{D17BA709-7A75-4CAD-B9D0-367DA724694A}"/>
              </a:ext>
            </a:extLst>
          </p:cNvPr>
          <p:cNvSpPr/>
          <p:nvPr/>
        </p:nvSpPr>
        <p:spPr>
          <a:xfrm>
            <a:off x="7372346" y="3693604"/>
            <a:ext cx="992197" cy="523219"/>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10" name="موصل: على شكل مرفق 9">
            <a:extLst>
              <a:ext uri="{FF2B5EF4-FFF2-40B4-BE49-F238E27FC236}">
                <a16:creationId xmlns:a16="http://schemas.microsoft.com/office/drawing/2014/main" id="{4CAA4152-A8DD-45F7-B00B-F3341FE7F009}"/>
              </a:ext>
            </a:extLst>
          </p:cNvPr>
          <p:cNvCxnSpPr>
            <a:cxnSpLocks/>
            <a:stCxn id="31" idx="3"/>
            <a:endCxn id="27" idx="3"/>
          </p:cNvCxnSpPr>
          <p:nvPr/>
        </p:nvCxnSpPr>
        <p:spPr>
          <a:xfrm flipH="1">
            <a:off x="11018713" y="715222"/>
            <a:ext cx="365965" cy="781970"/>
          </a:xfrm>
          <a:prstGeom prst="bentConnector3">
            <a:avLst>
              <a:gd name="adj1" fmla="val -6246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موصل: على شكل مرفق 22">
            <a:extLst>
              <a:ext uri="{FF2B5EF4-FFF2-40B4-BE49-F238E27FC236}">
                <a16:creationId xmlns:a16="http://schemas.microsoft.com/office/drawing/2014/main" id="{41DBFF97-D8C2-410E-99EB-6A749894270B}"/>
              </a:ext>
            </a:extLst>
          </p:cNvPr>
          <p:cNvCxnSpPr>
            <a:cxnSpLocks/>
            <a:stCxn id="31" idx="3"/>
            <a:endCxn id="29" idx="3"/>
          </p:cNvCxnSpPr>
          <p:nvPr/>
        </p:nvCxnSpPr>
        <p:spPr>
          <a:xfrm flipH="1">
            <a:off x="11018713" y="715222"/>
            <a:ext cx="365965" cy="1535750"/>
          </a:xfrm>
          <a:prstGeom prst="bentConnector3">
            <a:avLst>
              <a:gd name="adj1" fmla="val -6246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مستطيل: زوايا مستديرة 16">
            <a:extLst>
              <a:ext uri="{FF2B5EF4-FFF2-40B4-BE49-F238E27FC236}">
                <a16:creationId xmlns:a16="http://schemas.microsoft.com/office/drawing/2014/main" id="{3579D1F3-12EE-426D-9AB0-D123DF978110}"/>
              </a:ext>
            </a:extLst>
          </p:cNvPr>
          <p:cNvSpPr/>
          <p:nvPr/>
        </p:nvSpPr>
        <p:spPr>
          <a:xfrm>
            <a:off x="6126865" y="2788498"/>
            <a:ext cx="4662490"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سبب تسميته بالمشعر الحرام</a:t>
            </a: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2" name="مربع نص 31">
            <a:extLst>
              <a:ext uri="{FF2B5EF4-FFF2-40B4-BE49-F238E27FC236}">
                <a16:creationId xmlns:a16="http://schemas.microsoft.com/office/drawing/2014/main" id="{C3297724-61F0-4895-AEE3-26F3DD0D612E}"/>
              </a:ext>
            </a:extLst>
          </p:cNvPr>
          <p:cNvSpPr txBox="1"/>
          <p:nvPr/>
        </p:nvSpPr>
        <p:spPr>
          <a:xfrm>
            <a:off x="4481752" y="4522640"/>
            <a:ext cx="609845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فيرقاه أو يقف عنده ويحمد الله ويكبره و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يهلله</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ويقرأ:</a:t>
            </a:r>
          </a:p>
        </p:txBody>
      </p:sp>
      <p:sp>
        <p:nvSpPr>
          <p:cNvPr id="34" name="مربع نص 33">
            <a:extLst>
              <a:ext uri="{FF2B5EF4-FFF2-40B4-BE49-F238E27FC236}">
                <a16:creationId xmlns:a16="http://schemas.microsoft.com/office/drawing/2014/main" id="{2EB414EB-919F-4AAD-BB6A-C55F5E22FBE2}"/>
              </a:ext>
            </a:extLst>
          </p:cNvPr>
          <p:cNvSpPr txBox="1"/>
          <p:nvPr/>
        </p:nvSpPr>
        <p:spPr>
          <a:xfrm>
            <a:off x="3539398" y="5382455"/>
            <a:ext cx="5113204" cy="553998"/>
          </a:xfrm>
          <a:prstGeom prst="rect">
            <a:avLst/>
          </a:prstGeom>
          <a:noFill/>
          <a:ln w="31750">
            <a:solidFill>
              <a:srgbClr val="7F7F7F"/>
            </a:solidFill>
            <a:prstDash val="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366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أَفَضْتُمْ مِنْ عَرَفَاتٍ} </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[البقرة: 198]، الآيتين </a:t>
            </a:r>
          </a:p>
        </p:txBody>
      </p:sp>
      <p:cxnSp>
        <p:nvCxnSpPr>
          <p:cNvPr id="62" name="رابط مستقيم 61">
            <a:extLst>
              <a:ext uri="{FF2B5EF4-FFF2-40B4-BE49-F238E27FC236}">
                <a16:creationId xmlns:a16="http://schemas.microsoft.com/office/drawing/2014/main" id="{46DC8345-17B1-48E4-8A35-71CB28EF7246}"/>
              </a:ext>
            </a:extLst>
          </p:cNvPr>
          <p:cNvCxnSpPr/>
          <p:nvPr/>
        </p:nvCxnSpPr>
        <p:spPr>
          <a:xfrm>
            <a:off x="11606982" y="2250972"/>
            <a:ext cx="0" cy="3131483"/>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 name="مستطيل 1">
            <a:extLst>
              <a:ext uri="{FF2B5EF4-FFF2-40B4-BE49-F238E27FC236}">
                <a16:creationId xmlns:a16="http://schemas.microsoft.com/office/drawing/2014/main" id="{EC4A623A-4D54-4411-BB81-14C095FE4270}"/>
              </a:ext>
            </a:extLst>
          </p:cNvPr>
          <p:cNvSpPr/>
          <p:nvPr/>
        </p:nvSpPr>
        <p:spPr>
          <a:xfrm>
            <a:off x="1649684" y="1168814"/>
            <a:ext cx="4010640" cy="2417105"/>
          </a:xfrm>
          <a:prstGeom prst="rect">
            <a:avLst/>
          </a:prstGeom>
          <a:blipFill>
            <a:blip r:embed="rId4"/>
            <a:stretch>
              <a:fillRect l="-47169" t="-57404" r="-82341" b="-65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0757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6836497" y="555164"/>
            <a:ext cx="45481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يشرع بمزدلفة يوم النحر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8853372" y="1516306"/>
            <a:ext cx="2165341" cy="553998"/>
          </a:xfrm>
          <a:prstGeom prst="rect">
            <a:avLst/>
          </a:prstGeom>
          <a:solidFill>
            <a:srgbClr val="FDF4DC">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ويدعو حتى يسفر</a:t>
            </a:r>
          </a:p>
        </p:txBody>
      </p:sp>
      <p:cxnSp>
        <p:nvCxnSpPr>
          <p:cNvPr id="33" name="موصل: على شكل مرفق 32">
            <a:extLst>
              <a:ext uri="{FF2B5EF4-FFF2-40B4-BE49-F238E27FC236}">
                <a16:creationId xmlns:a16="http://schemas.microsoft.com/office/drawing/2014/main" id="{15D5E64A-F322-43DA-B497-5BEC53C92229}"/>
              </a:ext>
            </a:extLst>
          </p:cNvPr>
          <p:cNvCxnSpPr>
            <a:cxnSpLocks/>
            <a:stCxn id="31" idx="3"/>
            <a:endCxn id="43" idx="3"/>
          </p:cNvCxnSpPr>
          <p:nvPr/>
        </p:nvCxnSpPr>
        <p:spPr>
          <a:xfrm flipH="1">
            <a:off x="11018713" y="877453"/>
            <a:ext cx="365965" cy="915852"/>
          </a:xfrm>
          <a:prstGeom prst="bentConnector3">
            <a:avLst>
              <a:gd name="adj1" fmla="val -6246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مستطيل: زوايا مستديرة 48">
            <a:extLst>
              <a:ext uri="{FF2B5EF4-FFF2-40B4-BE49-F238E27FC236}">
                <a16:creationId xmlns:a16="http://schemas.microsoft.com/office/drawing/2014/main" id="{9FEE68FA-8122-43D5-BAB8-3D6EBB5EC74A}"/>
              </a:ext>
            </a:extLst>
          </p:cNvPr>
          <p:cNvSpPr/>
          <p:nvPr/>
        </p:nvSpPr>
        <p:spPr>
          <a:xfrm>
            <a:off x="8502124" y="2286441"/>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1303804" y="2292387"/>
            <a:ext cx="6883461"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 حديث جابر أن النبي صَلَّى اللَّهُ عَلَيْهِ وَسَلَّمَ  (لم يزل واقفا عند المشعر الحرام حتى أسفر جدا)</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6288780" y="3401483"/>
            <a:ext cx="4729933" cy="553998"/>
          </a:xfrm>
          <a:prstGeom prst="rect">
            <a:avLst/>
          </a:prstGeom>
          <a:solidFill>
            <a:srgbClr val="FDF4DC">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أسفر سار قبل طلوع الشمس بسكينة</a:t>
            </a:r>
          </a:p>
        </p:txBody>
      </p:sp>
      <p:cxnSp>
        <p:nvCxnSpPr>
          <p:cNvPr id="7" name="موصل: على شكل مرفق 6">
            <a:extLst>
              <a:ext uri="{FF2B5EF4-FFF2-40B4-BE49-F238E27FC236}">
                <a16:creationId xmlns:a16="http://schemas.microsoft.com/office/drawing/2014/main" id="{221E98C9-398E-4369-AD99-0D1AB9D372AE}"/>
              </a:ext>
            </a:extLst>
          </p:cNvPr>
          <p:cNvCxnSpPr>
            <a:stCxn id="43" idx="3"/>
            <a:endCxn id="20" idx="3"/>
          </p:cNvCxnSpPr>
          <p:nvPr/>
        </p:nvCxnSpPr>
        <p:spPr>
          <a:xfrm>
            <a:off x="11018713" y="1793305"/>
            <a:ext cx="12700" cy="1885177"/>
          </a:xfrm>
          <a:prstGeom prst="bentConnector3">
            <a:avLst>
              <a:gd name="adj1" fmla="val 18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4" name="مربع نص 23">
            <a:extLst>
              <a:ext uri="{FF2B5EF4-FFF2-40B4-BE49-F238E27FC236}">
                <a16:creationId xmlns:a16="http://schemas.microsoft.com/office/drawing/2014/main" id="{D489A2CF-7C3C-4835-B1E2-B1BC13C2075F}"/>
              </a:ext>
            </a:extLst>
          </p:cNvPr>
          <p:cNvSpPr txBox="1"/>
          <p:nvPr/>
        </p:nvSpPr>
        <p:spPr>
          <a:xfrm>
            <a:off x="1207319" y="4116702"/>
            <a:ext cx="9824094" cy="1015663"/>
          </a:xfrm>
          <a:prstGeom prst="rect">
            <a:avLst/>
          </a:prstGeom>
          <a:solidFill>
            <a:srgbClr val="FDF4DC">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بلغ محسرا وهو واد بين مزدلفة ومنى سمي بذلك؛ لأنه يحسر سالكه أسرع قدر رمية حجر إن كان ماشيا، وإلا حرك دابته  </a:t>
            </a:r>
          </a:p>
        </p:txBody>
      </p:sp>
      <p:cxnSp>
        <p:nvCxnSpPr>
          <p:cNvPr id="25" name="موصل: على شكل مرفق 24">
            <a:extLst>
              <a:ext uri="{FF2B5EF4-FFF2-40B4-BE49-F238E27FC236}">
                <a16:creationId xmlns:a16="http://schemas.microsoft.com/office/drawing/2014/main" id="{1AC61A50-7C13-4DB0-9B1B-2AAF0FC072D2}"/>
              </a:ext>
            </a:extLst>
          </p:cNvPr>
          <p:cNvCxnSpPr>
            <a:cxnSpLocks/>
            <a:stCxn id="43" idx="3"/>
            <a:endCxn id="24" idx="3"/>
          </p:cNvCxnSpPr>
          <p:nvPr/>
        </p:nvCxnSpPr>
        <p:spPr>
          <a:xfrm>
            <a:off x="11018713" y="1793305"/>
            <a:ext cx="12700" cy="2831229"/>
          </a:xfrm>
          <a:prstGeom prst="bentConnector3">
            <a:avLst>
              <a:gd name="adj1" fmla="val 19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6" name="مستطيل: زوايا مستديرة 15">
            <a:extLst>
              <a:ext uri="{FF2B5EF4-FFF2-40B4-BE49-F238E27FC236}">
                <a16:creationId xmlns:a16="http://schemas.microsoft.com/office/drawing/2014/main" id="{C5B65A70-D404-4A66-9973-33C1A7793852}"/>
              </a:ext>
            </a:extLst>
          </p:cNvPr>
          <p:cNvSpPr/>
          <p:nvPr/>
        </p:nvSpPr>
        <p:spPr>
          <a:xfrm>
            <a:off x="8502124" y="5530645"/>
            <a:ext cx="981089" cy="521972"/>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36" name="مربع نص 35">
            <a:extLst>
              <a:ext uri="{FF2B5EF4-FFF2-40B4-BE49-F238E27FC236}">
                <a16:creationId xmlns:a16="http://schemas.microsoft.com/office/drawing/2014/main" id="{1307D01F-EC42-4323-92D8-303A7A7A91F9}"/>
              </a:ext>
            </a:extLst>
          </p:cNvPr>
          <p:cNvSpPr txBox="1"/>
          <p:nvPr/>
        </p:nvSpPr>
        <p:spPr>
          <a:xfrm>
            <a:off x="781664" y="5531139"/>
            <a:ext cx="749071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صَلَّى اللَّهُ عَلَيْهِ وَسَلَّمَ لما أتى بطن محسر حرك قليلا كما ذكره جابر</a:t>
            </a:r>
          </a:p>
        </p:txBody>
      </p:sp>
    </p:spTree>
    <p:extLst>
      <p:ext uri="{BB962C8B-B14F-4D97-AF65-F5344CB8AC3E}">
        <p14:creationId xmlns:p14="http://schemas.microsoft.com/office/powerpoint/2010/main" val="5170300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6379616" y="610889"/>
            <a:ext cx="311229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موضع أخذ الحصى</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2791423" y="1584426"/>
            <a:ext cx="5144343"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وأخذ الحصى أي؛ حصى الجمار من حيث شاء</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3714011" y="2420051"/>
            <a:ext cx="422175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وكان ابن عمر يأخذ الحصى من جمع</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5457277" y="3251287"/>
            <a:ext cx="2478489"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وفعله سعيد بن جبير</a:t>
            </a:r>
          </a:p>
        </p:txBody>
      </p:sp>
      <p:cxnSp>
        <p:nvCxnSpPr>
          <p:cNvPr id="7" name="موصل: على شكل مرفق 6">
            <a:extLst>
              <a:ext uri="{FF2B5EF4-FFF2-40B4-BE49-F238E27FC236}">
                <a16:creationId xmlns:a16="http://schemas.microsoft.com/office/drawing/2014/main" id="{221E98C9-398E-4369-AD99-0D1AB9D372AE}"/>
              </a:ext>
            </a:extLst>
          </p:cNvPr>
          <p:cNvCxnSpPr>
            <a:cxnSpLocks/>
            <a:stCxn id="31" idx="3"/>
            <a:endCxn id="20" idx="3"/>
          </p:cNvCxnSpPr>
          <p:nvPr/>
        </p:nvCxnSpPr>
        <p:spPr>
          <a:xfrm flipH="1">
            <a:off x="7935766" y="933178"/>
            <a:ext cx="1556149" cy="2595108"/>
          </a:xfrm>
          <a:prstGeom prst="bentConnector3">
            <a:avLst>
              <a:gd name="adj1" fmla="val -1469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4" name="مربع نص 23">
            <a:extLst>
              <a:ext uri="{FF2B5EF4-FFF2-40B4-BE49-F238E27FC236}">
                <a16:creationId xmlns:a16="http://schemas.microsoft.com/office/drawing/2014/main" id="{D489A2CF-7C3C-4835-B1E2-B1BC13C2075F}"/>
              </a:ext>
            </a:extLst>
          </p:cNvPr>
          <p:cNvSpPr txBox="1"/>
          <p:nvPr/>
        </p:nvSpPr>
        <p:spPr>
          <a:xfrm>
            <a:off x="3777511" y="4124438"/>
            <a:ext cx="415825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وقال: كانوا يتزودون الحصى من جمع</a:t>
            </a:r>
          </a:p>
        </p:txBody>
      </p:sp>
      <p:cxnSp>
        <p:nvCxnSpPr>
          <p:cNvPr id="25" name="موصل: على شكل مرفق 24">
            <a:extLst>
              <a:ext uri="{FF2B5EF4-FFF2-40B4-BE49-F238E27FC236}">
                <a16:creationId xmlns:a16="http://schemas.microsoft.com/office/drawing/2014/main" id="{1AC61A50-7C13-4DB0-9B1B-2AAF0FC072D2}"/>
              </a:ext>
            </a:extLst>
          </p:cNvPr>
          <p:cNvCxnSpPr>
            <a:cxnSpLocks/>
            <a:stCxn id="31" idx="3"/>
            <a:endCxn id="24" idx="3"/>
          </p:cNvCxnSpPr>
          <p:nvPr/>
        </p:nvCxnSpPr>
        <p:spPr>
          <a:xfrm flipH="1">
            <a:off x="7935766" y="933178"/>
            <a:ext cx="1556149" cy="3468259"/>
          </a:xfrm>
          <a:prstGeom prst="bentConnector3">
            <a:avLst>
              <a:gd name="adj1" fmla="val -1469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ربع نص 35">
            <a:extLst>
              <a:ext uri="{FF2B5EF4-FFF2-40B4-BE49-F238E27FC236}">
                <a16:creationId xmlns:a16="http://schemas.microsoft.com/office/drawing/2014/main" id="{1307D01F-EC42-4323-92D8-303A7A7A91F9}"/>
              </a:ext>
            </a:extLst>
          </p:cNvPr>
          <p:cNvSpPr txBox="1"/>
          <p:nvPr/>
        </p:nvSpPr>
        <p:spPr>
          <a:xfrm>
            <a:off x="3896174" y="4955674"/>
            <a:ext cx="403959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والرمي تحية منى فلا يبدأ قبله بشيء</a:t>
            </a:r>
          </a:p>
        </p:txBody>
      </p:sp>
      <p:cxnSp>
        <p:nvCxnSpPr>
          <p:cNvPr id="44" name="موصل: على شكل مرفق 43">
            <a:extLst>
              <a:ext uri="{FF2B5EF4-FFF2-40B4-BE49-F238E27FC236}">
                <a16:creationId xmlns:a16="http://schemas.microsoft.com/office/drawing/2014/main" id="{7C660625-0FFF-448D-8AD6-D330FC4259E5}"/>
              </a:ext>
            </a:extLst>
          </p:cNvPr>
          <p:cNvCxnSpPr>
            <a:cxnSpLocks/>
            <a:stCxn id="31" idx="3"/>
            <a:endCxn id="36" idx="3"/>
          </p:cNvCxnSpPr>
          <p:nvPr/>
        </p:nvCxnSpPr>
        <p:spPr>
          <a:xfrm flipH="1">
            <a:off x="7935766" y="933178"/>
            <a:ext cx="1556149" cy="4299495"/>
          </a:xfrm>
          <a:prstGeom prst="bentConnector3">
            <a:avLst>
              <a:gd name="adj1" fmla="val -1469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11024A40-8486-4D92-A9B3-68A6D0E6A954}"/>
              </a:ext>
            </a:extLst>
          </p:cNvPr>
          <p:cNvCxnSpPr>
            <a:cxnSpLocks/>
            <a:stCxn id="31" idx="3"/>
            <a:endCxn id="54" idx="3"/>
          </p:cNvCxnSpPr>
          <p:nvPr/>
        </p:nvCxnSpPr>
        <p:spPr>
          <a:xfrm flipH="1">
            <a:off x="7935766" y="933178"/>
            <a:ext cx="1556149" cy="1763872"/>
          </a:xfrm>
          <a:prstGeom prst="bentConnector3">
            <a:avLst>
              <a:gd name="adj1" fmla="val -1469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7935766" y="933178"/>
            <a:ext cx="1556149" cy="928247"/>
          </a:xfrm>
          <a:prstGeom prst="bentConnector3">
            <a:avLst>
              <a:gd name="adj1" fmla="val -1469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pic>
        <p:nvPicPr>
          <p:cNvPr id="3" name="صورة 2">
            <a:extLst>
              <a:ext uri="{FF2B5EF4-FFF2-40B4-BE49-F238E27FC236}">
                <a16:creationId xmlns:a16="http://schemas.microsoft.com/office/drawing/2014/main" id="{CB311128-2A15-443B-A534-6FDF73247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40" y="3758540"/>
            <a:ext cx="3039151" cy="2547860"/>
          </a:xfrm>
          <a:prstGeom prst="rect">
            <a:avLst/>
          </a:prstGeom>
        </p:spPr>
      </p:pic>
      <p:sp>
        <p:nvSpPr>
          <p:cNvPr id="4" name="مستطيل 3">
            <a:extLst>
              <a:ext uri="{FF2B5EF4-FFF2-40B4-BE49-F238E27FC236}">
                <a16:creationId xmlns:a16="http://schemas.microsoft.com/office/drawing/2014/main" id="{8D952DA2-2AA0-464E-B309-9BD32B3B4AE8}"/>
              </a:ext>
            </a:extLst>
          </p:cNvPr>
          <p:cNvSpPr/>
          <p:nvPr/>
        </p:nvSpPr>
        <p:spPr>
          <a:xfrm>
            <a:off x="1875295" y="4600946"/>
            <a:ext cx="184922" cy="554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738295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6779002" y="708672"/>
            <a:ext cx="4158255"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عدد الحصى والحجم المجزئ</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4785213" y="1711383"/>
            <a:ext cx="5144343"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وعدده أي؛ عدد حصى الجمار سبعون حصاة</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4693875" y="2697050"/>
            <a:ext cx="523568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كل واحدة بين الحمص والبندق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كحصا</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الخذف</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3464151" y="3743273"/>
            <a:ext cx="351820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فلا تجزئ صغيرة جدا ولا كبيرة</a:t>
            </a:r>
          </a:p>
        </p:txBody>
      </p:sp>
      <p:cxnSp>
        <p:nvCxnSpPr>
          <p:cNvPr id="7" name="موصل: على شكل مرفق 6">
            <a:extLst>
              <a:ext uri="{FF2B5EF4-FFF2-40B4-BE49-F238E27FC236}">
                <a16:creationId xmlns:a16="http://schemas.microsoft.com/office/drawing/2014/main" id="{221E98C9-398E-4369-AD99-0D1AB9D372AE}"/>
              </a:ext>
            </a:extLst>
          </p:cNvPr>
          <p:cNvCxnSpPr>
            <a:cxnSpLocks/>
            <a:stCxn id="54" idx="2"/>
            <a:endCxn id="20" idx="3"/>
          </p:cNvCxnSpPr>
          <p:nvPr/>
        </p:nvCxnSpPr>
        <p:spPr>
          <a:xfrm rot="5400000">
            <a:off x="6762424" y="3470980"/>
            <a:ext cx="769224" cy="32936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11024A40-8486-4D92-A9B3-68A6D0E6A954}"/>
              </a:ext>
            </a:extLst>
          </p:cNvPr>
          <p:cNvCxnSpPr>
            <a:cxnSpLocks/>
            <a:stCxn id="31" idx="3"/>
            <a:endCxn id="54" idx="3"/>
          </p:cNvCxnSpPr>
          <p:nvPr/>
        </p:nvCxnSpPr>
        <p:spPr>
          <a:xfrm flipH="1">
            <a:off x="9929556" y="1030961"/>
            <a:ext cx="1007701" cy="1943088"/>
          </a:xfrm>
          <a:prstGeom prst="bentConnector3">
            <a:avLst>
              <a:gd name="adj1" fmla="val -22685"/>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9929556" y="1030961"/>
            <a:ext cx="1007701" cy="957421"/>
          </a:xfrm>
          <a:prstGeom prst="bentConnector3">
            <a:avLst>
              <a:gd name="adj1" fmla="val -22685"/>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8" name="مستطيل: زوايا مستديرة 17">
            <a:extLst>
              <a:ext uri="{FF2B5EF4-FFF2-40B4-BE49-F238E27FC236}">
                <a16:creationId xmlns:a16="http://schemas.microsoft.com/office/drawing/2014/main" id="{9F9E52DE-80FB-4B9B-8404-BAF78E01F875}"/>
              </a:ext>
            </a:extLst>
          </p:cNvPr>
          <p:cNvSpPr/>
          <p:nvPr/>
        </p:nvSpPr>
        <p:spPr>
          <a:xfrm>
            <a:off x="4750104" y="5046966"/>
            <a:ext cx="2691791"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ولا يسن غسله</a:t>
            </a:r>
          </a:p>
        </p:txBody>
      </p:sp>
      <p:pic>
        <p:nvPicPr>
          <p:cNvPr id="17" name="صورة 16">
            <a:extLst>
              <a:ext uri="{FF2B5EF4-FFF2-40B4-BE49-F238E27FC236}">
                <a16:creationId xmlns:a16="http://schemas.microsoft.com/office/drawing/2014/main" id="{C2FA7DAE-4F30-4115-9002-D8EC8383B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6579" y="5139063"/>
            <a:ext cx="815316" cy="471072"/>
          </a:xfrm>
          <a:prstGeom prst="rect">
            <a:avLst/>
          </a:prstGeom>
        </p:spPr>
      </p:pic>
    </p:spTree>
    <p:extLst>
      <p:ext uri="{BB962C8B-B14F-4D97-AF65-F5344CB8AC3E}">
        <p14:creationId xmlns:p14="http://schemas.microsoft.com/office/powerpoint/2010/main" val="41247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p:cNvSpPr txBox="1"/>
          <p:nvPr/>
        </p:nvSpPr>
        <p:spPr>
          <a:xfrm>
            <a:off x="1004154" y="5344318"/>
            <a:ext cx="2895600"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000" dirty="0">
                <a:solidFill>
                  <a:prstClr val="black">
                    <a:lumMod val="65000"/>
                    <a:lumOff val="35000"/>
                  </a:prstClr>
                </a:solidFill>
                <a:latin typeface="Microsoft Uighur" pitchFamily="2" charset="-78"/>
                <a:cs typeface="Microsoft Uighur" pitchFamily="2" charset="-78"/>
              </a:rPr>
              <a:t>-ب</a:t>
            </a:r>
            <a:r>
              <a:rPr kumimoji="0" lang="ar-SA" sz="3000" b="0" i="0" u="none" strike="noStrike" kern="1200" cap="none" spc="0" normalizeH="0" baseline="0" noProof="0" dirty="0">
                <a:ln>
                  <a:noFill/>
                </a:ln>
                <a:solidFill>
                  <a:prstClr val="black">
                    <a:lumMod val="65000"/>
                    <a:lumOff val="35000"/>
                  </a:prstClr>
                </a:solidFill>
                <a:uLnTx/>
                <a:uFillTx/>
                <a:latin typeface="Microsoft Uighur" pitchFamily="2" charset="-78"/>
                <a:cs typeface="Microsoft Uighur" pitchFamily="2" charset="-78"/>
              </a:rPr>
              <a:t>ـــاب المـــواقـــيـــت</a:t>
            </a:r>
            <a:r>
              <a:rPr lang="ar-SA" sz="3000" noProof="0" dirty="0">
                <a:solidFill>
                  <a:prstClr val="black">
                    <a:lumMod val="65000"/>
                    <a:lumOff val="35000"/>
                  </a:prstClr>
                </a:solidFill>
                <a:latin typeface="Microsoft Uighur" pitchFamily="2" charset="-78"/>
                <a:cs typeface="Microsoft Uighur" pitchFamily="2" charset="-78"/>
              </a:rPr>
              <a:t>-</a:t>
            </a:r>
            <a:endParaRPr kumimoji="0" lang="ar-SA" sz="3000" b="0" i="0" u="none" strike="noStrike" kern="1200" cap="none" spc="0" normalizeH="0" baseline="0" noProof="0" dirty="0">
              <a:ln>
                <a:noFill/>
              </a:ln>
              <a:solidFill>
                <a:prstClr val="black">
                  <a:lumMod val="65000"/>
                  <a:lumOff val="35000"/>
                </a:prstClr>
              </a:solidFill>
              <a:uLnTx/>
              <a:uFillTx/>
              <a:latin typeface="Microsoft Uighur" pitchFamily="2" charset="-78"/>
              <a:cs typeface="Microsoft Uighur" pitchFamily="2" charset="-78"/>
            </a:endParaRPr>
          </a:p>
        </p:txBody>
      </p:sp>
    </p:spTree>
    <p:extLst>
      <p:ext uri="{BB962C8B-B14F-4D97-AF65-F5344CB8AC3E}">
        <p14:creationId xmlns:p14="http://schemas.microsoft.com/office/powerpoint/2010/main" val="1019730734"/>
      </p:ext>
    </p:extLst>
  </p:cSld>
  <p:clrMapOvr>
    <a:masterClrMapping/>
  </p:clrMapOvr>
  <p:transition spd="slow">
    <p:push dir="u"/>
  </p:transition>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8726922" y="353856"/>
            <a:ext cx="232608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الرمي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2704290" y="1256785"/>
            <a:ext cx="8348721"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وصل إلى منى وهي من وادي محسر إلى جمرة العقبة بدأ بجمرة العقبة فـ </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2378493" y="1958386"/>
            <a:ext cx="8636055"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رماها بسبع حصيات متعاقبات واحدة بعد واحدة فلو رمى دفعة واحدة لم يجزئه إلا عن واحدة، ولا يجزئ الوضع</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5128808" y="3220457"/>
            <a:ext cx="5885740"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يرفع يده اليمنى حال الرمي حتى يرى بياض إبطه</a:t>
            </a:r>
          </a:p>
        </p:txBody>
      </p:sp>
      <p:cxnSp>
        <p:nvCxnSpPr>
          <p:cNvPr id="7" name="موصل: على شكل مرفق 6">
            <a:extLst>
              <a:ext uri="{FF2B5EF4-FFF2-40B4-BE49-F238E27FC236}">
                <a16:creationId xmlns:a16="http://schemas.microsoft.com/office/drawing/2014/main" id="{221E98C9-398E-4369-AD99-0D1AB9D372AE}"/>
              </a:ext>
            </a:extLst>
          </p:cNvPr>
          <p:cNvCxnSpPr>
            <a:cxnSpLocks/>
            <a:stCxn id="43" idx="3"/>
            <a:endCxn id="20" idx="3"/>
          </p:cNvCxnSpPr>
          <p:nvPr/>
        </p:nvCxnSpPr>
        <p:spPr>
          <a:xfrm flipH="1">
            <a:off x="11014548" y="1533784"/>
            <a:ext cx="38463" cy="1963672"/>
          </a:xfrm>
          <a:prstGeom prst="bentConnector3">
            <a:avLst>
              <a:gd name="adj1" fmla="val -59433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4" name="مربع نص 23">
            <a:extLst>
              <a:ext uri="{FF2B5EF4-FFF2-40B4-BE49-F238E27FC236}">
                <a16:creationId xmlns:a16="http://schemas.microsoft.com/office/drawing/2014/main" id="{D489A2CF-7C3C-4835-B1E2-B1BC13C2075F}"/>
              </a:ext>
            </a:extLst>
          </p:cNvPr>
          <p:cNvSpPr txBox="1"/>
          <p:nvPr/>
        </p:nvSpPr>
        <p:spPr>
          <a:xfrm>
            <a:off x="5222147" y="3961871"/>
            <a:ext cx="280695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أعون على الرمي</a:t>
            </a:r>
          </a:p>
        </p:txBody>
      </p:sp>
      <p:sp>
        <p:nvSpPr>
          <p:cNvPr id="36" name="مربع نص 35">
            <a:extLst>
              <a:ext uri="{FF2B5EF4-FFF2-40B4-BE49-F238E27FC236}">
                <a16:creationId xmlns:a16="http://schemas.microsoft.com/office/drawing/2014/main" id="{1307D01F-EC42-4323-92D8-303A7A7A91F9}"/>
              </a:ext>
            </a:extLst>
          </p:cNvPr>
          <p:cNvSpPr txBox="1"/>
          <p:nvPr/>
        </p:nvSpPr>
        <p:spPr>
          <a:xfrm>
            <a:off x="2615442" y="4697727"/>
            <a:ext cx="839910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ويكبر مع كل حصاة ويقول: اللهم اجعله حجا مبرورا وسعيا مشكورا وذنبا مغفورا</a:t>
            </a:r>
          </a:p>
        </p:txBody>
      </p:sp>
      <p:cxnSp>
        <p:nvCxnSpPr>
          <p:cNvPr id="44" name="موصل: على شكل مرفق 43">
            <a:extLst>
              <a:ext uri="{FF2B5EF4-FFF2-40B4-BE49-F238E27FC236}">
                <a16:creationId xmlns:a16="http://schemas.microsoft.com/office/drawing/2014/main" id="{7C660625-0FFF-448D-8AD6-D330FC4259E5}"/>
              </a:ext>
            </a:extLst>
          </p:cNvPr>
          <p:cNvCxnSpPr>
            <a:cxnSpLocks/>
            <a:stCxn id="43" idx="3"/>
            <a:endCxn id="36" idx="3"/>
          </p:cNvCxnSpPr>
          <p:nvPr/>
        </p:nvCxnSpPr>
        <p:spPr>
          <a:xfrm flipH="1">
            <a:off x="11014548" y="1533784"/>
            <a:ext cx="38463" cy="3440942"/>
          </a:xfrm>
          <a:prstGeom prst="bentConnector3">
            <a:avLst>
              <a:gd name="adj1" fmla="val -59433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11024A40-8486-4D92-A9B3-68A6D0E6A954}"/>
              </a:ext>
            </a:extLst>
          </p:cNvPr>
          <p:cNvCxnSpPr>
            <a:cxnSpLocks/>
            <a:stCxn id="43" idx="3"/>
            <a:endCxn id="54" idx="3"/>
          </p:cNvCxnSpPr>
          <p:nvPr/>
        </p:nvCxnSpPr>
        <p:spPr>
          <a:xfrm flipH="1">
            <a:off x="11014548" y="1533784"/>
            <a:ext cx="38463" cy="932434"/>
          </a:xfrm>
          <a:prstGeom prst="bentConnector3">
            <a:avLst>
              <a:gd name="adj1" fmla="val -59433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a:off x="11053011" y="676145"/>
            <a:ext cx="12700" cy="857639"/>
          </a:xfrm>
          <a:prstGeom prst="bentConnector3">
            <a:avLst>
              <a:gd name="adj1" fmla="val 18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7" name="مستطيل: زوايا مستديرة 36">
            <a:extLst>
              <a:ext uri="{FF2B5EF4-FFF2-40B4-BE49-F238E27FC236}">
                <a16:creationId xmlns:a16="http://schemas.microsoft.com/office/drawing/2014/main" id="{451478D3-D8E2-45EA-89AF-B846745FFD6D}"/>
              </a:ext>
            </a:extLst>
          </p:cNvPr>
          <p:cNvSpPr/>
          <p:nvPr/>
        </p:nvSpPr>
        <p:spPr>
          <a:xfrm>
            <a:off x="8418333" y="3975105"/>
            <a:ext cx="981089" cy="521972"/>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pic>
        <p:nvPicPr>
          <p:cNvPr id="3" name="صورة 2">
            <a:extLst>
              <a:ext uri="{FF2B5EF4-FFF2-40B4-BE49-F238E27FC236}">
                <a16:creationId xmlns:a16="http://schemas.microsoft.com/office/drawing/2014/main" id="{2363CC4B-CCB8-480D-B8C0-255D68529F93}"/>
              </a:ext>
            </a:extLst>
          </p:cNvPr>
          <p:cNvPicPr>
            <a:picLocks noChangeAspect="1"/>
          </p:cNvPicPr>
          <p:nvPr/>
        </p:nvPicPr>
        <p:blipFill>
          <a:blip r:embed="rId4">
            <a:clrChange>
              <a:clrFrom>
                <a:srgbClr val="FFE9CA"/>
              </a:clrFrom>
              <a:clrTo>
                <a:srgbClr val="FFE9CA">
                  <a:alpha val="0"/>
                </a:srgbClr>
              </a:clrTo>
            </a:clrChange>
            <a:extLst>
              <a:ext uri="{28A0092B-C50C-407E-A947-70E740481C1C}">
                <a14:useLocalDpi xmlns:a14="http://schemas.microsoft.com/office/drawing/2010/main" val="0"/>
              </a:ext>
            </a:extLst>
          </a:blip>
          <a:stretch>
            <a:fillRect/>
          </a:stretch>
        </p:blipFill>
        <p:spPr>
          <a:xfrm>
            <a:off x="-305901" y="2916744"/>
            <a:ext cx="3555623" cy="3555623"/>
          </a:xfrm>
          <a:prstGeom prst="rect">
            <a:avLst/>
          </a:prstGeom>
        </p:spPr>
      </p:pic>
    </p:spTree>
    <p:extLst>
      <p:ext uri="{BB962C8B-B14F-4D97-AF65-F5344CB8AC3E}">
        <p14:creationId xmlns:p14="http://schemas.microsoft.com/office/powerpoint/2010/main" val="23681008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7502836" y="380811"/>
            <a:ext cx="3800898"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ما لا يجزئ الرمي به</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2955013" y="1176163"/>
            <a:ext cx="8348721"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يجزئ الرمي بغيرها أي؛ غير الحصاة كجوهر وذهب ومعادن</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8395217" y="1880936"/>
            <a:ext cx="290851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يجزئ الرمي بها ثانيا</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6566590" y="5275845"/>
            <a:ext cx="2467231"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وأن يستقبل القبلة</a:t>
            </a:r>
          </a:p>
        </p:txBody>
      </p:sp>
      <p:cxnSp>
        <p:nvCxnSpPr>
          <p:cNvPr id="7" name="موصل: على شكل مرفق 6">
            <a:extLst>
              <a:ext uri="{FF2B5EF4-FFF2-40B4-BE49-F238E27FC236}">
                <a16:creationId xmlns:a16="http://schemas.microsoft.com/office/drawing/2014/main" id="{221E98C9-398E-4369-AD99-0D1AB9D372AE}"/>
              </a:ext>
            </a:extLst>
          </p:cNvPr>
          <p:cNvCxnSpPr>
            <a:cxnSpLocks/>
            <a:stCxn id="6" idx="2"/>
            <a:endCxn id="20" idx="3"/>
          </p:cNvCxnSpPr>
          <p:nvPr/>
        </p:nvCxnSpPr>
        <p:spPr>
          <a:xfrm rot="5400000">
            <a:off x="8689165" y="4838724"/>
            <a:ext cx="1058776" cy="369464"/>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4" name="مربع نص 23">
            <a:extLst>
              <a:ext uri="{FF2B5EF4-FFF2-40B4-BE49-F238E27FC236}">
                <a16:creationId xmlns:a16="http://schemas.microsoft.com/office/drawing/2014/main" id="{D489A2CF-7C3C-4835-B1E2-B1BC13C2075F}"/>
              </a:ext>
            </a:extLst>
          </p:cNvPr>
          <p:cNvSpPr txBox="1"/>
          <p:nvPr/>
        </p:nvSpPr>
        <p:spPr>
          <a:xfrm>
            <a:off x="2175314" y="2569362"/>
            <a:ext cx="6846874"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لأنها استعملت في عبادة فلا تستعمل ثانيا كماء الوضوء</a:t>
            </a:r>
          </a:p>
        </p:txBody>
      </p:sp>
      <p:sp>
        <p:nvSpPr>
          <p:cNvPr id="36" name="مربع نص 35">
            <a:extLst>
              <a:ext uri="{FF2B5EF4-FFF2-40B4-BE49-F238E27FC236}">
                <a16:creationId xmlns:a16="http://schemas.microsoft.com/office/drawing/2014/main" id="{1307D01F-EC42-4323-92D8-303A7A7A91F9}"/>
              </a:ext>
            </a:extLst>
          </p:cNvPr>
          <p:cNvSpPr txBox="1"/>
          <p:nvPr/>
        </p:nvSpPr>
        <p:spPr>
          <a:xfrm>
            <a:off x="6125304" y="4622462"/>
            <a:ext cx="290851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وندب</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أن يستبطن الوادي</a:t>
            </a:r>
          </a:p>
        </p:txBody>
      </p:sp>
      <p:cxnSp>
        <p:nvCxnSpPr>
          <p:cNvPr id="44" name="موصل: على شكل مرفق 43">
            <a:extLst>
              <a:ext uri="{FF2B5EF4-FFF2-40B4-BE49-F238E27FC236}">
                <a16:creationId xmlns:a16="http://schemas.microsoft.com/office/drawing/2014/main" id="{7C660625-0FFF-448D-8AD6-D330FC4259E5}"/>
              </a:ext>
            </a:extLst>
          </p:cNvPr>
          <p:cNvCxnSpPr>
            <a:cxnSpLocks/>
            <a:stCxn id="6" idx="2"/>
            <a:endCxn id="36" idx="3"/>
          </p:cNvCxnSpPr>
          <p:nvPr/>
        </p:nvCxnSpPr>
        <p:spPr>
          <a:xfrm rot="5400000">
            <a:off x="9015857" y="4512032"/>
            <a:ext cx="405393" cy="369464"/>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11024A40-8486-4D92-A9B3-68A6D0E6A954}"/>
              </a:ext>
            </a:extLst>
          </p:cNvPr>
          <p:cNvCxnSpPr>
            <a:cxnSpLocks/>
            <a:stCxn id="43" idx="3"/>
            <a:endCxn id="54" idx="3"/>
          </p:cNvCxnSpPr>
          <p:nvPr/>
        </p:nvCxnSpPr>
        <p:spPr>
          <a:xfrm>
            <a:off x="11303734" y="1453162"/>
            <a:ext cx="12700" cy="704773"/>
          </a:xfrm>
          <a:prstGeom prst="bentConnector3">
            <a:avLst>
              <a:gd name="adj1" fmla="val 18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a:off x="11303734" y="703100"/>
            <a:ext cx="12700" cy="750062"/>
          </a:xfrm>
          <a:prstGeom prst="bentConnector3">
            <a:avLst>
              <a:gd name="adj1" fmla="val 18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7" name="مستطيل: زوايا مستديرة 36">
            <a:extLst>
              <a:ext uri="{FF2B5EF4-FFF2-40B4-BE49-F238E27FC236}">
                <a16:creationId xmlns:a16="http://schemas.microsoft.com/office/drawing/2014/main" id="{451478D3-D8E2-45EA-89AF-B846745FFD6D}"/>
              </a:ext>
            </a:extLst>
          </p:cNvPr>
          <p:cNvSpPr/>
          <p:nvPr/>
        </p:nvSpPr>
        <p:spPr>
          <a:xfrm>
            <a:off x="9292404" y="2585709"/>
            <a:ext cx="981089" cy="521972"/>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6" name="مستطيل: زوايا مستديرة 5">
            <a:extLst>
              <a:ext uri="{FF2B5EF4-FFF2-40B4-BE49-F238E27FC236}">
                <a16:creationId xmlns:a16="http://schemas.microsoft.com/office/drawing/2014/main" id="{02E6BAA9-4458-48BE-AFDE-92F5B3B43DFE}"/>
              </a:ext>
            </a:extLst>
          </p:cNvPr>
          <p:cNvSpPr/>
          <p:nvPr/>
        </p:nvSpPr>
        <p:spPr>
          <a:xfrm>
            <a:off x="7053093" y="3849491"/>
            <a:ext cx="4700384"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ما يسن في رمي جمرة العقبة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4" name="مربع نص 33">
            <a:extLst>
              <a:ext uri="{FF2B5EF4-FFF2-40B4-BE49-F238E27FC236}">
                <a16:creationId xmlns:a16="http://schemas.microsoft.com/office/drawing/2014/main" id="{1C26A786-20C5-44E6-8931-1A2F5C964C75}"/>
              </a:ext>
            </a:extLst>
          </p:cNvPr>
          <p:cNvSpPr txBox="1"/>
          <p:nvPr/>
        </p:nvSpPr>
        <p:spPr>
          <a:xfrm>
            <a:off x="4887101" y="5829843"/>
            <a:ext cx="413508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وأن يرمي على جانبه الأيمن</a:t>
            </a:r>
          </a:p>
        </p:txBody>
      </p:sp>
      <p:cxnSp>
        <p:nvCxnSpPr>
          <p:cNvPr id="39" name="موصل: على شكل مرفق 38">
            <a:extLst>
              <a:ext uri="{FF2B5EF4-FFF2-40B4-BE49-F238E27FC236}">
                <a16:creationId xmlns:a16="http://schemas.microsoft.com/office/drawing/2014/main" id="{49A303D0-FC0F-4045-8701-FAB76407F3A1}"/>
              </a:ext>
            </a:extLst>
          </p:cNvPr>
          <p:cNvCxnSpPr>
            <a:cxnSpLocks/>
            <a:stCxn id="6" idx="2"/>
            <a:endCxn id="34" idx="3"/>
          </p:cNvCxnSpPr>
          <p:nvPr/>
        </p:nvCxnSpPr>
        <p:spPr>
          <a:xfrm rot="5400000">
            <a:off x="8406350" y="5109907"/>
            <a:ext cx="1612774" cy="38109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0" name="مستطيل: زوايا مستديرة 39">
            <a:extLst>
              <a:ext uri="{FF2B5EF4-FFF2-40B4-BE49-F238E27FC236}">
                <a16:creationId xmlns:a16="http://schemas.microsoft.com/office/drawing/2014/main" id="{708C4B3B-5BE1-4DF9-903F-15F2BE745B0F}"/>
              </a:ext>
            </a:extLst>
          </p:cNvPr>
          <p:cNvSpPr/>
          <p:nvPr/>
        </p:nvSpPr>
        <p:spPr>
          <a:xfrm>
            <a:off x="1165123" y="4883547"/>
            <a:ext cx="3953025" cy="1208323"/>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وإن وقعت الحصاة خارج المرمى ثم تدحرجت فيه أجزأت</a:t>
            </a:r>
          </a:p>
        </p:txBody>
      </p:sp>
      <p:sp>
        <p:nvSpPr>
          <p:cNvPr id="41" name="مستطيل: زوايا مستديرة 40">
            <a:extLst>
              <a:ext uri="{FF2B5EF4-FFF2-40B4-BE49-F238E27FC236}">
                <a16:creationId xmlns:a16="http://schemas.microsoft.com/office/drawing/2014/main" id="{42C5B5FC-A86E-432B-BF8E-B73E8E7B16B1}"/>
              </a:ext>
            </a:extLst>
          </p:cNvPr>
          <p:cNvSpPr/>
          <p:nvPr/>
        </p:nvSpPr>
        <p:spPr>
          <a:xfrm>
            <a:off x="667955" y="3307294"/>
            <a:ext cx="577709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ولا يقف عند جمرة العقبة بعد رميها لضيق المكان</a:t>
            </a:r>
          </a:p>
        </p:txBody>
      </p:sp>
      <p:pic>
        <p:nvPicPr>
          <p:cNvPr id="42" name="صورة 41">
            <a:extLst>
              <a:ext uri="{FF2B5EF4-FFF2-40B4-BE49-F238E27FC236}">
                <a16:creationId xmlns:a16="http://schemas.microsoft.com/office/drawing/2014/main" id="{2710164D-8BBB-4BE4-B804-BBE6B2341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774" y="3429000"/>
            <a:ext cx="815316" cy="471072"/>
          </a:xfrm>
          <a:prstGeom prst="rect">
            <a:avLst/>
          </a:prstGeom>
        </p:spPr>
      </p:pic>
      <p:pic>
        <p:nvPicPr>
          <p:cNvPr id="48" name="صورة 47">
            <a:extLst>
              <a:ext uri="{FF2B5EF4-FFF2-40B4-BE49-F238E27FC236}">
                <a16:creationId xmlns:a16="http://schemas.microsoft.com/office/drawing/2014/main" id="{0932F8BC-A14E-4C5F-ABBB-3FFC5F76B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9947" y="4992090"/>
            <a:ext cx="815316" cy="471072"/>
          </a:xfrm>
          <a:prstGeom prst="rect">
            <a:avLst/>
          </a:prstGeom>
        </p:spPr>
      </p:pic>
    </p:spTree>
    <p:extLst>
      <p:ext uri="{BB962C8B-B14F-4D97-AF65-F5344CB8AC3E}">
        <p14:creationId xmlns:p14="http://schemas.microsoft.com/office/powerpoint/2010/main" val="14841073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43" name="مربع نص 42">
            <a:extLst>
              <a:ext uri="{FF2B5EF4-FFF2-40B4-BE49-F238E27FC236}">
                <a16:creationId xmlns:a16="http://schemas.microsoft.com/office/drawing/2014/main" id="{4DB50302-26D9-484D-AD6F-1175F5F13A71}"/>
              </a:ext>
            </a:extLst>
          </p:cNvPr>
          <p:cNvSpPr txBox="1"/>
          <p:nvPr/>
        </p:nvSpPr>
        <p:spPr>
          <a:xfrm>
            <a:off x="8860259" y="724153"/>
            <a:ext cx="2578291"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ويقطع التلبية قبلها</a:t>
            </a:r>
          </a:p>
        </p:txBody>
      </p:sp>
      <p:sp>
        <p:nvSpPr>
          <p:cNvPr id="24" name="مربع نص 23">
            <a:extLst>
              <a:ext uri="{FF2B5EF4-FFF2-40B4-BE49-F238E27FC236}">
                <a16:creationId xmlns:a16="http://schemas.microsoft.com/office/drawing/2014/main" id="{D489A2CF-7C3C-4835-B1E2-B1BC13C2075F}"/>
              </a:ext>
            </a:extLst>
          </p:cNvPr>
          <p:cNvSpPr txBox="1"/>
          <p:nvPr/>
        </p:nvSpPr>
        <p:spPr>
          <a:xfrm>
            <a:off x="872484" y="1361160"/>
            <a:ext cx="9522022" cy="101566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 الفضل بن عباس: إن النبي صَلَّى اللَّهُ عَلَيْهِ وَسَلَّمَ (لم يزل يلبي حتى رمى جمرة العقبة) أخرجاه في الصحيحين </a:t>
            </a:r>
          </a:p>
        </p:txBody>
      </p:sp>
      <p:sp>
        <p:nvSpPr>
          <p:cNvPr id="36" name="مربع نص 35">
            <a:extLst>
              <a:ext uri="{FF2B5EF4-FFF2-40B4-BE49-F238E27FC236}">
                <a16:creationId xmlns:a16="http://schemas.microsoft.com/office/drawing/2014/main" id="{1307D01F-EC42-4323-92D8-303A7A7A91F9}"/>
              </a:ext>
            </a:extLst>
          </p:cNvPr>
          <p:cNvSpPr txBox="1"/>
          <p:nvPr/>
        </p:nvSpPr>
        <p:spPr>
          <a:xfrm>
            <a:off x="6562163" y="4035847"/>
            <a:ext cx="3746898" cy="147732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 جابر: (رأيت رسول الله صَلَّى اللَّهُ عَلَيْهِ وَسَلَّمَ  يرمي الجمرة ضحى يوم النحر وحده) أخرجه مسلم</a:t>
            </a:r>
          </a:p>
        </p:txBody>
      </p:sp>
      <p:cxnSp>
        <p:nvCxnSpPr>
          <p:cNvPr id="50" name="موصل: على شكل مرفق 49">
            <a:extLst>
              <a:ext uri="{FF2B5EF4-FFF2-40B4-BE49-F238E27FC236}">
                <a16:creationId xmlns:a16="http://schemas.microsoft.com/office/drawing/2014/main" id="{C63BFB37-8C89-4BF5-8EE5-C1A50F8099C9}"/>
              </a:ext>
            </a:extLst>
          </p:cNvPr>
          <p:cNvCxnSpPr>
            <a:cxnSpLocks/>
            <a:endCxn id="43" idx="3"/>
          </p:cNvCxnSpPr>
          <p:nvPr/>
        </p:nvCxnSpPr>
        <p:spPr>
          <a:xfrm rot="5400000">
            <a:off x="11281516" y="586903"/>
            <a:ext cx="571284" cy="257215"/>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7" name="مستطيل: زوايا مستديرة 36">
            <a:extLst>
              <a:ext uri="{FF2B5EF4-FFF2-40B4-BE49-F238E27FC236}">
                <a16:creationId xmlns:a16="http://schemas.microsoft.com/office/drawing/2014/main" id="{451478D3-D8E2-45EA-89AF-B846745FFD6D}"/>
              </a:ext>
            </a:extLst>
          </p:cNvPr>
          <p:cNvSpPr/>
          <p:nvPr/>
        </p:nvSpPr>
        <p:spPr>
          <a:xfrm>
            <a:off x="10394506" y="1331662"/>
            <a:ext cx="981089" cy="521972"/>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 </a:t>
            </a:r>
          </a:p>
        </p:txBody>
      </p:sp>
      <p:sp>
        <p:nvSpPr>
          <p:cNvPr id="6" name="مستطيل: زوايا مستديرة 5">
            <a:extLst>
              <a:ext uri="{FF2B5EF4-FFF2-40B4-BE49-F238E27FC236}">
                <a16:creationId xmlns:a16="http://schemas.microsoft.com/office/drawing/2014/main" id="{02E6BAA9-4458-48BE-AFDE-92F5B3B43DFE}"/>
              </a:ext>
            </a:extLst>
          </p:cNvPr>
          <p:cNvSpPr/>
          <p:nvPr/>
        </p:nvSpPr>
        <p:spPr>
          <a:xfrm>
            <a:off x="3479389" y="2289027"/>
            <a:ext cx="4700384"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وقت رمي جمرة العقبة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4" name="مربع نص 33">
            <a:extLst>
              <a:ext uri="{FF2B5EF4-FFF2-40B4-BE49-F238E27FC236}">
                <a16:creationId xmlns:a16="http://schemas.microsoft.com/office/drawing/2014/main" id="{1C26A786-20C5-44E6-8931-1A2F5C964C75}"/>
              </a:ext>
            </a:extLst>
          </p:cNvPr>
          <p:cNvSpPr txBox="1"/>
          <p:nvPr/>
        </p:nvSpPr>
        <p:spPr>
          <a:xfrm>
            <a:off x="775429" y="4035847"/>
            <a:ext cx="4854407" cy="147732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روى أبو داود عن عائشة أن النبي  صَلَّى اللَّهُ عَلَيْهِ وَسَلَّمَ (أمر أم سلمة ليلة النحر فرمت جمرة العقبة قبل الفجر ثم مضت فأفاضت)</a:t>
            </a:r>
          </a:p>
        </p:txBody>
      </p:sp>
      <p:sp>
        <p:nvSpPr>
          <p:cNvPr id="41" name="مستطيل: زوايا مستديرة 40">
            <a:extLst>
              <a:ext uri="{FF2B5EF4-FFF2-40B4-BE49-F238E27FC236}">
                <a16:creationId xmlns:a16="http://schemas.microsoft.com/office/drawing/2014/main" id="{42C5B5FC-A86E-432B-BF8E-B73E8E7B16B1}"/>
              </a:ext>
            </a:extLst>
          </p:cNvPr>
          <p:cNvSpPr/>
          <p:nvPr/>
        </p:nvSpPr>
        <p:spPr>
          <a:xfrm>
            <a:off x="2580063" y="5581110"/>
            <a:ext cx="703187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فإن غربت شمس يوم الاضحى قبل رميه رمى من غد بعد الزوال</a:t>
            </a:r>
          </a:p>
        </p:txBody>
      </p:sp>
      <p:pic>
        <p:nvPicPr>
          <p:cNvPr id="42" name="صورة 41">
            <a:extLst>
              <a:ext uri="{FF2B5EF4-FFF2-40B4-BE49-F238E27FC236}">
                <a16:creationId xmlns:a16="http://schemas.microsoft.com/office/drawing/2014/main" id="{2710164D-8BBB-4BE4-B804-BBE6B2341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3208" y="5658459"/>
            <a:ext cx="815316" cy="471072"/>
          </a:xfrm>
          <a:prstGeom prst="rect">
            <a:avLst/>
          </a:prstGeom>
        </p:spPr>
      </p:pic>
      <p:sp>
        <p:nvSpPr>
          <p:cNvPr id="14" name="وسيلة الشرح: خط منحني مزدوج 13">
            <a:extLst>
              <a:ext uri="{FF2B5EF4-FFF2-40B4-BE49-F238E27FC236}">
                <a16:creationId xmlns:a16="http://schemas.microsoft.com/office/drawing/2014/main" id="{2A37B757-3D74-4613-8E23-7E818E531694}"/>
              </a:ext>
            </a:extLst>
          </p:cNvPr>
          <p:cNvSpPr/>
          <p:nvPr/>
        </p:nvSpPr>
        <p:spPr>
          <a:xfrm rot="10800000" flipV="1">
            <a:off x="6612223" y="3150416"/>
            <a:ext cx="3782283" cy="773981"/>
          </a:xfrm>
          <a:prstGeom prst="borderCallout3">
            <a:avLst>
              <a:gd name="adj1" fmla="val 99432"/>
              <a:gd name="adj2" fmla="val 661"/>
              <a:gd name="adj3" fmla="val 97528"/>
              <a:gd name="adj4" fmla="val 2187"/>
              <a:gd name="adj5" fmla="val 99242"/>
              <a:gd name="adj6" fmla="val -114"/>
              <a:gd name="adj7" fmla="val 102828"/>
              <a:gd name="adj8" fmla="val 4765"/>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ويرمي ندبا بعد طلوع الشمس</a:t>
            </a:r>
          </a:p>
        </p:txBody>
      </p:sp>
      <p:sp>
        <p:nvSpPr>
          <p:cNvPr id="29" name="وسيلة الشرح: خط منحني مزدوج 28">
            <a:extLst>
              <a:ext uri="{FF2B5EF4-FFF2-40B4-BE49-F238E27FC236}">
                <a16:creationId xmlns:a16="http://schemas.microsoft.com/office/drawing/2014/main" id="{9033C83E-5285-462F-B7B6-319257054D31}"/>
              </a:ext>
            </a:extLst>
          </p:cNvPr>
          <p:cNvSpPr/>
          <p:nvPr/>
        </p:nvSpPr>
        <p:spPr>
          <a:xfrm rot="10800000" flipV="1">
            <a:off x="651249" y="3148718"/>
            <a:ext cx="5102769" cy="746669"/>
          </a:xfrm>
          <a:prstGeom prst="borderCallout3">
            <a:avLst>
              <a:gd name="adj1" fmla="val 99432"/>
              <a:gd name="adj2" fmla="val 661"/>
              <a:gd name="adj3" fmla="val 99433"/>
              <a:gd name="adj4" fmla="val 5307"/>
              <a:gd name="adj5" fmla="val 97337"/>
              <a:gd name="adj6" fmla="val 1056"/>
              <a:gd name="adj7" fmla="val 93302"/>
              <a:gd name="adj8" fmla="val 1256"/>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ويجزئ رميها بعد نصف الليل من ليلة النحر</a:t>
            </a:r>
          </a:p>
        </p:txBody>
      </p:sp>
      <p:sp>
        <p:nvSpPr>
          <p:cNvPr id="32" name="مستطيل: زوايا مستديرة 31">
            <a:extLst>
              <a:ext uri="{FF2B5EF4-FFF2-40B4-BE49-F238E27FC236}">
                <a16:creationId xmlns:a16="http://schemas.microsoft.com/office/drawing/2014/main" id="{B5D81A14-0105-43CD-AD55-91DB10C4AC7B}"/>
              </a:ext>
            </a:extLst>
          </p:cNvPr>
          <p:cNvSpPr/>
          <p:nvPr/>
        </p:nvSpPr>
        <p:spPr>
          <a:xfrm>
            <a:off x="10394506" y="4080091"/>
            <a:ext cx="981089" cy="521972"/>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 </a:t>
            </a:r>
          </a:p>
        </p:txBody>
      </p:sp>
      <p:cxnSp>
        <p:nvCxnSpPr>
          <p:cNvPr id="49" name="موصل: على شكل مرفق 48">
            <a:extLst>
              <a:ext uri="{FF2B5EF4-FFF2-40B4-BE49-F238E27FC236}">
                <a16:creationId xmlns:a16="http://schemas.microsoft.com/office/drawing/2014/main" id="{67333128-2D59-4532-94A3-25B596D06F52}"/>
              </a:ext>
            </a:extLst>
          </p:cNvPr>
          <p:cNvCxnSpPr>
            <a:cxnSpLocks/>
            <a:stCxn id="6" idx="2"/>
            <a:endCxn id="14" idx="3"/>
          </p:cNvCxnSpPr>
          <p:nvPr/>
        </p:nvCxnSpPr>
        <p:spPr>
          <a:xfrm rot="16200000" flipH="1">
            <a:off x="7058066" y="1705118"/>
            <a:ext cx="216812" cy="2673783"/>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8B9FAE9C-E3A8-4308-B954-B3B7F566549D}"/>
              </a:ext>
            </a:extLst>
          </p:cNvPr>
          <p:cNvCxnSpPr>
            <a:cxnSpLocks/>
            <a:stCxn id="6" idx="2"/>
            <a:endCxn id="29" idx="3"/>
          </p:cNvCxnSpPr>
          <p:nvPr/>
        </p:nvCxnSpPr>
        <p:spPr>
          <a:xfrm rot="5400000">
            <a:off x="4408550" y="1727687"/>
            <a:ext cx="215114" cy="2626948"/>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9943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8354512" y="940415"/>
            <a:ext cx="266721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نحر الهدي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5788748" y="1861991"/>
            <a:ext cx="5131528"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ينحر هديا إن كان معه واجبا كان أو تطوعا</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2603307" y="2614325"/>
            <a:ext cx="520773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لم يكن معه هدي وعليه واجب اشتراه </a:t>
            </a:r>
          </a:p>
        </p:txBody>
      </p:sp>
      <p:sp>
        <p:nvSpPr>
          <p:cNvPr id="24" name="مربع نص 23">
            <a:extLst>
              <a:ext uri="{FF2B5EF4-FFF2-40B4-BE49-F238E27FC236}">
                <a16:creationId xmlns:a16="http://schemas.microsoft.com/office/drawing/2014/main" id="{D489A2CF-7C3C-4835-B1E2-B1BC13C2075F}"/>
              </a:ext>
            </a:extLst>
          </p:cNvPr>
          <p:cNvSpPr txBox="1"/>
          <p:nvPr/>
        </p:nvSpPr>
        <p:spPr>
          <a:xfrm>
            <a:off x="964168" y="3564995"/>
            <a:ext cx="6846874"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لم يكن عليه واجب سن له أن يتطوع به</a:t>
            </a:r>
          </a:p>
        </p:txBody>
      </p:sp>
      <p:sp>
        <p:nvSpPr>
          <p:cNvPr id="36" name="مربع نص 35">
            <a:extLst>
              <a:ext uri="{FF2B5EF4-FFF2-40B4-BE49-F238E27FC236}">
                <a16:creationId xmlns:a16="http://schemas.microsoft.com/office/drawing/2014/main" id="{1307D01F-EC42-4323-92D8-303A7A7A91F9}"/>
              </a:ext>
            </a:extLst>
          </p:cNvPr>
          <p:cNvSpPr txBox="1"/>
          <p:nvPr/>
        </p:nvSpPr>
        <p:spPr>
          <a:xfrm>
            <a:off x="2850989" y="4329486"/>
            <a:ext cx="496005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وإذا نحر الهدي فرقه على مساكين الحرم.</a:t>
            </a:r>
          </a:p>
        </p:txBody>
      </p:sp>
      <p:cxnSp>
        <p:nvCxnSpPr>
          <p:cNvPr id="44" name="موصل: على شكل مرفق 43">
            <a:extLst>
              <a:ext uri="{FF2B5EF4-FFF2-40B4-BE49-F238E27FC236}">
                <a16:creationId xmlns:a16="http://schemas.microsoft.com/office/drawing/2014/main" id="{7C660625-0FFF-448D-8AD6-D330FC4259E5}"/>
              </a:ext>
            </a:extLst>
          </p:cNvPr>
          <p:cNvCxnSpPr>
            <a:cxnSpLocks/>
            <a:stCxn id="43" idx="2"/>
            <a:endCxn id="36" idx="3"/>
          </p:cNvCxnSpPr>
          <p:nvPr/>
        </p:nvCxnSpPr>
        <p:spPr>
          <a:xfrm rot="5400000">
            <a:off x="6987529" y="3239502"/>
            <a:ext cx="2190496" cy="54347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11024A40-8486-4D92-A9B3-68A6D0E6A954}"/>
              </a:ext>
            </a:extLst>
          </p:cNvPr>
          <p:cNvCxnSpPr>
            <a:cxnSpLocks/>
            <a:stCxn id="43" idx="2"/>
            <a:endCxn id="54" idx="3"/>
          </p:cNvCxnSpPr>
          <p:nvPr/>
        </p:nvCxnSpPr>
        <p:spPr>
          <a:xfrm rot="5400000">
            <a:off x="7845110" y="2381921"/>
            <a:ext cx="475335" cy="54347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10920276" y="1262704"/>
            <a:ext cx="101453" cy="876286"/>
          </a:xfrm>
          <a:prstGeom prst="bentConnector3">
            <a:avLst>
              <a:gd name="adj1" fmla="val -22532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9" name="موصل: على شكل مرفق 38">
            <a:extLst>
              <a:ext uri="{FF2B5EF4-FFF2-40B4-BE49-F238E27FC236}">
                <a16:creationId xmlns:a16="http://schemas.microsoft.com/office/drawing/2014/main" id="{49A303D0-FC0F-4045-8701-FAB76407F3A1}"/>
              </a:ext>
            </a:extLst>
          </p:cNvPr>
          <p:cNvCxnSpPr>
            <a:cxnSpLocks/>
            <a:stCxn id="43" idx="2"/>
            <a:endCxn id="24" idx="3"/>
          </p:cNvCxnSpPr>
          <p:nvPr/>
        </p:nvCxnSpPr>
        <p:spPr>
          <a:xfrm rot="5400000">
            <a:off x="7369775" y="2857256"/>
            <a:ext cx="1426005" cy="54347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pic>
        <p:nvPicPr>
          <p:cNvPr id="6" name="صورة 5">
            <a:extLst>
              <a:ext uri="{FF2B5EF4-FFF2-40B4-BE49-F238E27FC236}">
                <a16:creationId xmlns:a16="http://schemas.microsoft.com/office/drawing/2014/main" id="{3E4F894D-3715-4748-979A-0B445646C7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0018" y="4118993"/>
            <a:ext cx="2400665" cy="2400665"/>
          </a:xfrm>
          <a:prstGeom prst="rect">
            <a:avLst/>
          </a:prstGeom>
        </p:spPr>
      </p:pic>
    </p:spTree>
    <p:extLst>
      <p:ext uri="{BB962C8B-B14F-4D97-AF65-F5344CB8AC3E}">
        <p14:creationId xmlns:p14="http://schemas.microsoft.com/office/powerpoint/2010/main" val="35506819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0" y="4979766"/>
            <a:ext cx="5505499" cy="553998"/>
          </a:xfrm>
          <a:prstGeom prst="rect">
            <a:avLst/>
          </a:prstGeom>
          <a:noFill/>
          <a:ln w="31750">
            <a:noFill/>
            <a:prstDash val="sysDash"/>
          </a:ln>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القصد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إز</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الته، لكن السنة الحلق أو التقصير</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8157165" y="381218"/>
            <a:ext cx="3106432"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الحلق أو التقصير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22" idx="1"/>
            <a:endCxn id="8" idx="3"/>
          </p:cNvCxnSpPr>
          <p:nvPr/>
        </p:nvCxnSpPr>
        <p:spPr>
          <a:xfrm rot="10800000" flipV="1">
            <a:off x="6606596" y="4414465"/>
            <a:ext cx="165521" cy="826039"/>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1FA1AF71-614C-41A7-A1A7-AB8AF020D650}"/>
              </a:ext>
            </a:extLst>
          </p:cNvPr>
          <p:cNvCxnSpPr>
            <a:cxnSpLocks/>
            <a:stCxn id="2" idx="3"/>
            <a:endCxn id="13" idx="3"/>
          </p:cNvCxnSpPr>
          <p:nvPr/>
        </p:nvCxnSpPr>
        <p:spPr>
          <a:xfrm flipH="1">
            <a:off x="10725407" y="703507"/>
            <a:ext cx="538190" cy="1710867"/>
          </a:xfrm>
          <a:prstGeom prst="bentConnector3">
            <a:avLst>
              <a:gd name="adj1" fmla="val -4247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5585405" y="4979766"/>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13" name="مستطيل: زوايا مستديرة 12">
            <a:extLst>
              <a:ext uri="{FF2B5EF4-FFF2-40B4-BE49-F238E27FC236}">
                <a16:creationId xmlns:a16="http://schemas.microsoft.com/office/drawing/2014/main" id="{E18B2710-DA5E-4CC7-B2B4-0AE161096E05}"/>
              </a:ext>
            </a:extLst>
          </p:cNvPr>
          <p:cNvSpPr/>
          <p:nvPr/>
        </p:nvSpPr>
        <p:spPr>
          <a:xfrm>
            <a:off x="3195476" y="1878234"/>
            <a:ext cx="7529931" cy="1072280"/>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ويحلق ويسن أن يستقبل القبلة ويبدأ بشقه الأيمن أو يقصر من جميع شعره لا من كل شعرة بعينها ومن لبد رأسه أو ظفره أو عقصه فكغيره</a:t>
            </a:r>
          </a:p>
        </p:txBody>
      </p:sp>
      <p:sp>
        <p:nvSpPr>
          <p:cNvPr id="22" name="مستطيل: زوايا مستديرة 21">
            <a:extLst>
              <a:ext uri="{FF2B5EF4-FFF2-40B4-BE49-F238E27FC236}">
                <a16:creationId xmlns:a16="http://schemas.microsoft.com/office/drawing/2014/main" id="{4422F123-D43B-41D9-8642-B5FDAB5445B8}"/>
              </a:ext>
            </a:extLst>
          </p:cNvPr>
          <p:cNvSpPr/>
          <p:nvPr/>
        </p:nvSpPr>
        <p:spPr>
          <a:xfrm>
            <a:off x="6772116" y="3849165"/>
            <a:ext cx="3910911" cy="1130601"/>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وبأي شيء قصر الشعر أجزأه، وكذا أن نتفه أو أزاله بنورة</a:t>
            </a:r>
          </a:p>
        </p:txBody>
      </p:sp>
      <p:cxnSp>
        <p:nvCxnSpPr>
          <p:cNvPr id="106" name="موصل: على شكل مرفق 105">
            <a:extLst>
              <a:ext uri="{FF2B5EF4-FFF2-40B4-BE49-F238E27FC236}">
                <a16:creationId xmlns:a16="http://schemas.microsoft.com/office/drawing/2014/main" id="{045F6314-FF6E-4806-91AE-23E2F57B4CF9}"/>
              </a:ext>
            </a:extLst>
          </p:cNvPr>
          <p:cNvCxnSpPr>
            <a:cxnSpLocks/>
            <a:stCxn id="2" idx="3"/>
            <a:endCxn id="22" idx="3"/>
          </p:cNvCxnSpPr>
          <p:nvPr/>
        </p:nvCxnSpPr>
        <p:spPr>
          <a:xfrm flipH="1">
            <a:off x="10683027" y="703507"/>
            <a:ext cx="580570" cy="3710959"/>
          </a:xfrm>
          <a:prstGeom prst="bentConnector3">
            <a:avLst>
              <a:gd name="adj1" fmla="val -39375"/>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ستطيل: زوايا مستديرة 35">
            <a:extLst>
              <a:ext uri="{FF2B5EF4-FFF2-40B4-BE49-F238E27FC236}">
                <a16:creationId xmlns:a16="http://schemas.microsoft.com/office/drawing/2014/main" id="{EC8A23FE-2640-44CE-9CDD-35A7061BDE57}"/>
              </a:ext>
            </a:extLst>
          </p:cNvPr>
          <p:cNvSpPr/>
          <p:nvPr/>
        </p:nvSpPr>
        <p:spPr>
          <a:xfrm>
            <a:off x="5161936" y="1312934"/>
            <a:ext cx="5616662"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ويجب في الحلق أو التقصير</a:t>
            </a: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7" name="مستطيل: زوايا مستديرة 36">
            <a:extLst>
              <a:ext uri="{FF2B5EF4-FFF2-40B4-BE49-F238E27FC236}">
                <a16:creationId xmlns:a16="http://schemas.microsoft.com/office/drawing/2014/main" id="{D9B90E9B-DAE8-46AA-8F4D-1D95D61840ED}"/>
              </a:ext>
            </a:extLst>
          </p:cNvPr>
          <p:cNvSpPr/>
          <p:nvPr/>
        </p:nvSpPr>
        <p:spPr>
          <a:xfrm>
            <a:off x="4298861" y="3286455"/>
            <a:ext cx="647973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إزالة الشعر بغير الحلق أو التقصير</a:t>
            </a: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Tree>
    <p:extLst>
      <p:ext uri="{BB962C8B-B14F-4D97-AF65-F5344CB8AC3E}">
        <p14:creationId xmlns:p14="http://schemas.microsoft.com/office/powerpoint/2010/main" val="7808295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539630" y="2033968"/>
            <a:ext cx="9308281"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ابن عباس يرفعه (ليس على النساء حلق إنما على النساء التقصير) رواه أبو داود</a:t>
            </a: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10016488" y="2044275"/>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13" name="مستطيل: زوايا مستديرة 12">
            <a:extLst>
              <a:ext uri="{FF2B5EF4-FFF2-40B4-BE49-F238E27FC236}">
                <a16:creationId xmlns:a16="http://schemas.microsoft.com/office/drawing/2014/main" id="{E18B2710-DA5E-4CC7-B2B4-0AE161096E05}"/>
              </a:ext>
            </a:extLst>
          </p:cNvPr>
          <p:cNvSpPr/>
          <p:nvPr/>
        </p:nvSpPr>
        <p:spPr>
          <a:xfrm>
            <a:off x="5761969" y="1240303"/>
            <a:ext cx="5563471" cy="553998"/>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وتقصر منه المرأة أي؛ من شعرها قدر أنملة فأقل</a:t>
            </a:r>
          </a:p>
        </p:txBody>
      </p:sp>
      <p:sp>
        <p:nvSpPr>
          <p:cNvPr id="22" name="مستطيل: زوايا مستديرة 21">
            <a:extLst>
              <a:ext uri="{FF2B5EF4-FFF2-40B4-BE49-F238E27FC236}">
                <a16:creationId xmlns:a16="http://schemas.microsoft.com/office/drawing/2014/main" id="{4422F123-D43B-41D9-8642-B5FDAB5445B8}"/>
              </a:ext>
            </a:extLst>
          </p:cNvPr>
          <p:cNvSpPr/>
          <p:nvPr/>
        </p:nvSpPr>
        <p:spPr>
          <a:xfrm>
            <a:off x="5409995" y="2795918"/>
            <a:ext cx="4452857" cy="481508"/>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فتقصر من كل قرن قدر أنملة أو أقل</a:t>
            </a:r>
          </a:p>
        </p:txBody>
      </p:sp>
      <p:cxnSp>
        <p:nvCxnSpPr>
          <p:cNvPr id="106" name="موصل: على شكل مرفق 105">
            <a:extLst>
              <a:ext uri="{FF2B5EF4-FFF2-40B4-BE49-F238E27FC236}">
                <a16:creationId xmlns:a16="http://schemas.microsoft.com/office/drawing/2014/main" id="{045F6314-FF6E-4806-91AE-23E2F57B4CF9}"/>
              </a:ext>
            </a:extLst>
          </p:cNvPr>
          <p:cNvCxnSpPr>
            <a:cxnSpLocks/>
            <a:stCxn id="13" idx="3"/>
            <a:endCxn id="22" idx="3"/>
          </p:cNvCxnSpPr>
          <p:nvPr/>
        </p:nvCxnSpPr>
        <p:spPr>
          <a:xfrm flipH="1">
            <a:off x="9862852" y="1517302"/>
            <a:ext cx="1462588" cy="1519370"/>
          </a:xfrm>
          <a:prstGeom prst="bentConnector3">
            <a:avLst>
              <a:gd name="adj1" fmla="val -1563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ستطيل: زوايا مستديرة 35">
            <a:extLst>
              <a:ext uri="{FF2B5EF4-FFF2-40B4-BE49-F238E27FC236}">
                <a16:creationId xmlns:a16="http://schemas.microsoft.com/office/drawing/2014/main" id="{EC8A23FE-2640-44CE-9CDD-35A7061BDE57}"/>
              </a:ext>
            </a:extLst>
          </p:cNvPr>
          <p:cNvSpPr/>
          <p:nvPr/>
        </p:nvSpPr>
        <p:spPr>
          <a:xfrm>
            <a:off x="5985828" y="521971"/>
            <a:ext cx="5616662"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يجب على المرأة من التقصير</a:t>
            </a: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7" name="مستطيل: زوايا مستديرة 36">
            <a:extLst>
              <a:ext uri="{FF2B5EF4-FFF2-40B4-BE49-F238E27FC236}">
                <a16:creationId xmlns:a16="http://schemas.microsoft.com/office/drawing/2014/main" id="{D9B90E9B-DAE8-46AA-8F4D-1D95D61840ED}"/>
              </a:ext>
            </a:extLst>
          </p:cNvPr>
          <p:cNvSpPr/>
          <p:nvPr/>
        </p:nvSpPr>
        <p:spPr>
          <a:xfrm>
            <a:off x="4586048" y="3935616"/>
            <a:ext cx="7105635"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إذا رمى وحلق أو قصر قد حل له كل شيء كان محظورا بالإحرام </a:t>
            </a:r>
          </a:p>
        </p:txBody>
      </p:sp>
      <p:sp>
        <p:nvSpPr>
          <p:cNvPr id="26" name="مستطيل: زوايا مستديرة 25">
            <a:extLst>
              <a:ext uri="{FF2B5EF4-FFF2-40B4-BE49-F238E27FC236}">
                <a16:creationId xmlns:a16="http://schemas.microsoft.com/office/drawing/2014/main" id="{76764EFC-913A-4CFF-9621-703A3968AE5B}"/>
              </a:ext>
            </a:extLst>
          </p:cNvPr>
          <p:cNvSpPr/>
          <p:nvPr/>
        </p:nvSpPr>
        <p:spPr>
          <a:xfrm>
            <a:off x="438411" y="2800310"/>
            <a:ext cx="4452857" cy="481508"/>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وكذا العبد ولا يحلق إلا بإذن سيده</a:t>
            </a:r>
          </a:p>
        </p:txBody>
      </p:sp>
      <p:sp>
        <p:nvSpPr>
          <p:cNvPr id="27" name="مستطيل: زوايا مستديرة 26">
            <a:extLst>
              <a:ext uri="{FF2B5EF4-FFF2-40B4-BE49-F238E27FC236}">
                <a16:creationId xmlns:a16="http://schemas.microsoft.com/office/drawing/2014/main" id="{A789E637-EDCE-49AD-8A81-C94C3D8B1E68}"/>
              </a:ext>
            </a:extLst>
          </p:cNvPr>
          <p:cNvSpPr/>
          <p:nvPr/>
        </p:nvSpPr>
        <p:spPr>
          <a:xfrm>
            <a:off x="2664839" y="3427938"/>
            <a:ext cx="6582053" cy="481508"/>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وسن لمن حلق أو قصر أخذ ظفر أو شارب وعانة وإبط</a:t>
            </a:r>
          </a:p>
        </p:txBody>
      </p:sp>
      <p:pic>
        <p:nvPicPr>
          <p:cNvPr id="35" name="صورة 34">
            <a:extLst>
              <a:ext uri="{FF2B5EF4-FFF2-40B4-BE49-F238E27FC236}">
                <a16:creationId xmlns:a16="http://schemas.microsoft.com/office/drawing/2014/main" id="{3F063039-5B56-4D72-8323-F31AC30D3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8331" y="3457639"/>
            <a:ext cx="815316" cy="471072"/>
          </a:xfrm>
          <a:prstGeom prst="rect">
            <a:avLst/>
          </a:prstGeom>
        </p:spPr>
      </p:pic>
      <p:cxnSp>
        <p:nvCxnSpPr>
          <p:cNvPr id="39" name="رابط مستقيم 38">
            <a:extLst>
              <a:ext uri="{FF2B5EF4-FFF2-40B4-BE49-F238E27FC236}">
                <a16:creationId xmlns:a16="http://schemas.microsoft.com/office/drawing/2014/main" id="{A82EE0C6-DFE3-4785-A61F-A3D66206EFEB}"/>
              </a:ext>
            </a:extLst>
          </p:cNvPr>
          <p:cNvCxnSpPr>
            <a:stCxn id="22" idx="1"/>
            <a:endCxn id="26" idx="3"/>
          </p:cNvCxnSpPr>
          <p:nvPr/>
        </p:nvCxnSpPr>
        <p:spPr>
          <a:xfrm flipH="1">
            <a:off x="4891268" y="3036672"/>
            <a:ext cx="518727" cy="4392"/>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8" name="مربع نص 47">
            <a:extLst>
              <a:ext uri="{FF2B5EF4-FFF2-40B4-BE49-F238E27FC236}">
                <a16:creationId xmlns:a16="http://schemas.microsoft.com/office/drawing/2014/main" id="{C59EA86D-6ED2-4F98-BB2D-0D6D3259ECA2}"/>
              </a:ext>
            </a:extLst>
          </p:cNvPr>
          <p:cNvSpPr txBox="1"/>
          <p:nvPr/>
        </p:nvSpPr>
        <p:spPr>
          <a:xfrm>
            <a:off x="1753198" y="4616923"/>
            <a:ext cx="609845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إلا النساء وطئا ومباشرة وقبلة ولمسا لشهوة وعقد نكاح</a:t>
            </a:r>
          </a:p>
        </p:txBody>
      </p:sp>
      <p:sp>
        <p:nvSpPr>
          <p:cNvPr id="49" name="مربع نص 48">
            <a:extLst>
              <a:ext uri="{FF2B5EF4-FFF2-40B4-BE49-F238E27FC236}">
                <a16:creationId xmlns:a16="http://schemas.microsoft.com/office/drawing/2014/main" id="{397D5D2C-50BA-45E8-88B7-C24497A44C7E}"/>
              </a:ext>
            </a:extLst>
          </p:cNvPr>
          <p:cNvSpPr txBox="1"/>
          <p:nvPr/>
        </p:nvSpPr>
        <p:spPr>
          <a:xfrm>
            <a:off x="684965" y="5238383"/>
            <a:ext cx="9450059" cy="1015663"/>
          </a:xfrm>
          <a:prstGeom prst="rect">
            <a:avLst/>
          </a:prstGeom>
          <a:noFill/>
          <a:ln w="31750">
            <a:solidFill>
              <a:srgbClr val="7F7F7F"/>
            </a:solidFill>
            <a:prstDash val="dash"/>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لما روى سعيد عن عائشة مرفوعا (إذا رميتم وحلقتم فقد حل لكم الطيب والثياب وكل شيء إلا النساء)</a:t>
            </a:r>
          </a:p>
        </p:txBody>
      </p:sp>
      <p:cxnSp>
        <p:nvCxnSpPr>
          <p:cNvPr id="50" name="موصل: على شكل مرفق 49">
            <a:extLst>
              <a:ext uri="{FF2B5EF4-FFF2-40B4-BE49-F238E27FC236}">
                <a16:creationId xmlns:a16="http://schemas.microsoft.com/office/drawing/2014/main" id="{96B7E08E-3DE0-4FA2-A1AA-65AED88B926B}"/>
              </a:ext>
            </a:extLst>
          </p:cNvPr>
          <p:cNvCxnSpPr>
            <a:cxnSpLocks/>
            <a:stCxn id="37" idx="2"/>
            <a:endCxn id="48" idx="3"/>
          </p:cNvCxnSpPr>
          <p:nvPr/>
        </p:nvCxnSpPr>
        <p:spPr>
          <a:xfrm rot="5400000">
            <a:off x="7838397" y="4593452"/>
            <a:ext cx="313729" cy="28721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3670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مربع نص 49">
            <a:extLst>
              <a:ext uri="{FF2B5EF4-FFF2-40B4-BE49-F238E27FC236}">
                <a16:creationId xmlns:a16="http://schemas.microsoft.com/office/drawing/2014/main" id="{1B5DC28A-6E0E-4DEC-8DB1-7A4E55F1DE11}"/>
              </a:ext>
            </a:extLst>
          </p:cNvPr>
          <p:cNvSpPr txBox="1"/>
          <p:nvPr/>
        </p:nvSpPr>
        <p:spPr>
          <a:xfrm>
            <a:off x="3499824" y="4292499"/>
            <a:ext cx="3442369"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بتقديمه على الرمي والنحر</a:t>
            </a: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2006202" y="2880725"/>
            <a:ext cx="7100170"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لقوله صَلَّى اللَّهُ عَلَيْهِ وَسَلَّمَ: (فليقصر ثم ليتحلل)</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8009419" y="429505"/>
            <a:ext cx="3442537" cy="728596"/>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الحلق أو التقصير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9164608" y="2880725"/>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22" name="مستطيل: زوايا مستديرة 21">
            <a:extLst>
              <a:ext uri="{FF2B5EF4-FFF2-40B4-BE49-F238E27FC236}">
                <a16:creationId xmlns:a16="http://schemas.microsoft.com/office/drawing/2014/main" id="{4422F123-D43B-41D9-8642-B5FDAB5445B8}"/>
              </a:ext>
            </a:extLst>
          </p:cNvPr>
          <p:cNvSpPr/>
          <p:nvPr/>
        </p:nvSpPr>
        <p:spPr>
          <a:xfrm>
            <a:off x="4931464" y="1939849"/>
            <a:ext cx="5771440" cy="72859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والحلق والتقصير ممن لم يحلق نسك في تركهما دم </a:t>
            </a:r>
          </a:p>
        </p:txBody>
      </p:sp>
      <p:sp>
        <p:nvSpPr>
          <p:cNvPr id="35" name="مستطيل: زوايا مستديرة 34">
            <a:extLst>
              <a:ext uri="{FF2B5EF4-FFF2-40B4-BE49-F238E27FC236}">
                <a16:creationId xmlns:a16="http://schemas.microsoft.com/office/drawing/2014/main" id="{7883947D-81D3-439F-9B73-440E71B91ECD}"/>
              </a:ext>
            </a:extLst>
          </p:cNvPr>
          <p:cNvSpPr/>
          <p:nvPr/>
        </p:nvSpPr>
        <p:spPr>
          <a:xfrm>
            <a:off x="4853845" y="3614482"/>
            <a:ext cx="5849059" cy="611101"/>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يلزم بتأخيره أي؛ الحلق أو التقصير عن أيام منى دم</a:t>
            </a:r>
          </a:p>
        </p:txBody>
      </p:sp>
      <p:cxnSp>
        <p:nvCxnSpPr>
          <p:cNvPr id="106" name="موصل: على شكل مرفق 105">
            <a:extLst>
              <a:ext uri="{FF2B5EF4-FFF2-40B4-BE49-F238E27FC236}">
                <a16:creationId xmlns:a16="http://schemas.microsoft.com/office/drawing/2014/main" id="{045F6314-FF6E-4806-91AE-23E2F57B4CF9}"/>
              </a:ext>
            </a:extLst>
          </p:cNvPr>
          <p:cNvCxnSpPr>
            <a:cxnSpLocks/>
            <a:stCxn id="2" idx="3"/>
            <a:endCxn id="22" idx="3"/>
          </p:cNvCxnSpPr>
          <p:nvPr/>
        </p:nvCxnSpPr>
        <p:spPr>
          <a:xfrm flipH="1">
            <a:off x="10702904" y="793803"/>
            <a:ext cx="749052" cy="1510345"/>
          </a:xfrm>
          <a:prstGeom prst="bentConnector3">
            <a:avLst>
              <a:gd name="adj1" fmla="val -3051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7" name="موصل: على شكل مرفق 116">
            <a:extLst>
              <a:ext uri="{FF2B5EF4-FFF2-40B4-BE49-F238E27FC236}">
                <a16:creationId xmlns:a16="http://schemas.microsoft.com/office/drawing/2014/main" id="{F2151FE1-6DC2-44B7-B0A0-AF1CCACB419E}"/>
              </a:ext>
            </a:extLst>
          </p:cNvPr>
          <p:cNvCxnSpPr>
            <a:cxnSpLocks/>
            <a:stCxn id="2" idx="3"/>
            <a:endCxn id="35" idx="3"/>
          </p:cNvCxnSpPr>
          <p:nvPr/>
        </p:nvCxnSpPr>
        <p:spPr>
          <a:xfrm flipH="1">
            <a:off x="10702904" y="793803"/>
            <a:ext cx="749052" cy="3126230"/>
          </a:xfrm>
          <a:prstGeom prst="bentConnector3">
            <a:avLst>
              <a:gd name="adj1" fmla="val -3051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ربع نص 35">
            <a:extLst>
              <a:ext uri="{FF2B5EF4-FFF2-40B4-BE49-F238E27FC236}">
                <a16:creationId xmlns:a16="http://schemas.microsoft.com/office/drawing/2014/main" id="{D7990332-AB2C-442C-B383-8FBC28C84F8A}"/>
              </a:ext>
            </a:extLst>
          </p:cNvPr>
          <p:cNvSpPr txBox="1"/>
          <p:nvPr/>
        </p:nvSpPr>
        <p:spPr>
          <a:xfrm>
            <a:off x="843735" y="4914988"/>
            <a:ext cx="609845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إن نحر أو طاف قبل رميه ولو عالما، </a:t>
            </a:r>
          </a:p>
        </p:txBody>
      </p:sp>
      <p:cxnSp>
        <p:nvCxnSpPr>
          <p:cNvPr id="41" name="موصل: على شكل مرفق 40">
            <a:extLst>
              <a:ext uri="{FF2B5EF4-FFF2-40B4-BE49-F238E27FC236}">
                <a16:creationId xmlns:a16="http://schemas.microsoft.com/office/drawing/2014/main" id="{8706CAA0-62A2-4796-8208-FDA7281B5D6F}"/>
              </a:ext>
            </a:extLst>
          </p:cNvPr>
          <p:cNvCxnSpPr>
            <a:cxnSpLocks/>
            <a:stCxn id="35" idx="2"/>
            <a:endCxn id="50" idx="3"/>
          </p:cNvCxnSpPr>
          <p:nvPr/>
        </p:nvCxnSpPr>
        <p:spPr>
          <a:xfrm rot="5400000">
            <a:off x="7188327" y="3979449"/>
            <a:ext cx="343915" cy="83618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4" name="موصل: على شكل مرفق 43">
            <a:extLst>
              <a:ext uri="{FF2B5EF4-FFF2-40B4-BE49-F238E27FC236}">
                <a16:creationId xmlns:a16="http://schemas.microsoft.com/office/drawing/2014/main" id="{4B12287D-A171-4BCD-9D15-F64DC52C4273}"/>
              </a:ext>
            </a:extLst>
          </p:cNvPr>
          <p:cNvCxnSpPr>
            <a:cxnSpLocks/>
            <a:stCxn id="35" idx="2"/>
            <a:endCxn id="36" idx="3"/>
          </p:cNvCxnSpPr>
          <p:nvPr/>
        </p:nvCxnSpPr>
        <p:spPr>
          <a:xfrm rot="5400000">
            <a:off x="6877082" y="4290694"/>
            <a:ext cx="966404" cy="83618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6" name="مستطيل: زوايا مستديرة 45">
            <a:extLst>
              <a:ext uri="{FF2B5EF4-FFF2-40B4-BE49-F238E27FC236}">
                <a16:creationId xmlns:a16="http://schemas.microsoft.com/office/drawing/2014/main" id="{EC465BF7-B39B-45CE-8135-456F5F62378F}"/>
              </a:ext>
            </a:extLst>
          </p:cNvPr>
          <p:cNvSpPr/>
          <p:nvPr/>
        </p:nvSpPr>
        <p:spPr>
          <a:xfrm>
            <a:off x="4931465" y="1346891"/>
            <a:ext cx="5771440" cy="728596"/>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يلزم بترك أو تأخير الحلق أو التقصير</a:t>
            </a:r>
            <a:r>
              <a:rPr kumimoji="0" lang="en-US"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28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8" name="مربع نص 57">
            <a:extLst>
              <a:ext uri="{FF2B5EF4-FFF2-40B4-BE49-F238E27FC236}">
                <a16:creationId xmlns:a16="http://schemas.microsoft.com/office/drawing/2014/main" id="{88009BD5-E78E-4F8D-B874-566D32056540}"/>
              </a:ext>
            </a:extLst>
          </p:cNvPr>
          <p:cNvSpPr txBox="1"/>
          <p:nvPr/>
        </p:nvSpPr>
        <p:spPr>
          <a:xfrm>
            <a:off x="-311508" y="5628620"/>
            <a:ext cx="1049730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لما روى سعيد عن عطاء أن النبي صَلَّى اللَّهُ عَلَيْهِ وَسَلَّمَ  قال: (من قدم شيئا قبل شيء فلا حرج)</a:t>
            </a:r>
          </a:p>
        </p:txBody>
      </p:sp>
      <p:sp>
        <p:nvSpPr>
          <p:cNvPr id="55" name="مستطيل: زوايا مستديرة 54">
            <a:extLst>
              <a:ext uri="{FF2B5EF4-FFF2-40B4-BE49-F238E27FC236}">
                <a16:creationId xmlns:a16="http://schemas.microsoft.com/office/drawing/2014/main" id="{4E86DA44-D6FE-4502-BAB8-1046EDCD0835}"/>
              </a:ext>
            </a:extLst>
          </p:cNvPr>
          <p:cNvSpPr/>
          <p:nvPr/>
        </p:nvSpPr>
        <p:spPr>
          <a:xfrm>
            <a:off x="9150616" y="5099320"/>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Tree>
    <p:extLst>
      <p:ext uri="{BB962C8B-B14F-4D97-AF65-F5344CB8AC3E}">
        <p14:creationId xmlns:p14="http://schemas.microsoft.com/office/powerpoint/2010/main" val="33488554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4374731" y="1238505"/>
            <a:ext cx="344253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يحصل به التحلل</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1FA1AF71-614C-41A7-A1A7-AB8AF020D650}"/>
              </a:ext>
            </a:extLst>
          </p:cNvPr>
          <p:cNvCxnSpPr>
            <a:cxnSpLocks/>
            <a:stCxn id="2" idx="2"/>
            <a:endCxn id="13" idx="1"/>
          </p:cNvCxnSpPr>
          <p:nvPr/>
        </p:nvCxnSpPr>
        <p:spPr>
          <a:xfrm rot="16200000" flipH="1">
            <a:off x="5811138" y="2167944"/>
            <a:ext cx="1135554" cy="56583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3" name="مستطيل: زوايا مستديرة 12">
            <a:extLst>
              <a:ext uri="{FF2B5EF4-FFF2-40B4-BE49-F238E27FC236}">
                <a16:creationId xmlns:a16="http://schemas.microsoft.com/office/drawing/2014/main" id="{E18B2710-DA5E-4CC7-B2B4-0AE161096E05}"/>
              </a:ext>
            </a:extLst>
          </p:cNvPr>
          <p:cNvSpPr/>
          <p:nvPr/>
        </p:nvSpPr>
        <p:spPr>
          <a:xfrm>
            <a:off x="6661830" y="2482496"/>
            <a:ext cx="3923612" cy="1072280"/>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ويحصل التحلل الأول باثنين من حلق ورمي وطواف</a:t>
            </a:r>
          </a:p>
        </p:txBody>
      </p:sp>
      <p:sp>
        <p:nvSpPr>
          <p:cNvPr id="22" name="مستطيل: زوايا مستديرة 21">
            <a:extLst>
              <a:ext uri="{FF2B5EF4-FFF2-40B4-BE49-F238E27FC236}">
                <a16:creationId xmlns:a16="http://schemas.microsoft.com/office/drawing/2014/main" id="{4422F123-D43B-41D9-8642-B5FDAB5445B8}"/>
              </a:ext>
            </a:extLst>
          </p:cNvPr>
          <p:cNvSpPr/>
          <p:nvPr/>
        </p:nvSpPr>
        <p:spPr>
          <a:xfrm>
            <a:off x="1619260" y="2608272"/>
            <a:ext cx="3910911" cy="820728"/>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والتحلل الثاني بما بقي مع سعي</a:t>
            </a:r>
          </a:p>
        </p:txBody>
      </p:sp>
      <p:cxnSp>
        <p:nvCxnSpPr>
          <p:cNvPr id="106" name="موصل: على شكل مرفق 105">
            <a:extLst>
              <a:ext uri="{FF2B5EF4-FFF2-40B4-BE49-F238E27FC236}">
                <a16:creationId xmlns:a16="http://schemas.microsoft.com/office/drawing/2014/main" id="{045F6314-FF6E-4806-91AE-23E2F57B4CF9}"/>
              </a:ext>
            </a:extLst>
          </p:cNvPr>
          <p:cNvCxnSpPr>
            <a:cxnSpLocks/>
          </p:cNvCxnSpPr>
          <p:nvPr/>
        </p:nvCxnSpPr>
        <p:spPr>
          <a:xfrm rot="5400000">
            <a:off x="5245309" y="2167946"/>
            <a:ext cx="1135554" cy="565829"/>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9" name="مستطيل: زوايا مستديرة 18">
            <a:extLst>
              <a:ext uri="{FF2B5EF4-FFF2-40B4-BE49-F238E27FC236}">
                <a16:creationId xmlns:a16="http://schemas.microsoft.com/office/drawing/2014/main" id="{9ECE7491-FE45-4B13-A9D8-5EB6B74D10DD}"/>
              </a:ext>
            </a:extLst>
          </p:cNvPr>
          <p:cNvSpPr/>
          <p:nvPr/>
        </p:nvSpPr>
        <p:spPr>
          <a:xfrm>
            <a:off x="6173733" y="4090756"/>
            <a:ext cx="4411709" cy="820728"/>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يخطب الإمام بمنى يوم النحر خطبة</a:t>
            </a:r>
          </a:p>
        </p:txBody>
      </p:sp>
      <p:sp>
        <p:nvSpPr>
          <p:cNvPr id="20" name="مربع نص 19">
            <a:extLst>
              <a:ext uri="{FF2B5EF4-FFF2-40B4-BE49-F238E27FC236}">
                <a16:creationId xmlns:a16="http://schemas.microsoft.com/office/drawing/2014/main" id="{12D4F145-AE48-4AE8-B242-BDBF99E10BE0}"/>
              </a:ext>
            </a:extLst>
          </p:cNvPr>
          <p:cNvSpPr txBox="1"/>
          <p:nvPr/>
        </p:nvSpPr>
        <p:spPr>
          <a:xfrm>
            <a:off x="4054107" y="5170465"/>
            <a:ext cx="3442369"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يفتتحها بالتكبير </a:t>
            </a:r>
          </a:p>
        </p:txBody>
      </p:sp>
      <p:sp>
        <p:nvSpPr>
          <p:cNvPr id="21" name="مربع نص 20">
            <a:extLst>
              <a:ext uri="{FF2B5EF4-FFF2-40B4-BE49-F238E27FC236}">
                <a16:creationId xmlns:a16="http://schemas.microsoft.com/office/drawing/2014/main" id="{961B238F-D5DD-40F9-B45E-54CE1C7CD985}"/>
              </a:ext>
            </a:extLst>
          </p:cNvPr>
          <p:cNvSpPr txBox="1"/>
          <p:nvPr/>
        </p:nvSpPr>
        <p:spPr>
          <a:xfrm>
            <a:off x="3421626" y="5742145"/>
            <a:ext cx="4074849"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يعلمهم فيها النحر والإفاضة والرمي</a:t>
            </a:r>
          </a:p>
        </p:txBody>
      </p:sp>
      <p:cxnSp>
        <p:nvCxnSpPr>
          <p:cNvPr id="36" name="موصل: على شكل مرفق 35">
            <a:extLst>
              <a:ext uri="{FF2B5EF4-FFF2-40B4-BE49-F238E27FC236}">
                <a16:creationId xmlns:a16="http://schemas.microsoft.com/office/drawing/2014/main" id="{09B111C5-17BC-49DF-88C7-E3FF3A1CA893}"/>
              </a:ext>
            </a:extLst>
          </p:cNvPr>
          <p:cNvCxnSpPr>
            <a:cxnSpLocks/>
            <a:stCxn id="19" idx="2"/>
            <a:endCxn id="20" idx="3"/>
          </p:cNvCxnSpPr>
          <p:nvPr/>
        </p:nvCxnSpPr>
        <p:spPr>
          <a:xfrm rot="5400000">
            <a:off x="7670042" y="4737918"/>
            <a:ext cx="535980" cy="88311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8" name="موصل: على شكل مرفق 37">
            <a:extLst>
              <a:ext uri="{FF2B5EF4-FFF2-40B4-BE49-F238E27FC236}">
                <a16:creationId xmlns:a16="http://schemas.microsoft.com/office/drawing/2014/main" id="{3B31F9FF-D358-4463-B906-32F79D24652C}"/>
              </a:ext>
            </a:extLst>
          </p:cNvPr>
          <p:cNvCxnSpPr>
            <a:cxnSpLocks/>
            <a:stCxn id="19" idx="2"/>
            <a:endCxn id="21" idx="3"/>
          </p:cNvCxnSpPr>
          <p:nvPr/>
        </p:nvCxnSpPr>
        <p:spPr>
          <a:xfrm rot="5400000">
            <a:off x="7384202" y="5023758"/>
            <a:ext cx="1107660" cy="883113"/>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pic>
        <p:nvPicPr>
          <p:cNvPr id="4" name="صورة 3">
            <a:extLst>
              <a:ext uri="{FF2B5EF4-FFF2-40B4-BE49-F238E27FC236}">
                <a16:creationId xmlns:a16="http://schemas.microsoft.com/office/drawing/2014/main" id="{1EDE126F-A83B-400A-8936-9C46FAA9681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402" y="3039353"/>
            <a:ext cx="3256790" cy="3256790"/>
          </a:xfrm>
          <a:prstGeom prst="rect">
            <a:avLst/>
          </a:prstGeom>
        </p:spPr>
      </p:pic>
    </p:spTree>
    <p:extLst>
      <p:ext uri="{BB962C8B-B14F-4D97-AF65-F5344CB8AC3E}">
        <p14:creationId xmlns:p14="http://schemas.microsoft.com/office/powerpoint/2010/main" val="26243429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id="{22653ED1-09A9-4956-9820-62B6FC11F7C1}"/>
              </a:ext>
            </a:extLst>
          </p:cNvPr>
          <p:cNvSpPr txBox="1"/>
          <p:nvPr/>
        </p:nvSpPr>
        <p:spPr>
          <a:xfrm>
            <a:off x="-2" y="5290031"/>
            <a:ext cx="5355771"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srgbClr val="545454"/>
                </a:solidFill>
                <a:uLnTx/>
                <a:uFillTx/>
                <a:latin typeface="Microsoft Uighur" pitchFamily="2" charset="-78"/>
                <a:cs typeface="Microsoft Uighur" pitchFamily="2" charset="-78"/>
              </a:rPr>
              <a:t>-فصل في حكم طواف الإفاضة والسعي وأيام منى والوداع-</a:t>
            </a:r>
          </a:p>
        </p:txBody>
      </p:sp>
    </p:spTree>
    <p:extLst>
      <p:ext uri="{BB962C8B-B14F-4D97-AF65-F5344CB8AC3E}">
        <p14:creationId xmlns:p14="http://schemas.microsoft.com/office/powerpoint/2010/main" val="1411543630"/>
      </p:ext>
    </p:extLst>
  </p:cSld>
  <p:clrMapOvr>
    <a:masterClrMapping/>
  </p:clrMapOvr>
  <p:transition spd="slow">
    <p:randomBar dir="vert"/>
  </p:transition>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663688" y="1640136"/>
            <a:ext cx="320717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طواف الزيارة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36" name="موصل: على شكل مرفق 35">
            <a:extLst>
              <a:ext uri="{FF2B5EF4-FFF2-40B4-BE49-F238E27FC236}">
                <a16:creationId xmlns:a16="http://schemas.microsoft.com/office/drawing/2014/main" id="{787EF3BF-6ABA-4803-A26B-5AEB18E32960}"/>
              </a:ext>
            </a:extLst>
          </p:cNvPr>
          <p:cNvCxnSpPr>
            <a:cxnSpLocks/>
            <a:stCxn id="97" idx="3"/>
            <a:endCxn id="40" idx="3"/>
          </p:cNvCxnSpPr>
          <p:nvPr/>
        </p:nvCxnSpPr>
        <p:spPr>
          <a:xfrm flipH="1">
            <a:off x="9267278" y="3046461"/>
            <a:ext cx="1544645" cy="1248189"/>
          </a:xfrm>
          <a:prstGeom prst="bentConnector3">
            <a:avLst>
              <a:gd name="adj1" fmla="val -148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7" name="مربع نص 96">
            <a:extLst>
              <a:ext uri="{FF2B5EF4-FFF2-40B4-BE49-F238E27FC236}">
                <a16:creationId xmlns:a16="http://schemas.microsoft.com/office/drawing/2014/main" id="{739751D4-1ADE-4BD7-B8A1-85AAE7F2CFF9}"/>
              </a:ext>
            </a:extLst>
          </p:cNvPr>
          <p:cNvSpPr txBox="1"/>
          <p:nvPr/>
        </p:nvSpPr>
        <p:spPr>
          <a:xfrm>
            <a:off x="3419428" y="2538629"/>
            <a:ext cx="7392495" cy="1015663"/>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يفيض إلى مكة ويطوف القارن والمفرد بنية الفريضة طواف الزيارة</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ويقال: طواف الإفاضة فيعينه بالنية</a:t>
            </a: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4964075" y="3967016"/>
            <a:ext cx="4303203" cy="655267"/>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وهو ركن لا يتم حج إلا به</a:t>
            </a:r>
          </a:p>
        </p:txBody>
      </p:sp>
      <p:pic>
        <p:nvPicPr>
          <p:cNvPr id="2" name="صورة 1">
            <a:extLst>
              <a:ext uri="{FF2B5EF4-FFF2-40B4-BE49-F238E27FC236}">
                <a16:creationId xmlns:a16="http://schemas.microsoft.com/office/drawing/2014/main" id="{9E59CC7C-EC87-4B18-9809-3A350B4A23F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402" y="3039353"/>
            <a:ext cx="3256790" cy="3256790"/>
          </a:xfrm>
          <a:prstGeom prst="rect">
            <a:avLst/>
          </a:prstGeom>
        </p:spPr>
      </p:pic>
    </p:spTree>
    <p:extLst>
      <p:ext uri="{BB962C8B-B14F-4D97-AF65-F5344CB8AC3E}">
        <p14:creationId xmlns:p14="http://schemas.microsoft.com/office/powerpoint/2010/main" val="158177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523B308-EF87-4EF5-82B8-E51C52ABD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451090"/>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784344"/>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2062063"/>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205381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730248" y="278511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6" name="مستطيل: زوايا مستديرة 25">
            <a:hlinkClick r:id="rId8" action="ppaction://hlinksldjump"/>
            <a:extLst>
              <a:ext uri="{FF2B5EF4-FFF2-40B4-BE49-F238E27FC236}">
                <a16:creationId xmlns:a16="http://schemas.microsoft.com/office/drawing/2014/main" id="{C5A84B6D-72CD-4F4F-BDB1-9319AA66A197}"/>
              </a:ext>
            </a:extLst>
          </p:cNvPr>
          <p:cNvSpPr/>
          <p:nvPr/>
        </p:nvSpPr>
        <p:spPr>
          <a:xfrm>
            <a:off x="902584" y="2785116"/>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0" name="مستطيل: زوايا مستديرة 39">
            <a:hlinkClick r:id="rId9" action="ppaction://hlinksldjump"/>
            <a:extLst>
              <a:ext uri="{FF2B5EF4-FFF2-40B4-BE49-F238E27FC236}">
                <a16:creationId xmlns:a16="http://schemas.microsoft.com/office/drawing/2014/main" id="{F78E146E-5B71-45E6-A9AC-D6E3399D9951}"/>
              </a:ext>
            </a:extLst>
          </p:cNvPr>
          <p:cNvSpPr/>
          <p:nvPr/>
        </p:nvSpPr>
        <p:spPr>
          <a:xfrm>
            <a:off x="4602198" y="3791856"/>
            <a:ext cx="2664595"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الاسئلة</a:t>
            </a:r>
          </a:p>
        </p:txBody>
      </p:sp>
      <p:pic>
        <p:nvPicPr>
          <p:cNvPr id="5" name="صورة 4">
            <a:extLst>
              <a:ext uri="{FF2B5EF4-FFF2-40B4-BE49-F238E27FC236}">
                <a16:creationId xmlns:a16="http://schemas.microsoft.com/office/drawing/2014/main" id="{9F251118-6137-47FB-928C-59252AB73779}"/>
              </a:ext>
            </a:extLst>
          </p:cNvPr>
          <p:cNvPicPr>
            <a:picLocks noChangeAspect="1"/>
          </p:cNvPicPr>
          <p:nvPr/>
        </p:nvPicPr>
        <p:blipFill>
          <a:blip r:embed="rId10"/>
          <a:stretch>
            <a:fillRect/>
          </a:stretch>
        </p:blipFill>
        <p:spPr>
          <a:xfrm>
            <a:off x="7805765" y="2053817"/>
            <a:ext cx="2408129" cy="640135"/>
          </a:xfrm>
          <a:prstGeom prst="rect">
            <a:avLst/>
          </a:prstGeom>
        </p:spPr>
      </p:pic>
      <p:pic>
        <p:nvPicPr>
          <p:cNvPr id="7" name="صورة 6">
            <a:extLst>
              <a:ext uri="{FF2B5EF4-FFF2-40B4-BE49-F238E27FC236}">
                <a16:creationId xmlns:a16="http://schemas.microsoft.com/office/drawing/2014/main" id="{062E4B86-B7C9-4AE4-BB6C-CA1A260B7360}"/>
              </a:ext>
            </a:extLst>
          </p:cNvPr>
          <p:cNvPicPr>
            <a:picLocks noChangeAspect="1"/>
          </p:cNvPicPr>
          <p:nvPr/>
        </p:nvPicPr>
        <p:blipFill>
          <a:blip r:embed="rId11"/>
          <a:stretch>
            <a:fillRect/>
          </a:stretch>
        </p:blipFill>
        <p:spPr>
          <a:xfrm>
            <a:off x="2106086" y="2035590"/>
            <a:ext cx="1883827" cy="701101"/>
          </a:xfrm>
          <a:prstGeom prst="rect">
            <a:avLst/>
          </a:prstGeom>
        </p:spPr>
      </p:pic>
      <p:pic>
        <p:nvPicPr>
          <p:cNvPr id="12" name="صورة 11">
            <a:extLst>
              <a:ext uri="{FF2B5EF4-FFF2-40B4-BE49-F238E27FC236}">
                <a16:creationId xmlns:a16="http://schemas.microsoft.com/office/drawing/2014/main" id="{DD9E32CF-142A-4571-8D69-E7B14FD2157C}"/>
              </a:ext>
            </a:extLst>
          </p:cNvPr>
          <p:cNvPicPr>
            <a:picLocks noChangeAspect="1"/>
          </p:cNvPicPr>
          <p:nvPr/>
        </p:nvPicPr>
        <p:blipFill>
          <a:blip r:embed="rId12"/>
          <a:stretch>
            <a:fillRect/>
          </a:stretch>
        </p:blipFill>
        <p:spPr>
          <a:xfrm>
            <a:off x="7607192" y="2820484"/>
            <a:ext cx="2725148" cy="676715"/>
          </a:xfrm>
          <a:prstGeom prst="rect">
            <a:avLst/>
          </a:prstGeom>
        </p:spPr>
      </p:pic>
      <p:pic>
        <p:nvPicPr>
          <p:cNvPr id="23" name="صورة 22">
            <a:extLst>
              <a:ext uri="{FF2B5EF4-FFF2-40B4-BE49-F238E27FC236}">
                <a16:creationId xmlns:a16="http://schemas.microsoft.com/office/drawing/2014/main" id="{C6C0CE42-9825-44FF-8A2B-8622452F8971}"/>
              </a:ext>
            </a:extLst>
          </p:cNvPr>
          <p:cNvPicPr>
            <a:picLocks noChangeAspect="1"/>
          </p:cNvPicPr>
          <p:nvPr/>
        </p:nvPicPr>
        <p:blipFill>
          <a:blip r:embed="rId13"/>
          <a:stretch>
            <a:fillRect/>
          </a:stretch>
        </p:blipFill>
        <p:spPr>
          <a:xfrm>
            <a:off x="2106086" y="2809754"/>
            <a:ext cx="1914310" cy="640135"/>
          </a:xfrm>
          <a:prstGeom prst="rect">
            <a:avLst/>
          </a:prstGeom>
        </p:spPr>
      </p:pic>
    </p:spTree>
    <p:extLst>
      <p:ext uri="{BB962C8B-B14F-4D97-AF65-F5344CB8AC3E}">
        <p14:creationId xmlns:p14="http://schemas.microsoft.com/office/powerpoint/2010/main" val="37352903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7205008" y="2446100"/>
            <a:ext cx="3898865" cy="65526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وكذا المتمتع يطوف للزيارة فقط </a:t>
            </a:r>
          </a:p>
        </p:txBody>
      </p:sp>
      <p:sp>
        <p:nvSpPr>
          <p:cNvPr id="18" name="مستطيل: زوايا مستديرة 17">
            <a:extLst>
              <a:ext uri="{FF2B5EF4-FFF2-40B4-BE49-F238E27FC236}">
                <a16:creationId xmlns:a16="http://schemas.microsoft.com/office/drawing/2014/main" id="{8AD51AC2-961C-45F3-83D0-537B5C7537B9}"/>
              </a:ext>
            </a:extLst>
          </p:cNvPr>
          <p:cNvSpPr/>
          <p:nvPr/>
        </p:nvSpPr>
        <p:spPr>
          <a:xfrm>
            <a:off x="5966965" y="717160"/>
            <a:ext cx="556144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إجزاء طواف الزيارة عن طواف القدوم</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30" name="موصل: على شكل مرفق 29">
            <a:extLst>
              <a:ext uri="{FF2B5EF4-FFF2-40B4-BE49-F238E27FC236}">
                <a16:creationId xmlns:a16="http://schemas.microsoft.com/office/drawing/2014/main" id="{7DB0B989-55E4-41CB-97EC-38CB9E308C03}"/>
              </a:ext>
            </a:extLst>
          </p:cNvPr>
          <p:cNvCxnSpPr>
            <a:cxnSpLocks/>
            <a:stCxn id="18" idx="3"/>
            <a:endCxn id="23" idx="3"/>
          </p:cNvCxnSpPr>
          <p:nvPr/>
        </p:nvCxnSpPr>
        <p:spPr>
          <a:xfrm flipH="1">
            <a:off x="11103873" y="1039449"/>
            <a:ext cx="424539" cy="919428"/>
          </a:xfrm>
          <a:prstGeom prst="bentConnector3">
            <a:avLst>
              <a:gd name="adj1" fmla="val -53847"/>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مستطيل: زوايا مستديرة 22">
            <a:extLst>
              <a:ext uri="{FF2B5EF4-FFF2-40B4-BE49-F238E27FC236}">
                <a16:creationId xmlns:a16="http://schemas.microsoft.com/office/drawing/2014/main" id="{758C26D8-30B3-4427-9576-9DC28A770189}"/>
              </a:ext>
            </a:extLst>
          </p:cNvPr>
          <p:cNvSpPr/>
          <p:nvPr/>
        </p:nvSpPr>
        <p:spPr>
          <a:xfrm>
            <a:off x="4557252" y="1631243"/>
            <a:ext cx="6546621" cy="65526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وظاهره أنهما لا يطوفان للقدوم ولو لم يكونا دخلا مكة قبل </a:t>
            </a:r>
          </a:p>
        </p:txBody>
      </p:sp>
      <p:sp>
        <p:nvSpPr>
          <p:cNvPr id="26" name="مستطيل: زوايا مستديرة 25">
            <a:extLst>
              <a:ext uri="{FF2B5EF4-FFF2-40B4-BE49-F238E27FC236}">
                <a16:creationId xmlns:a16="http://schemas.microsoft.com/office/drawing/2014/main" id="{855B1C79-CD9B-47E7-8508-F0A148A2D240}"/>
              </a:ext>
            </a:extLst>
          </p:cNvPr>
          <p:cNvSpPr/>
          <p:nvPr/>
        </p:nvSpPr>
        <p:spPr>
          <a:xfrm>
            <a:off x="3740741" y="4170929"/>
            <a:ext cx="7363132" cy="65526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ونص الإمام، واختاره الأكثر أن القارن والمفرد إن لم يكونا دخلاها قبل </a:t>
            </a:r>
          </a:p>
        </p:txBody>
      </p:sp>
      <p:cxnSp>
        <p:nvCxnSpPr>
          <p:cNvPr id="19" name="موصل: على شكل مرفق 18">
            <a:extLst>
              <a:ext uri="{FF2B5EF4-FFF2-40B4-BE49-F238E27FC236}">
                <a16:creationId xmlns:a16="http://schemas.microsoft.com/office/drawing/2014/main" id="{84241865-4701-4E2D-AE35-4C342BD93E43}"/>
              </a:ext>
            </a:extLst>
          </p:cNvPr>
          <p:cNvCxnSpPr>
            <a:cxnSpLocks/>
            <a:stCxn id="18" idx="3"/>
            <a:endCxn id="40" idx="3"/>
          </p:cNvCxnSpPr>
          <p:nvPr/>
        </p:nvCxnSpPr>
        <p:spPr>
          <a:xfrm flipH="1">
            <a:off x="11103873" y="1039449"/>
            <a:ext cx="424539" cy="1734285"/>
          </a:xfrm>
          <a:prstGeom prst="bentConnector3">
            <a:avLst>
              <a:gd name="adj1" fmla="val -53847"/>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موصل: على شكل مرفق 21">
            <a:extLst>
              <a:ext uri="{FF2B5EF4-FFF2-40B4-BE49-F238E27FC236}">
                <a16:creationId xmlns:a16="http://schemas.microsoft.com/office/drawing/2014/main" id="{78D02103-903A-438A-B7AA-746C485D94AC}"/>
              </a:ext>
            </a:extLst>
          </p:cNvPr>
          <p:cNvCxnSpPr>
            <a:cxnSpLocks/>
            <a:stCxn id="18" idx="3"/>
            <a:endCxn id="26" idx="3"/>
          </p:cNvCxnSpPr>
          <p:nvPr/>
        </p:nvCxnSpPr>
        <p:spPr>
          <a:xfrm flipH="1">
            <a:off x="11103873" y="1039449"/>
            <a:ext cx="424539" cy="3459114"/>
          </a:xfrm>
          <a:prstGeom prst="bentConnector3">
            <a:avLst>
              <a:gd name="adj1" fmla="val -53847"/>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موصل: على شكل مرفق 40">
            <a:extLst>
              <a:ext uri="{FF2B5EF4-FFF2-40B4-BE49-F238E27FC236}">
                <a16:creationId xmlns:a16="http://schemas.microsoft.com/office/drawing/2014/main" id="{C5AC9696-FFA2-40C3-9679-72ED2F760276}"/>
              </a:ext>
            </a:extLst>
          </p:cNvPr>
          <p:cNvCxnSpPr>
            <a:cxnSpLocks/>
            <a:stCxn id="26" idx="2"/>
            <a:endCxn id="61" idx="3"/>
          </p:cNvCxnSpPr>
          <p:nvPr/>
        </p:nvCxnSpPr>
        <p:spPr>
          <a:xfrm rot="5400000">
            <a:off x="6193657" y="4610956"/>
            <a:ext cx="1013410" cy="144389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2" name="موصل: على شكل مرفق 41">
            <a:extLst>
              <a:ext uri="{FF2B5EF4-FFF2-40B4-BE49-F238E27FC236}">
                <a16:creationId xmlns:a16="http://schemas.microsoft.com/office/drawing/2014/main" id="{1C8201DC-238E-4432-AB3E-FB5464A591A7}"/>
              </a:ext>
            </a:extLst>
          </p:cNvPr>
          <p:cNvCxnSpPr>
            <a:cxnSpLocks/>
            <a:stCxn id="26" idx="2"/>
            <a:endCxn id="57" idx="3"/>
          </p:cNvCxnSpPr>
          <p:nvPr/>
        </p:nvCxnSpPr>
        <p:spPr>
          <a:xfrm rot="5400000">
            <a:off x="6463852" y="4340757"/>
            <a:ext cx="473016" cy="1443895"/>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3" name="موصل: على شكل مرفق 42">
            <a:extLst>
              <a:ext uri="{FF2B5EF4-FFF2-40B4-BE49-F238E27FC236}">
                <a16:creationId xmlns:a16="http://schemas.microsoft.com/office/drawing/2014/main" id="{6BDF9638-9744-402C-96D3-3F9FCA2CF52D}"/>
              </a:ext>
            </a:extLst>
          </p:cNvPr>
          <p:cNvCxnSpPr>
            <a:cxnSpLocks/>
            <a:stCxn id="40" idx="2"/>
            <a:endCxn id="45" idx="3"/>
          </p:cNvCxnSpPr>
          <p:nvPr/>
        </p:nvCxnSpPr>
        <p:spPr>
          <a:xfrm rot="5400000">
            <a:off x="8779539" y="3261245"/>
            <a:ext cx="534781" cy="215024"/>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5" name="مربع نص 44">
            <a:extLst>
              <a:ext uri="{FF2B5EF4-FFF2-40B4-BE49-F238E27FC236}">
                <a16:creationId xmlns:a16="http://schemas.microsoft.com/office/drawing/2014/main" id="{C48DF3EF-5F63-463B-ADF2-AEBF894825BE}"/>
              </a:ext>
            </a:extLst>
          </p:cNvPr>
          <p:cNvSpPr txBox="1"/>
          <p:nvPr/>
        </p:nvSpPr>
        <p:spPr>
          <a:xfrm>
            <a:off x="1576285" y="3128316"/>
            <a:ext cx="7363132" cy="101566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كمن دخل المسجد وأقيمت الصلاة فإنه يكتفي بها عن تحية المسجد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واختاره الموفق والشيخ تقي الدين، وابن رجب </a:t>
            </a:r>
          </a:p>
        </p:txBody>
      </p:sp>
      <p:sp>
        <p:nvSpPr>
          <p:cNvPr id="57" name="مربع نص 56">
            <a:extLst>
              <a:ext uri="{FF2B5EF4-FFF2-40B4-BE49-F238E27FC236}">
                <a16:creationId xmlns:a16="http://schemas.microsoft.com/office/drawing/2014/main" id="{EA4DF539-0690-4544-AF9F-BC94EE71E42F}"/>
              </a:ext>
            </a:extLst>
          </p:cNvPr>
          <p:cNvSpPr txBox="1"/>
          <p:nvPr/>
        </p:nvSpPr>
        <p:spPr>
          <a:xfrm>
            <a:off x="2168699" y="5022213"/>
            <a:ext cx="380971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يطوفان للقدوم برمل ثم للزيارة </a:t>
            </a:r>
          </a:p>
        </p:txBody>
      </p:sp>
      <p:sp>
        <p:nvSpPr>
          <p:cNvPr id="61" name="مربع نص 60">
            <a:extLst>
              <a:ext uri="{FF2B5EF4-FFF2-40B4-BE49-F238E27FC236}">
                <a16:creationId xmlns:a16="http://schemas.microsoft.com/office/drawing/2014/main" id="{95174EC2-D51A-4E35-8D01-A13B88975E2F}"/>
              </a:ext>
            </a:extLst>
          </p:cNvPr>
          <p:cNvSpPr txBox="1"/>
          <p:nvPr/>
        </p:nvSpPr>
        <p:spPr>
          <a:xfrm>
            <a:off x="1061679" y="5562607"/>
            <a:ext cx="491673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وأن المتمتع يطوف للقدوم ثم للزيارة بلا رمل</a:t>
            </a:r>
          </a:p>
        </p:txBody>
      </p:sp>
    </p:spTree>
    <p:extLst>
      <p:ext uri="{BB962C8B-B14F-4D97-AF65-F5344CB8AC3E}">
        <p14:creationId xmlns:p14="http://schemas.microsoft.com/office/powerpoint/2010/main" val="16164851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1502287" y="5273374"/>
            <a:ext cx="8135827"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 ابن عمر: (أفاض رسول الله صَلَّى اللَّهُ عَلَيْهِ وَسَلَّمَ يوم النحر) متفق عليه</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7304221" y="925575"/>
            <a:ext cx="463396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وقت طواف الزيارة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10" idx="1"/>
            <a:endCxn id="8" idx="3"/>
          </p:cNvCxnSpPr>
          <p:nvPr/>
        </p:nvCxnSpPr>
        <p:spPr>
          <a:xfrm rot="5400000">
            <a:off x="9356162" y="4393196"/>
            <a:ext cx="836967" cy="27306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6" name="وسيلة الشرح: خط منحني مزدوج 5">
            <a:extLst>
              <a:ext uri="{FF2B5EF4-FFF2-40B4-BE49-F238E27FC236}">
                <a16:creationId xmlns:a16="http://schemas.microsoft.com/office/drawing/2014/main" id="{70EBB682-9775-4B8D-9FFB-FC87D06B412A}"/>
              </a:ext>
            </a:extLst>
          </p:cNvPr>
          <p:cNvSpPr/>
          <p:nvPr/>
        </p:nvSpPr>
        <p:spPr>
          <a:xfrm rot="10800000" flipV="1">
            <a:off x="5823565" y="1625518"/>
            <a:ext cx="5325396" cy="1486392"/>
          </a:xfrm>
          <a:prstGeom prst="borderCallout3">
            <a:avLst>
              <a:gd name="adj1" fmla="val 99432"/>
              <a:gd name="adj2" fmla="val 661"/>
              <a:gd name="adj3" fmla="val 99433"/>
              <a:gd name="adj4" fmla="val -6781"/>
              <a:gd name="adj5" fmla="val 21116"/>
              <a:gd name="adj6" fmla="val -7133"/>
              <a:gd name="adj7" fmla="val -34369"/>
              <a:gd name="adj8" fmla="val -1084"/>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وأول وقته أي؛ وقت طواف الزيارة بعد نصف ليلة النحر لمن وقف قبل ذلك بعرفات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وإلا فبعد الوقوف</a:t>
            </a:r>
          </a:p>
        </p:txBody>
      </p: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8616924" y="4687472"/>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10" name="وسيلة الشرح: خط منحني مزدوج 9">
            <a:extLst>
              <a:ext uri="{FF2B5EF4-FFF2-40B4-BE49-F238E27FC236}">
                <a16:creationId xmlns:a16="http://schemas.microsoft.com/office/drawing/2014/main" id="{CEE8587C-E754-40B7-AAE9-3841EA5EDDD4}"/>
              </a:ext>
            </a:extLst>
          </p:cNvPr>
          <p:cNvSpPr/>
          <p:nvPr/>
        </p:nvSpPr>
        <p:spPr>
          <a:xfrm rot="10800000" flipV="1">
            <a:off x="8673394" y="3340321"/>
            <a:ext cx="2475565" cy="770923"/>
          </a:xfrm>
          <a:prstGeom prst="borderCallout3">
            <a:avLst>
              <a:gd name="adj1" fmla="val 99432"/>
              <a:gd name="adj2" fmla="val 661"/>
              <a:gd name="adj3" fmla="val 99433"/>
              <a:gd name="adj4" fmla="val -6781"/>
              <a:gd name="adj5" fmla="val 21116"/>
              <a:gd name="adj6" fmla="val -7133"/>
              <a:gd name="adj7" fmla="val -33727"/>
              <a:gd name="adj8" fmla="val 301"/>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ويسن</a:t>
            </a: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فعله في يومه</a:t>
            </a:r>
          </a:p>
        </p:txBody>
      </p:sp>
      <p:sp>
        <p:nvSpPr>
          <p:cNvPr id="17" name="وسيلة الشرح: خط منحني مزدوج 16">
            <a:extLst>
              <a:ext uri="{FF2B5EF4-FFF2-40B4-BE49-F238E27FC236}">
                <a16:creationId xmlns:a16="http://schemas.microsoft.com/office/drawing/2014/main" id="{058331A2-8FEC-4C70-A26B-A0ED97C8B9A4}"/>
              </a:ext>
            </a:extLst>
          </p:cNvPr>
          <p:cNvSpPr/>
          <p:nvPr/>
        </p:nvSpPr>
        <p:spPr>
          <a:xfrm rot="10800000" flipV="1">
            <a:off x="408641" y="2333441"/>
            <a:ext cx="4904659" cy="770923"/>
          </a:xfrm>
          <a:prstGeom prst="borderCallout3">
            <a:avLst>
              <a:gd name="adj1" fmla="val 99432"/>
              <a:gd name="adj2" fmla="val 661"/>
              <a:gd name="adj3" fmla="val 99433"/>
              <a:gd name="adj4" fmla="val -4375"/>
              <a:gd name="adj5" fmla="val 9638"/>
              <a:gd name="adj6" fmla="val -4427"/>
              <a:gd name="adj7" fmla="val -33727"/>
              <a:gd name="adj8" fmla="val 301"/>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ويستحب أن يدخل البيت فيكبر في نواحيه </a:t>
            </a:r>
          </a:p>
        </p:txBody>
      </p:sp>
      <p:sp>
        <p:nvSpPr>
          <p:cNvPr id="18" name="وسيلة الشرح: خط منحني مزدوج 17">
            <a:extLst>
              <a:ext uri="{FF2B5EF4-FFF2-40B4-BE49-F238E27FC236}">
                <a16:creationId xmlns:a16="http://schemas.microsoft.com/office/drawing/2014/main" id="{00B158A9-BFC8-4B85-9AEA-288F37016E41}"/>
              </a:ext>
            </a:extLst>
          </p:cNvPr>
          <p:cNvSpPr/>
          <p:nvPr/>
        </p:nvSpPr>
        <p:spPr>
          <a:xfrm rot="10800000" flipV="1">
            <a:off x="192851" y="3391939"/>
            <a:ext cx="5313299" cy="770923"/>
          </a:xfrm>
          <a:prstGeom prst="borderCallout3">
            <a:avLst>
              <a:gd name="adj1" fmla="val 95606"/>
              <a:gd name="adj2" fmla="val 106"/>
              <a:gd name="adj3" fmla="val 3779"/>
              <a:gd name="adj4" fmla="val -119"/>
              <a:gd name="adj5" fmla="val 3898"/>
              <a:gd name="adj6" fmla="val -749"/>
              <a:gd name="adj7" fmla="val -39466"/>
              <a:gd name="adj8" fmla="val 3632"/>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ويصلي فيه ركعتين بين العمودين تلقاء وجهه </a:t>
            </a:r>
          </a:p>
        </p:txBody>
      </p:sp>
      <p:sp>
        <p:nvSpPr>
          <p:cNvPr id="20" name="وسيلة الشرح: خط منحني مزدوج 19">
            <a:extLst>
              <a:ext uri="{FF2B5EF4-FFF2-40B4-BE49-F238E27FC236}">
                <a16:creationId xmlns:a16="http://schemas.microsoft.com/office/drawing/2014/main" id="{597EA622-4496-4F0C-AEDE-02C18283B22D}"/>
              </a:ext>
            </a:extLst>
          </p:cNvPr>
          <p:cNvSpPr/>
          <p:nvPr/>
        </p:nvSpPr>
        <p:spPr>
          <a:xfrm rot="10800000" flipV="1">
            <a:off x="3030585" y="4288790"/>
            <a:ext cx="2475565" cy="770923"/>
          </a:xfrm>
          <a:prstGeom prst="borderCallout3">
            <a:avLst>
              <a:gd name="adj1" fmla="val 99432"/>
              <a:gd name="adj2" fmla="val 65"/>
              <a:gd name="adj3" fmla="val 36302"/>
              <a:gd name="adj4" fmla="val -228"/>
              <a:gd name="adj5" fmla="val -19059"/>
              <a:gd name="adj6" fmla="val 612"/>
              <a:gd name="adj7" fmla="val -24161"/>
              <a:gd name="adj8" fmla="val -295"/>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ويدعو الله عز وجل</a:t>
            </a:r>
          </a:p>
        </p:txBody>
      </p:sp>
      <p:sp>
        <p:nvSpPr>
          <p:cNvPr id="22" name="مستطيل: زوايا مستديرة 21">
            <a:extLst>
              <a:ext uri="{FF2B5EF4-FFF2-40B4-BE49-F238E27FC236}">
                <a16:creationId xmlns:a16="http://schemas.microsoft.com/office/drawing/2014/main" id="{FBF8E3D8-9CDA-453C-B395-4E31C6CF36C8}"/>
              </a:ext>
            </a:extLst>
          </p:cNvPr>
          <p:cNvSpPr/>
          <p:nvPr/>
        </p:nvSpPr>
        <p:spPr>
          <a:xfrm>
            <a:off x="934465" y="1588436"/>
            <a:ext cx="463396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يعمل عند طواف الزيارة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Tree>
    <p:extLst>
      <p:ext uri="{BB962C8B-B14F-4D97-AF65-F5344CB8AC3E}">
        <p14:creationId xmlns:p14="http://schemas.microsoft.com/office/powerpoint/2010/main" val="38057929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803483" y="1503089"/>
            <a:ext cx="4155927"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لأن آخر وقته غير محدود كالسعي</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6994505" y="626441"/>
            <a:ext cx="463396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تأخير طواف الزيارة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6" name="وسيلة الشرح: خط منحني مزدوج 5">
            <a:extLst>
              <a:ext uri="{FF2B5EF4-FFF2-40B4-BE49-F238E27FC236}">
                <a16:creationId xmlns:a16="http://schemas.microsoft.com/office/drawing/2014/main" id="{70EBB682-9775-4B8D-9FFB-FC87D06B412A}"/>
              </a:ext>
            </a:extLst>
          </p:cNvPr>
          <p:cNvSpPr/>
          <p:nvPr/>
        </p:nvSpPr>
        <p:spPr>
          <a:xfrm rot="10800000" flipV="1">
            <a:off x="6263640" y="1345801"/>
            <a:ext cx="4904659" cy="707923"/>
          </a:xfrm>
          <a:prstGeom prst="borderCallout3">
            <a:avLst>
              <a:gd name="adj1" fmla="val 99432"/>
              <a:gd name="adj2" fmla="val 661"/>
              <a:gd name="adj3" fmla="val 99433"/>
              <a:gd name="adj4" fmla="val -6781"/>
              <a:gd name="adj5" fmla="val 21116"/>
              <a:gd name="adj6" fmla="val -7133"/>
              <a:gd name="adj7" fmla="val -34369"/>
              <a:gd name="adj8" fmla="val -1084"/>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وله تأخيره أي؛ تأخير الطواف عن أيام منى</a:t>
            </a:r>
          </a:p>
        </p:txBody>
      </p: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4959410" y="1503089"/>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22" name="مستطيل: زوايا مستديرة 21">
            <a:extLst>
              <a:ext uri="{FF2B5EF4-FFF2-40B4-BE49-F238E27FC236}">
                <a16:creationId xmlns:a16="http://schemas.microsoft.com/office/drawing/2014/main" id="{FBF8E3D8-9CDA-453C-B395-4E31C6CF36C8}"/>
              </a:ext>
            </a:extLst>
          </p:cNvPr>
          <p:cNvSpPr/>
          <p:nvPr/>
        </p:nvSpPr>
        <p:spPr>
          <a:xfrm>
            <a:off x="2912442" y="2298515"/>
            <a:ext cx="6177808"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من يجب عليه السعي بعد طواف الزيارة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16" name="مربع نص 15">
            <a:extLst>
              <a:ext uri="{FF2B5EF4-FFF2-40B4-BE49-F238E27FC236}">
                <a16:creationId xmlns:a16="http://schemas.microsoft.com/office/drawing/2014/main" id="{5E0B5E01-4FE6-402E-8DB8-F0797643116E}"/>
              </a:ext>
            </a:extLst>
          </p:cNvPr>
          <p:cNvSpPr txBox="1"/>
          <p:nvPr/>
        </p:nvSpPr>
        <p:spPr>
          <a:xfrm>
            <a:off x="6970693" y="3143092"/>
            <a:ext cx="4535540" cy="553998"/>
          </a:xfrm>
          <a:prstGeom prst="rect">
            <a:avLst/>
          </a:prstGeom>
          <a:solidFill>
            <a:srgbClr val="B9B9B9"/>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يسعى بين الصفا والمروة إن كان متمتعا</a:t>
            </a:r>
          </a:p>
        </p:txBody>
      </p:sp>
      <p:sp>
        <p:nvSpPr>
          <p:cNvPr id="9" name="مربع نص 8">
            <a:extLst>
              <a:ext uri="{FF2B5EF4-FFF2-40B4-BE49-F238E27FC236}">
                <a16:creationId xmlns:a16="http://schemas.microsoft.com/office/drawing/2014/main" id="{0BF24E6D-6F85-4D04-84CC-A2D98ABB2642}"/>
              </a:ext>
            </a:extLst>
          </p:cNvPr>
          <p:cNvSpPr txBox="1"/>
          <p:nvPr/>
        </p:nvSpPr>
        <p:spPr>
          <a:xfrm>
            <a:off x="437139" y="3152001"/>
            <a:ext cx="4535540" cy="1477328"/>
          </a:xfrm>
          <a:prstGeom prst="rect">
            <a:avLst/>
          </a:prstGeom>
          <a:solidFill>
            <a:srgbClr val="B9B9B9"/>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كان غيره أي؛ غير متمتع بأن كان قارنا أو مفردا ولم يكن سعى مع طواف القدوم فإن كان سعى بعده لم يعده </a:t>
            </a:r>
          </a:p>
        </p:txBody>
      </p:sp>
      <p:sp>
        <p:nvSpPr>
          <p:cNvPr id="21" name="مربع نص 20">
            <a:extLst>
              <a:ext uri="{FF2B5EF4-FFF2-40B4-BE49-F238E27FC236}">
                <a16:creationId xmlns:a16="http://schemas.microsoft.com/office/drawing/2014/main" id="{C33868AF-17DB-469C-8E97-8BA418430167}"/>
              </a:ext>
            </a:extLst>
          </p:cNvPr>
          <p:cNvSpPr txBox="1"/>
          <p:nvPr/>
        </p:nvSpPr>
        <p:spPr>
          <a:xfrm>
            <a:off x="6302482" y="3854204"/>
            <a:ext cx="4132180" cy="101566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سعيه أولا كان للعمرة فيجب أن يسعى للحج </a:t>
            </a:r>
          </a:p>
        </p:txBody>
      </p:sp>
      <p:sp>
        <p:nvSpPr>
          <p:cNvPr id="23" name="مربع نص 22">
            <a:extLst>
              <a:ext uri="{FF2B5EF4-FFF2-40B4-BE49-F238E27FC236}">
                <a16:creationId xmlns:a16="http://schemas.microsoft.com/office/drawing/2014/main" id="{B75707B9-2FED-441E-9840-0718F7A7B9B7}"/>
              </a:ext>
            </a:extLst>
          </p:cNvPr>
          <p:cNvSpPr txBox="1"/>
          <p:nvPr/>
        </p:nvSpPr>
        <p:spPr>
          <a:xfrm>
            <a:off x="619699" y="4708580"/>
            <a:ext cx="4339711"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لا يستحب التطوع بالسعي كسائر </a:t>
            </a:r>
            <a:r>
              <a:rPr kumimoji="0" lang="ar-SA" sz="3000" b="0" i="0"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الانساك</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غير الطواف؛ لأنه صلاة، </a:t>
            </a:r>
          </a:p>
        </p:txBody>
      </p:sp>
      <p:sp>
        <p:nvSpPr>
          <p:cNvPr id="13" name="مستطيل: زوايا مستديرة 12">
            <a:extLst>
              <a:ext uri="{FF2B5EF4-FFF2-40B4-BE49-F238E27FC236}">
                <a16:creationId xmlns:a16="http://schemas.microsoft.com/office/drawing/2014/main" id="{C1BC5A69-9FBB-4FCB-8E5E-AA39D007A55F}"/>
              </a:ext>
            </a:extLst>
          </p:cNvPr>
          <p:cNvSpPr/>
          <p:nvPr/>
        </p:nvSpPr>
        <p:spPr>
          <a:xfrm>
            <a:off x="10682827" y="3885791"/>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15" name="موصل: على شكل مرفق 14">
            <a:extLst>
              <a:ext uri="{FF2B5EF4-FFF2-40B4-BE49-F238E27FC236}">
                <a16:creationId xmlns:a16="http://schemas.microsoft.com/office/drawing/2014/main" id="{B2682F6B-3C64-43DD-834F-560814CD4ED3}"/>
              </a:ext>
            </a:extLst>
          </p:cNvPr>
          <p:cNvCxnSpPr>
            <a:cxnSpLocks/>
            <a:stCxn id="22" idx="3"/>
            <a:endCxn id="16" idx="0"/>
          </p:cNvCxnSpPr>
          <p:nvPr/>
        </p:nvCxnSpPr>
        <p:spPr>
          <a:xfrm>
            <a:off x="9090250" y="2620804"/>
            <a:ext cx="148213" cy="522288"/>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7" name="موصل: على شكل مرفق 26">
            <a:extLst>
              <a:ext uri="{FF2B5EF4-FFF2-40B4-BE49-F238E27FC236}">
                <a16:creationId xmlns:a16="http://schemas.microsoft.com/office/drawing/2014/main" id="{611DA050-482E-4974-8DD2-54645CB987B4}"/>
              </a:ext>
            </a:extLst>
          </p:cNvPr>
          <p:cNvCxnSpPr>
            <a:cxnSpLocks/>
            <a:stCxn id="22" idx="1"/>
            <a:endCxn id="9" idx="0"/>
          </p:cNvCxnSpPr>
          <p:nvPr/>
        </p:nvCxnSpPr>
        <p:spPr>
          <a:xfrm rot="10800000" flipV="1">
            <a:off x="2704910" y="2620803"/>
            <a:ext cx="207533" cy="53119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0" name="مستطيل: زوايا مستديرة 29">
            <a:extLst>
              <a:ext uri="{FF2B5EF4-FFF2-40B4-BE49-F238E27FC236}">
                <a16:creationId xmlns:a16="http://schemas.microsoft.com/office/drawing/2014/main" id="{7D38974E-9162-4E7E-9F24-EDB48BB4B0F6}"/>
              </a:ext>
            </a:extLst>
          </p:cNvPr>
          <p:cNvSpPr/>
          <p:nvPr/>
        </p:nvSpPr>
        <p:spPr>
          <a:xfrm>
            <a:off x="3124384" y="5738093"/>
            <a:ext cx="6356195" cy="65526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قد حل له كل شيء حتى النساء وهذا هو التحلل الثاني</a:t>
            </a:r>
          </a:p>
        </p:txBody>
      </p:sp>
    </p:spTree>
    <p:extLst>
      <p:ext uri="{BB962C8B-B14F-4D97-AF65-F5344CB8AC3E}">
        <p14:creationId xmlns:p14="http://schemas.microsoft.com/office/powerpoint/2010/main" val="11546273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7204591" y="750703"/>
            <a:ext cx="3631834"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الشرب من ماء زمزم</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5709616" y="1676272"/>
            <a:ext cx="5131528"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يشرب من ماء زمزم لما أحب ويتضلع منه</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8129045" y="2284950"/>
            <a:ext cx="271209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ويرش على بدنه وثوبه</a:t>
            </a:r>
          </a:p>
        </p:txBody>
      </p:sp>
      <p:sp>
        <p:nvSpPr>
          <p:cNvPr id="24" name="مربع نص 23">
            <a:extLst>
              <a:ext uri="{FF2B5EF4-FFF2-40B4-BE49-F238E27FC236}">
                <a16:creationId xmlns:a16="http://schemas.microsoft.com/office/drawing/2014/main" id="{D489A2CF-7C3C-4835-B1E2-B1BC13C2075F}"/>
              </a:ext>
            </a:extLst>
          </p:cNvPr>
          <p:cNvSpPr txBox="1"/>
          <p:nvPr/>
        </p:nvSpPr>
        <p:spPr>
          <a:xfrm>
            <a:off x="6765194" y="2988587"/>
            <a:ext cx="4075950"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ويستقبل القبلة ويتنفس ثلاثا</a:t>
            </a:r>
          </a:p>
        </p:txBody>
      </p:sp>
      <p:sp>
        <p:nvSpPr>
          <p:cNvPr id="36" name="مربع نص 35">
            <a:extLst>
              <a:ext uri="{FF2B5EF4-FFF2-40B4-BE49-F238E27FC236}">
                <a16:creationId xmlns:a16="http://schemas.microsoft.com/office/drawing/2014/main" id="{1307D01F-EC42-4323-92D8-303A7A7A91F9}"/>
              </a:ext>
            </a:extLst>
          </p:cNvPr>
          <p:cNvSpPr txBox="1"/>
          <p:nvPr/>
        </p:nvSpPr>
        <p:spPr>
          <a:xfrm>
            <a:off x="5881091" y="3693575"/>
            <a:ext cx="496005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ويدعو بما ورد فيقول: </a:t>
            </a:r>
          </a:p>
        </p:txBody>
      </p:sp>
      <p:cxnSp>
        <p:nvCxnSpPr>
          <p:cNvPr id="44" name="موصل: على شكل مرفق 43">
            <a:extLst>
              <a:ext uri="{FF2B5EF4-FFF2-40B4-BE49-F238E27FC236}">
                <a16:creationId xmlns:a16="http://schemas.microsoft.com/office/drawing/2014/main" id="{7C660625-0FFF-448D-8AD6-D330FC4259E5}"/>
              </a:ext>
            </a:extLst>
          </p:cNvPr>
          <p:cNvCxnSpPr>
            <a:cxnSpLocks/>
            <a:stCxn id="31" idx="3"/>
            <a:endCxn id="36" idx="3"/>
          </p:cNvCxnSpPr>
          <p:nvPr/>
        </p:nvCxnSpPr>
        <p:spPr>
          <a:xfrm>
            <a:off x="10836425" y="1072992"/>
            <a:ext cx="4719" cy="2897582"/>
          </a:xfrm>
          <a:prstGeom prst="bentConnector3">
            <a:avLst>
              <a:gd name="adj1" fmla="val 494424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11024A40-8486-4D92-A9B3-68A6D0E6A954}"/>
              </a:ext>
            </a:extLst>
          </p:cNvPr>
          <p:cNvCxnSpPr>
            <a:cxnSpLocks/>
            <a:stCxn id="31" idx="3"/>
            <a:endCxn id="54" idx="3"/>
          </p:cNvCxnSpPr>
          <p:nvPr/>
        </p:nvCxnSpPr>
        <p:spPr>
          <a:xfrm>
            <a:off x="10836425" y="1072992"/>
            <a:ext cx="4719" cy="1488957"/>
          </a:xfrm>
          <a:prstGeom prst="bentConnector3">
            <a:avLst>
              <a:gd name="adj1" fmla="val 494424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a:off x="10836425" y="1072992"/>
            <a:ext cx="4719" cy="880279"/>
          </a:xfrm>
          <a:prstGeom prst="bentConnector3">
            <a:avLst>
              <a:gd name="adj1" fmla="val 494424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9" name="موصل: على شكل مرفق 38">
            <a:extLst>
              <a:ext uri="{FF2B5EF4-FFF2-40B4-BE49-F238E27FC236}">
                <a16:creationId xmlns:a16="http://schemas.microsoft.com/office/drawing/2014/main" id="{49A303D0-FC0F-4045-8701-FAB76407F3A1}"/>
              </a:ext>
            </a:extLst>
          </p:cNvPr>
          <p:cNvCxnSpPr>
            <a:cxnSpLocks/>
            <a:stCxn id="31" idx="3"/>
            <a:endCxn id="24" idx="3"/>
          </p:cNvCxnSpPr>
          <p:nvPr/>
        </p:nvCxnSpPr>
        <p:spPr>
          <a:xfrm>
            <a:off x="10836425" y="1072992"/>
            <a:ext cx="4719" cy="2192594"/>
          </a:xfrm>
          <a:prstGeom prst="bentConnector3">
            <a:avLst>
              <a:gd name="adj1" fmla="val 494424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3" name="مربع نص 22">
            <a:extLst>
              <a:ext uri="{FF2B5EF4-FFF2-40B4-BE49-F238E27FC236}">
                <a16:creationId xmlns:a16="http://schemas.microsoft.com/office/drawing/2014/main" id="{428BECDC-F6A1-46B0-AFF8-8B956A161C92}"/>
              </a:ext>
            </a:extLst>
          </p:cNvPr>
          <p:cNvSpPr txBox="1"/>
          <p:nvPr/>
        </p:nvSpPr>
        <p:spPr>
          <a:xfrm>
            <a:off x="2938651" y="4405568"/>
            <a:ext cx="6314697" cy="1015663"/>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بسم الله اللهم اجعله لنا علما نافعا ورزقا واسعا وريا وشبعا وشفاء من كل داء، واغسل به قلبي واملأه من خشيتك</a:t>
            </a:r>
          </a:p>
        </p:txBody>
      </p:sp>
    </p:spTree>
    <p:extLst>
      <p:ext uri="{BB962C8B-B14F-4D97-AF65-F5344CB8AC3E}">
        <p14:creationId xmlns:p14="http://schemas.microsoft.com/office/powerpoint/2010/main" val="38761812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5401074" y="370535"/>
            <a:ext cx="2967275"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مدة المبيت بمنى</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2816580" y="976226"/>
            <a:ext cx="7500390"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يرجع من مكة بعد الطواف والسعي فـ يصلي ظهر يوم النحر بمنى</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2941622" y="1609751"/>
            <a:ext cx="2871298" cy="553998"/>
          </a:xfrm>
          <a:prstGeom prst="rect">
            <a:avLst/>
          </a:prstGeom>
          <a:solidFill>
            <a:srgbClr val="FDF4DC"/>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وليلتين إن تعجل في يومين</a:t>
            </a:r>
          </a:p>
        </p:txBody>
      </p:sp>
      <p:sp>
        <p:nvSpPr>
          <p:cNvPr id="24" name="مربع نص 23">
            <a:extLst>
              <a:ext uri="{FF2B5EF4-FFF2-40B4-BE49-F238E27FC236}">
                <a16:creationId xmlns:a16="http://schemas.microsoft.com/office/drawing/2014/main" id="{D489A2CF-7C3C-4835-B1E2-B1BC13C2075F}"/>
              </a:ext>
            </a:extLst>
          </p:cNvPr>
          <p:cNvSpPr txBox="1"/>
          <p:nvPr/>
        </p:nvSpPr>
        <p:spPr>
          <a:xfrm>
            <a:off x="6576518" y="1604689"/>
            <a:ext cx="3996459"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 يبيت بمنى ثلاث ليال إن لم يتعجل </a:t>
            </a:r>
          </a:p>
        </p:txBody>
      </p:sp>
      <p:cxnSp>
        <p:nvCxnSpPr>
          <p:cNvPr id="46" name="موصل: على شكل مرفق 45">
            <a:extLst>
              <a:ext uri="{FF2B5EF4-FFF2-40B4-BE49-F238E27FC236}">
                <a16:creationId xmlns:a16="http://schemas.microsoft.com/office/drawing/2014/main" id="{11024A40-8486-4D92-A9B3-68A6D0E6A954}"/>
              </a:ext>
            </a:extLst>
          </p:cNvPr>
          <p:cNvCxnSpPr>
            <a:cxnSpLocks/>
            <a:stCxn id="43" idx="1"/>
            <a:endCxn id="54" idx="1"/>
          </p:cNvCxnSpPr>
          <p:nvPr/>
        </p:nvCxnSpPr>
        <p:spPr>
          <a:xfrm rot="10800000" flipH="1" flipV="1">
            <a:off x="2816580" y="1253224"/>
            <a:ext cx="125042" cy="633525"/>
          </a:xfrm>
          <a:prstGeom prst="bentConnector3">
            <a:avLst>
              <a:gd name="adj1" fmla="val -18281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9" name="موصل: على شكل مرفق 38">
            <a:extLst>
              <a:ext uri="{FF2B5EF4-FFF2-40B4-BE49-F238E27FC236}">
                <a16:creationId xmlns:a16="http://schemas.microsoft.com/office/drawing/2014/main" id="{49A303D0-FC0F-4045-8701-FAB76407F3A1}"/>
              </a:ext>
            </a:extLst>
          </p:cNvPr>
          <p:cNvCxnSpPr>
            <a:cxnSpLocks/>
            <a:stCxn id="43" idx="3"/>
            <a:endCxn id="24" idx="3"/>
          </p:cNvCxnSpPr>
          <p:nvPr/>
        </p:nvCxnSpPr>
        <p:spPr>
          <a:xfrm>
            <a:off x="10316970" y="1253225"/>
            <a:ext cx="256007" cy="628463"/>
          </a:xfrm>
          <a:prstGeom prst="bentConnector3">
            <a:avLst>
              <a:gd name="adj1" fmla="val 18929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51" name="مربع نص 50">
            <a:extLst>
              <a:ext uri="{FF2B5EF4-FFF2-40B4-BE49-F238E27FC236}">
                <a16:creationId xmlns:a16="http://schemas.microsoft.com/office/drawing/2014/main" id="{55A2DC13-B6CE-4A04-81EE-68B475529058}"/>
              </a:ext>
            </a:extLst>
          </p:cNvPr>
          <p:cNvSpPr txBox="1"/>
          <p:nvPr/>
        </p:nvSpPr>
        <p:spPr>
          <a:xfrm>
            <a:off x="7202472" y="3094666"/>
            <a:ext cx="4492685" cy="2246769"/>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فيرمي الجمرة الأولى وتلي مسجد الخيف سبع حصيات متعاقبات يفعل ذلك كما تقدم في جمرة العقبة ويجعلها أي؛ الجمرة عن يساره ويتأخر قليلا بحيث لا يصيبه الحصا ويدعو طويلا رافعا يديه</a:t>
            </a:r>
          </a:p>
        </p:txBody>
      </p:sp>
      <p:sp>
        <p:nvSpPr>
          <p:cNvPr id="52" name="مربع نص 51">
            <a:extLst>
              <a:ext uri="{FF2B5EF4-FFF2-40B4-BE49-F238E27FC236}">
                <a16:creationId xmlns:a16="http://schemas.microsoft.com/office/drawing/2014/main" id="{ABE0E870-F9E2-42D9-9C0B-4A6DF4AB6F23}"/>
              </a:ext>
            </a:extLst>
          </p:cNvPr>
          <p:cNvSpPr txBox="1"/>
          <p:nvPr/>
        </p:nvSpPr>
        <p:spPr>
          <a:xfrm>
            <a:off x="3530705" y="3094666"/>
            <a:ext cx="3582609" cy="2246769"/>
          </a:xfrm>
          <a:prstGeom prst="rect">
            <a:avLst/>
          </a:prstGeom>
          <a:solidFill>
            <a:srgbClr val="FFEEB1">
              <a:alpha val="78000"/>
            </a:srgbClr>
          </a:solidFill>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يرمي الوسطى مثلها سبع حصيات يرمي ويتأخر قليلا ويدعو طويلا لكن يجعلها عن يمينه</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4" name="مربع نص 63">
            <a:extLst>
              <a:ext uri="{FF2B5EF4-FFF2-40B4-BE49-F238E27FC236}">
                <a16:creationId xmlns:a16="http://schemas.microsoft.com/office/drawing/2014/main" id="{8128C974-02C7-4759-AB9E-B31285C3D107}"/>
              </a:ext>
            </a:extLst>
          </p:cNvPr>
          <p:cNvSpPr txBox="1"/>
          <p:nvPr/>
        </p:nvSpPr>
        <p:spPr>
          <a:xfrm>
            <a:off x="419463" y="3094666"/>
            <a:ext cx="3038998" cy="2246769"/>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يرمي جمرة العقبة بسبع كذلك ويجعلها عن يمينه ويستبطن الوادي ولا يقف عندها</a:t>
            </a: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6" name="مستطيل: زوايا مستديرة 65">
            <a:extLst>
              <a:ext uri="{FF2B5EF4-FFF2-40B4-BE49-F238E27FC236}">
                <a16:creationId xmlns:a16="http://schemas.microsoft.com/office/drawing/2014/main" id="{AE24EB5A-F90D-41F6-9B77-4572AC5AADA2}"/>
              </a:ext>
            </a:extLst>
          </p:cNvPr>
          <p:cNvSpPr/>
          <p:nvPr/>
        </p:nvSpPr>
        <p:spPr>
          <a:xfrm>
            <a:off x="7595152" y="2150389"/>
            <a:ext cx="4261716"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الرمي أيام التشريق</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72" name="مستطيل: زوايا مستديرة 71">
            <a:extLst>
              <a:ext uri="{FF2B5EF4-FFF2-40B4-BE49-F238E27FC236}">
                <a16:creationId xmlns:a16="http://schemas.microsoft.com/office/drawing/2014/main" id="{15AB8C81-6262-40E6-A194-43B06D3BF485}"/>
              </a:ext>
            </a:extLst>
          </p:cNvPr>
          <p:cNvSpPr/>
          <p:nvPr/>
        </p:nvSpPr>
        <p:spPr>
          <a:xfrm>
            <a:off x="2030278" y="5610136"/>
            <a:ext cx="744846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يفعل هذا الرمي للجمار الثلاث على الترتيب والكيفية المذكورين</a:t>
            </a:r>
          </a:p>
        </p:txBody>
      </p:sp>
      <p:sp>
        <p:nvSpPr>
          <p:cNvPr id="74" name="مربع نص 73">
            <a:extLst>
              <a:ext uri="{FF2B5EF4-FFF2-40B4-BE49-F238E27FC236}">
                <a16:creationId xmlns:a16="http://schemas.microsoft.com/office/drawing/2014/main" id="{97B0804F-1589-4EDA-970C-A10A8372BC7D}"/>
              </a:ext>
            </a:extLst>
          </p:cNvPr>
          <p:cNvSpPr txBox="1"/>
          <p:nvPr/>
        </p:nvSpPr>
        <p:spPr>
          <a:xfrm>
            <a:off x="5684250" y="2667707"/>
            <a:ext cx="6098582"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ويرمي الجمرات بمنى أيام التشريق </a:t>
            </a:r>
          </a:p>
        </p:txBody>
      </p:sp>
      <p:pic>
        <p:nvPicPr>
          <p:cNvPr id="78" name="صورة 77">
            <a:extLst>
              <a:ext uri="{FF2B5EF4-FFF2-40B4-BE49-F238E27FC236}">
                <a16:creationId xmlns:a16="http://schemas.microsoft.com/office/drawing/2014/main" id="{B128F139-8871-4B5D-BB9B-32F9EB2AF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3541" y="5702233"/>
            <a:ext cx="815316" cy="471072"/>
          </a:xfrm>
          <a:prstGeom prst="rect">
            <a:avLst/>
          </a:prstGeom>
        </p:spPr>
      </p:pic>
      <p:pic>
        <p:nvPicPr>
          <p:cNvPr id="3" name="صورة 2">
            <a:extLst>
              <a:ext uri="{FF2B5EF4-FFF2-40B4-BE49-F238E27FC236}">
                <a16:creationId xmlns:a16="http://schemas.microsoft.com/office/drawing/2014/main" id="{BA99810B-73B4-4B49-92E3-D8DD0298B382}"/>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27483" y="1463816"/>
            <a:ext cx="1939723" cy="1697258"/>
          </a:xfrm>
          <a:prstGeom prst="rect">
            <a:avLst/>
          </a:prstGeom>
        </p:spPr>
      </p:pic>
    </p:spTree>
    <p:extLst>
      <p:ext uri="{BB962C8B-B14F-4D97-AF65-F5344CB8AC3E}">
        <p14:creationId xmlns:p14="http://schemas.microsoft.com/office/powerpoint/2010/main" val="2301646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6792575" y="1000752"/>
            <a:ext cx="463396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وقت الرمي أيام التشريق</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10" idx="1"/>
            <a:endCxn id="30" idx="3"/>
          </p:cNvCxnSpPr>
          <p:nvPr/>
        </p:nvCxnSpPr>
        <p:spPr>
          <a:xfrm rot="5400000">
            <a:off x="7007627" y="2862581"/>
            <a:ext cx="1980537" cy="137322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0" name="وسيلة الشرح: خط منحني مزدوج 9">
            <a:extLst>
              <a:ext uri="{FF2B5EF4-FFF2-40B4-BE49-F238E27FC236}">
                <a16:creationId xmlns:a16="http://schemas.microsoft.com/office/drawing/2014/main" id="{CEE8587C-E754-40B7-AAE9-3841EA5EDDD4}"/>
              </a:ext>
            </a:extLst>
          </p:cNvPr>
          <p:cNvSpPr/>
          <p:nvPr/>
        </p:nvSpPr>
        <p:spPr>
          <a:xfrm rot="10800000" flipV="1">
            <a:off x="6360099" y="1788003"/>
            <a:ext cx="4648819" cy="770923"/>
          </a:xfrm>
          <a:prstGeom prst="borderCallout3">
            <a:avLst>
              <a:gd name="adj1" fmla="val 99432"/>
              <a:gd name="adj2" fmla="val 661"/>
              <a:gd name="adj3" fmla="val 99433"/>
              <a:gd name="adj4" fmla="val -6781"/>
              <a:gd name="adj5" fmla="val 21116"/>
              <a:gd name="adj6" fmla="val -7133"/>
              <a:gd name="adj7" fmla="val -33727"/>
              <a:gd name="adj8" fmla="val 301"/>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 كل يوم من أيام التشريق بعد الزوال</a:t>
            </a:r>
          </a:p>
        </p:txBody>
      </p:sp>
      <p:cxnSp>
        <p:nvCxnSpPr>
          <p:cNvPr id="16" name="موصل: على شكل مرفق 15">
            <a:extLst>
              <a:ext uri="{FF2B5EF4-FFF2-40B4-BE49-F238E27FC236}">
                <a16:creationId xmlns:a16="http://schemas.microsoft.com/office/drawing/2014/main" id="{5EE54B30-9141-4A27-B5E1-97D1A10358E4}"/>
              </a:ext>
            </a:extLst>
          </p:cNvPr>
          <p:cNvCxnSpPr>
            <a:cxnSpLocks/>
            <a:stCxn id="10" idx="1"/>
            <a:endCxn id="24" idx="3"/>
          </p:cNvCxnSpPr>
          <p:nvPr/>
        </p:nvCxnSpPr>
        <p:spPr>
          <a:xfrm rot="5400000">
            <a:off x="7378607" y="2491601"/>
            <a:ext cx="1238576" cy="137322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9" name="موصل: على شكل مرفق 18">
            <a:extLst>
              <a:ext uri="{FF2B5EF4-FFF2-40B4-BE49-F238E27FC236}">
                <a16:creationId xmlns:a16="http://schemas.microsoft.com/office/drawing/2014/main" id="{07DCC48C-E6E4-448C-A69F-B9E5AB4440CD}"/>
              </a:ext>
            </a:extLst>
          </p:cNvPr>
          <p:cNvCxnSpPr>
            <a:cxnSpLocks/>
            <a:stCxn id="10" idx="1"/>
            <a:endCxn id="21" idx="3"/>
          </p:cNvCxnSpPr>
          <p:nvPr/>
        </p:nvCxnSpPr>
        <p:spPr>
          <a:xfrm rot="5400000">
            <a:off x="7753463" y="2116745"/>
            <a:ext cx="488864" cy="137322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1" name="مربع نص 20">
            <a:extLst>
              <a:ext uri="{FF2B5EF4-FFF2-40B4-BE49-F238E27FC236}">
                <a16:creationId xmlns:a16="http://schemas.microsoft.com/office/drawing/2014/main" id="{6C559254-CF89-466C-8E2E-6CAFB13DEE6D}"/>
              </a:ext>
            </a:extLst>
          </p:cNvPr>
          <p:cNvSpPr txBox="1"/>
          <p:nvPr/>
        </p:nvSpPr>
        <p:spPr>
          <a:xfrm>
            <a:off x="3041704" y="2770791"/>
            <a:ext cx="426957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فلا يجزئ قبله ولا ليلا لغير سقاة ورعاة</a:t>
            </a:r>
          </a:p>
        </p:txBody>
      </p:sp>
      <p:sp>
        <p:nvSpPr>
          <p:cNvPr id="24" name="مربع نص 23">
            <a:extLst>
              <a:ext uri="{FF2B5EF4-FFF2-40B4-BE49-F238E27FC236}">
                <a16:creationId xmlns:a16="http://schemas.microsoft.com/office/drawing/2014/main" id="{ED26A326-D088-453A-A799-F24B49D29719}"/>
              </a:ext>
            </a:extLst>
          </p:cNvPr>
          <p:cNvSpPr txBox="1"/>
          <p:nvPr/>
        </p:nvSpPr>
        <p:spPr>
          <a:xfrm>
            <a:off x="3742799" y="3520503"/>
            <a:ext cx="356848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والأفضل الرمي قبل صلاة الظهر</a:t>
            </a:r>
          </a:p>
        </p:txBody>
      </p:sp>
      <p:sp>
        <p:nvSpPr>
          <p:cNvPr id="30" name="مربع نص 29">
            <a:extLst>
              <a:ext uri="{FF2B5EF4-FFF2-40B4-BE49-F238E27FC236}">
                <a16:creationId xmlns:a16="http://schemas.microsoft.com/office/drawing/2014/main" id="{328E0D7F-DFE5-4DCE-AC72-FF1D28817E02}"/>
              </a:ext>
            </a:extLst>
          </p:cNvPr>
          <p:cNvSpPr txBox="1"/>
          <p:nvPr/>
        </p:nvSpPr>
        <p:spPr>
          <a:xfrm>
            <a:off x="3041704" y="4262464"/>
            <a:ext cx="426957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ويكون مستقبل القبلة في الكل، مرتبا</a:t>
            </a:r>
          </a:p>
        </p:txBody>
      </p:sp>
      <p:sp>
        <p:nvSpPr>
          <p:cNvPr id="38" name="مستطيل: زوايا مستديرة 37">
            <a:extLst>
              <a:ext uri="{FF2B5EF4-FFF2-40B4-BE49-F238E27FC236}">
                <a16:creationId xmlns:a16="http://schemas.microsoft.com/office/drawing/2014/main" id="{289B3473-4A0D-4BF2-B29A-B8906A820621}"/>
              </a:ext>
            </a:extLst>
          </p:cNvPr>
          <p:cNvSpPr/>
          <p:nvPr/>
        </p:nvSpPr>
        <p:spPr>
          <a:xfrm>
            <a:off x="3477277" y="5282502"/>
            <a:ext cx="5237445"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يجب ترتيب الجمرات الثلاث على ما تقدم</a:t>
            </a:r>
          </a:p>
        </p:txBody>
      </p:sp>
      <p:pic>
        <p:nvPicPr>
          <p:cNvPr id="41" name="صورة 40">
            <a:extLst>
              <a:ext uri="{FF2B5EF4-FFF2-40B4-BE49-F238E27FC236}">
                <a16:creationId xmlns:a16="http://schemas.microsoft.com/office/drawing/2014/main" id="{07BFC0D7-8FBF-4D63-8201-06069C7146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899" y="5374599"/>
            <a:ext cx="815316" cy="471072"/>
          </a:xfrm>
          <a:prstGeom prst="rect">
            <a:avLst/>
          </a:prstGeom>
        </p:spPr>
      </p:pic>
      <p:pic>
        <p:nvPicPr>
          <p:cNvPr id="3" name="صورة 2">
            <a:extLst>
              <a:ext uri="{FF2B5EF4-FFF2-40B4-BE49-F238E27FC236}">
                <a16:creationId xmlns:a16="http://schemas.microsoft.com/office/drawing/2014/main" id="{E3216C19-0513-4CF3-97C0-C1FACF58561F}"/>
              </a:ext>
            </a:extLst>
          </p:cNvPr>
          <p:cNvPicPr>
            <a:picLocks noChangeAspect="1"/>
          </p:cNvPicPr>
          <p:nvPr/>
        </p:nvPicPr>
        <p:blipFill>
          <a:blip r:embed="rId5">
            <a:clrChange>
              <a:clrFrom>
                <a:srgbClr val="FFE9CA"/>
              </a:clrFrom>
              <a:clrTo>
                <a:srgbClr val="FFE9CA">
                  <a:alpha val="0"/>
                </a:srgbClr>
              </a:clrTo>
            </a:clrChange>
            <a:extLst>
              <a:ext uri="{28A0092B-C50C-407E-A947-70E740481C1C}">
                <a14:useLocalDpi xmlns:a14="http://schemas.microsoft.com/office/drawing/2010/main" val="0"/>
              </a:ext>
            </a:extLst>
          </a:blip>
          <a:stretch>
            <a:fillRect/>
          </a:stretch>
        </p:blipFill>
        <p:spPr>
          <a:xfrm>
            <a:off x="-305901" y="2916744"/>
            <a:ext cx="3555623" cy="3555623"/>
          </a:xfrm>
          <a:prstGeom prst="rect">
            <a:avLst/>
          </a:prstGeom>
        </p:spPr>
      </p:pic>
      <p:sp>
        <p:nvSpPr>
          <p:cNvPr id="4" name="مستطيل 3">
            <a:hlinkClick r:id="rId6"/>
            <a:extLst>
              <a:ext uri="{FF2B5EF4-FFF2-40B4-BE49-F238E27FC236}">
                <a16:creationId xmlns:a16="http://schemas.microsoft.com/office/drawing/2014/main" id="{B2F2C09F-97F9-49D1-AD3C-5B2337114D68}"/>
              </a:ext>
            </a:extLst>
          </p:cNvPr>
          <p:cNvSpPr/>
          <p:nvPr/>
        </p:nvSpPr>
        <p:spPr>
          <a:xfrm>
            <a:off x="10373234" y="4029443"/>
            <a:ext cx="1214759" cy="1115993"/>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a:extLst>
              <a:ext uri="{FF2B5EF4-FFF2-40B4-BE49-F238E27FC236}">
                <a16:creationId xmlns:a16="http://schemas.microsoft.com/office/drawing/2014/main" id="{78923D0B-86BF-4689-A0AE-E85BDC9689DA}"/>
              </a:ext>
            </a:extLst>
          </p:cNvPr>
          <p:cNvSpPr txBox="1"/>
          <p:nvPr/>
        </p:nvSpPr>
        <p:spPr>
          <a:xfrm>
            <a:off x="10501155" y="3648582"/>
            <a:ext cx="958916" cy="461665"/>
          </a:xfrm>
          <a:prstGeom prst="rect">
            <a:avLst/>
          </a:prstGeom>
          <a:noFill/>
        </p:spPr>
        <p:txBody>
          <a:bodyPr wrap="none" rtlCol="1">
            <a:spAutoFit/>
          </a:bodyPr>
          <a:lstStyle/>
          <a:p>
            <a:r>
              <a:rPr lang="ar-SA"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للاستزادة</a:t>
            </a:r>
          </a:p>
        </p:txBody>
      </p:sp>
    </p:spTree>
    <p:extLst>
      <p:ext uri="{BB962C8B-B14F-4D97-AF65-F5344CB8AC3E}">
        <p14:creationId xmlns:p14="http://schemas.microsoft.com/office/powerpoint/2010/main" val="17930557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2659244" y="1135634"/>
            <a:ext cx="8558509" cy="644577"/>
          </a:xfrm>
          <a:prstGeom prst="roundRect">
            <a:avLst>
              <a:gd name="adj" fmla="val 0"/>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رمي جميع الحصى في اليوم الثالث من أيام التشريق</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10" idx="1"/>
            <a:endCxn id="30" idx="3"/>
          </p:cNvCxnSpPr>
          <p:nvPr/>
        </p:nvCxnSpPr>
        <p:spPr>
          <a:xfrm rot="5400000">
            <a:off x="6803435" y="3487938"/>
            <a:ext cx="1913309" cy="897613"/>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0" name="وسيلة الشرح: خط منحني مزدوج 9">
            <a:extLst>
              <a:ext uri="{FF2B5EF4-FFF2-40B4-BE49-F238E27FC236}">
                <a16:creationId xmlns:a16="http://schemas.microsoft.com/office/drawing/2014/main" id="{CEE8587C-E754-40B7-AAE9-3841EA5EDDD4}"/>
              </a:ext>
            </a:extLst>
          </p:cNvPr>
          <p:cNvSpPr/>
          <p:nvPr/>
        </p:nvSpPr>
        <p:spPr>
          <a:xfrm rot="10800000" flipV="1">
            <a:off x="5200038" y="1997302"/>
            <a:ext cx="6017715" cy="982788"/>
          </a:xfrm>
          <a:prstGeom prst="borderCallout3">
            <a:avLst>
              <a:gd name="adj1" fmla="val 99432"/>
              <a:gd name="adj2" fmla="val 661"/>
              <a:gd name="adj3" fmla="val 99433"/>
              <a:gd name="adj4" fmla="val -6781"/>
              <a:gd name="adj5" fmla="val 21116"/>
              <a:gd name="adj6" fmla="val -7133"/>
              <a:gd name="adj7" fmla="val -33727"/>
              <a:gd name="adj8" fmla="val 301"/>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رماه كله أي؛ رمى حصا الجمار السبعين كله في اليوم الثالث من أيام التشريق أجزأه الرمي أداء </a:t>
            </a:r>
          </a:p>
        </p:txBody>
      </p:sp>
      <p:cxnSp>
        <p:nvCxnSpPr>
          <p:cNvPr id="16" name="موصل: على شكل مرفق 15">
            <a:extLst>
              <a:ext uri="{FF2B5EF4-FFF2-40B4-BE49-F238E27FC236}">
                <a16:creationId xmlns:a16="http://schemas.microsoft.com/office/drawing/2014/main" id="{5EE54B30-9141-4A27-B5E1-97D1A10358E4}"/>
              </a:ext>
            </a:extLst>
          </p:cNvPr>
          <p:cNvCxnSpPr>
            <a:cxnSpLocks/>
            <a:stCxn id="10" idx="1"/>
            <a:endCxn id="24" idx="3"/>
          </p:cNvCxnSpPr>
          <p:nvPr/>
        </p:nvCxnSpPr>
        <p:spPr>
          <a:xfrm rot="5400000">
            <a:off x="7136484" y="3154887"/>
            <a:ext cx="1247208" cy="897614"/>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9" name="موصل: على شكل مرفق 18">
            <a:extLst>
              <a:ext uri="{FF2B5EF4-FFF2-40B4-BE49-F238E27FC236}">
                <a16:creationId xmlns:a16="http://schemas.microsoft.com/office/drawing/2014/main" id="{07DCC48C-E6E4-448C-A69F-B9E5AB4440CD}"/>
              </a:ext>
            </a:extLst>
          </p:cNvPr>
          <p:cNvCxnSpPr>
            <a:cxnSpLocks/>
            <a:stCxn id="10" idx="1"/>
            <a:endCxn id="13" idx="3"/>
          </p:cNvCxnSpPr>
          <p:nvPr/>
        </p:nvCxnSpPr>
        <p:spPr>
          <a:xfrm rot="5400000">
            <a:off x="7486805" y="2942380"/>
            <a:ext cx="684381" cy="75980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1" name="مربع نص 20">
            <a:extLst>
              <a:ext uri="{FF2B5EF4-FFF2-40B4-BE49-F238E27FC236}">
                <a16:creationId xmlns:a16="http://schemas.microsoft.com/office/drawing/2014/main" id="{6C559254-CF89-466C-8E2E-6CAFB13DEE6D}"/>
              </a:ext>
            </a:extLst>
          </p:cNvPr>
          <p:cNvSpPr txBox="1"/>
          <p:nvPr/>
        </p:nvSpPr>
        <p:spPr>
          <a:xfrm>
            <a:off x="2009433" y="3414271"/>
            <a:ext cx="426957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أيام التشريق كلها وقت للرمي </a:t>
            </a:r>
          </a:p>
        </p:txBody>
      </p:sp>
      <p:sp>
        <p:nvSpPr>
          <p:cNvPr id="24" name="مربع نص 23">
            <a:extLst>
              <a:ext uri="{FF2B5EF4-FFF2-40B4-BE49-F238E27FC236}">
                <a16:creationId xmlns:a16="http://schemas.microsoft.com/office/drawing/2014/main" id="{ED26A326-D088-453A-A799-F24B49D29719}"/>
              </a:ext>
            </a:extLst>
          </p:cNvPr>
          <p:cNvSpPr txBox="1"/>
          <p:nvPr/>
        </p:nvSpPr>
        <p:spPr>
          <a:xfrm>
            <a:off x="2851687" y="3950299"/>
            <a:ext cx="4459594"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ويرتبه بنية فيرمي لليوم الأول بنية</a:t>
            </a:r>
          </a:p>
        </p:txBody>
      </p:sp>
      <p:sp>
        <p:nvSpPr>
          <p:cNvPr id="30" name="مربع نص 29">
            <a:extLst>
              <a:ext uri="{FF2B5EF4-FFF2-40B4-BE49-F238E27FC236}">
                <a16:creationId xmlns:a16="http://schemas.microsoft.com/office/drawing/2014/main" id="{328E0D7F-DFE5-4DCE-AC72-FF1D28817E02}"/>
              </a:ext>
            </a:extLst>
          </p:cNvPr>
          <p:cNvSpPr txBox="1"/>
          <p:nvPr/>
        </p:nvSpPr>
        <p:spPr>
          <a:xfrm>
            <a:off x="2073837" y="4616400"/>
            <a:ext cx="523744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للثاني مرتبا وهلم جرا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كالفوائت</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من الصلاة </a:t>
            </a:r>
          </a:p>
        </p:txBody>
      </p:sp>
      <p:sp>
        <p:nvSpPr>
          <p:cNvPr id="13" name="مستطيل: زوايا مستديرة 12">
            <a:extLst>
              <a:ext uri="{FF2B5EF4-FFF2-40B4-BE49-F238E27FC236}">
                <a16:creationId xmlns:a16="http://schemas.microsoft.com/office/drawing/2014/main" id="{49748B6F-0445-4549-A978-455F01B22C14}"/>
              </a:ext>
            </a:extLst>
          </p:cNvPr>
          <p:cNvSpPr/>
          <p:nvPr/>
        </p:nvSpPr>
        <p:spPr>
          <a:xfrm>
            <a:off x="6427905" y="3403732"/>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pic>
        <p:nvPicPr>
          <p:cNvPr id="3" name="صورة 2">
            <a:extLst>
              <a:ext uri="{FF2B5EF4-FFF2-40B4-BE49-F238E27FC236}">
                <a16:creationId xmlns:a16="http://schemas.microsoft.com/office/drawing/2014/main" id="{100C091D-97BF-4F83-9B8B-4A58E58A6A87}"/>
              </a:ext>
            </a:extLst>
          </p:cNvPr>
          <p:cNvPicPr>
            <a:picLocks noChangeAspect="1"/>
          </p:cNvPicPr>
          <p:nvPr/>
        </p:nvPicPr>
        <p:blipFill>
          <a:blip r:embed="rId4">
            <a:clrChange>
              <a:clrFrom>
                <a:srgbClr val="FFE9CA"/>
              </a:clrFrom>
              <a:clrTo>
                <a:srgbClr val="FFE9CA">
                  <a:alpha val="0"/>
                </a:srgbClr>
              </a:clrTo>
            </a:clrChange>
            <a:extLst>
              <a:ext uri="{28A0092B-C50C-407E-A947-70E740481C1C}">
                <a14:useLocalDpi xmlns:a14="http://schemas.microsoft.com/office/drawing/2010/main" val="0"/>
              </a:ext>
            </a:extLst>
          </a:blip>
          <a:stretch>
            <a:fillRect/>
          </a:stretch>
        </p:blipFill>
        <p:spPr>
          <a:xfrm>
            <a:off x="-280370" y="3429000"/>
            <a:ext cx="3188319" cy="3188319"/>
          </a:xfrm>
          <a:prstGeom prst="rect">
            <a:avLst/>
          </a:prstGeom>
        </p:spPr>
      </p:pic>
    </p:spTree>
    <p:extLst>
      <p:ext uri="{BB962C8B-B14F-4D97-AF65-F5344CB8AC3E}">
        <p14:creationId xmlns:p14="http://schemas.microsoft.com/office/powerpoint/2010/main" val="2763765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5939930" y="462092"/>
            <a:ext cx="546793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الحكم المترتب على تأخير الرمي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4" name="مربع نص 23">
            <a:extLst>
              <a:ext uri="{FF2B5EF4-FFF2-40B4-BE49-F238E27FC236}">
                <a16:creationId xmlns:a16="http://schemas.microsoft.com/office/drawing/2014/main" id="{D489A2CF-7C3C-4835-B1E2-B1BC13C2075F}"/>
              </a:ext>
            </a:extLst>
          </p:cNvPr>
          <p:cNvSpPr txBox="1"/>
          <p:nvPr/>
        </p:nvSpPr>
        <p:spPr>
          <a:xfrm>
            <a:off x="4027354" y="1358678"/>
            <a:ext cx="6843482"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أخره أي؛ الرمي عنه أي؛ عن ثالث أيام التشريق فعليه دم </a:t>
            </a:r>
          </a:p>
        </p:txBody>
      </p:sp>
      <p:cxnSp>
        <p:nvCxnSpPr>
          <p:cNvPr id="39" name="موصل: على شكل مرفق 38">
            <a:extLst>
              <a:ext uri="{FF2B5EF4-FFF2-40B4-BE49-F238E27FC236}">
                <a16:creationId xmlns:a16="http://schemas.microsoft.com/office/drawing/2014/main" id="{49A303D0-FC0F-4045-8701-FAB76407F3A1}"/>
              </a:ext>
            </a:extLst>
          </p:cNvPr>
          <p:cNvCxnSpPr>
            <a:cxnSpLocks/>
            <a:stCxn id="31" idx="3"/>
            <a:endCxn id="24" idx="3"/>
          </p:cNvCxnSpPr>
          <p:nvPr/>
        </p:nvCxnSpPr>
        <p:spPr>
          <a:xfrm flipH="1">
            <a:off x="10870836" y="784381"/>
            <a:ext cx="537033" cy="851296"/>
          </a:xfrm>
          <a:prstGeom prst="bentConnector3">
            <a:avLst>
              <a:gd name="adj1" fmla="val -4256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66" name="مستطيل: زوايا مستديرة 65">
            <a:extLst>
              <a:ext uri="{FF2B5EF4-FFF2-40B4-BE49-F238E27FC236}">
                <a16:creationId xmlns:a16="http://schemas.microsoft.com/office/drawing/2014/main" id="{AE24EB5A-F90D-41F6-9B77-4572AC5AADA2}"/>
              </a:ext>
            </a:extLst>
          </p:cNvPr>
          <p:cNvSpPr/>
          <p:nvPr/>
        </p:nvSpPr>
        <p:spPr>
          <a:xfrm>
            <a:off x="7046136" y="1993985"/>
            <a:ext cx="4361734"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يجب بترك المبيت بمنى</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72" name="مستطيل: زوايا مستديرة 71">
            <a:extLst>
              <a:ext uri="{FF2B5EF4-FFF2-40B4-BE49-F238E27FC236}">
                <a16:creationId xmlns:a16="http://schemas.microsoft.com/office/drawing/2014/main" id="{15AB8C81-6262-40E6-A194-43B06D3BF485}"/>
              </a:ext>
            </a:extLst>
          </p:cNvPr>
          <p:cNvSpPr/>
          <p:nvPr/>
        </p:nvSpPr>
        <p:spPr>
          <a:xfrm>
            <a:off x="487890" y="5340289"/>
            <a:ext cx="9478741"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ويخطب الإمام ثاني أيام التشريق خطبة يعلمهم فيها حكم التعجيل والتأخير والتوديع</a:t>
            </a:r>
          </a:p>
        </p:txBody>
      </p:sp>
      <p:pic>
        <p:nvPicPr>
          <p:cNvPr id="78" name="صورة 77">
            <a:extLst>
              <a:ext uri="{FF2B5EF4-FFF2-40B4-BE49-F238E27FC236}">
                <a16:creationId xmlns:a16="http://schemas.microsoft.com/office/drawing/2014/main" id="{B128F139-8871-4B5D-BB9B-32F9EB2AF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003" y="5432386"/>
            <a:ext cx="815316" cy="471072"/>
          </a:xfrm>
          <a:prstGeom prst="rect">
            <a:avLst/>
          </a:prstGeom>
        </p:spPr>
      </p:pic>
      <p:sp>
        <p:nvSpPr>
          <p:cNvPr id="10" name="مربع نص 9">
            <a:extLst>
              <a:ext uri="{FF2B5EF4-FFF2-40B4-BE49-F238E27FC236}">
                <a16:creationId xmlns:a16="http://schemas.microsoft.com/office/drawing/2014/main" id="{828891CE-FF21-4433-96CA-F8186CE21C81}"/>
              </a:ext>
            </a:extLst>
          </p:cNvPr>
          <p:cNvSpPr txBox="1"/>
          <p:nvPr/>
        </p:nvSpPr>
        <p:spPr>
          <a:xfrm>
            <a:off x="7139590" y="2825965"/>
            <a:ext cx="3731246"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لم يبت بها أي؛ بمنى فعليه دم</a:t>
            </a:r>
          </a:p>
        </p:txBody>
      </p:sp>
      <p:cxnSp>
        <p:nvCxnSpPr>
          <p:cNvPr id="25" name="موصل: على شكل مرفق 24">
            <a:extLst>
              <a:ext uri="{FF2B5EF4-FFF2-40B4-BE49-F238E27FC236}">
                <a16:creationId xmlns:a16="http://schemas.microsoft.com/office/drawing/2014/main" id="{67DC765C-B907-4BCE-8849-EEC20C089468}"/>
              </a:ext>
            </a:extLst>
          </p:cNvPr>
          <p:cNvCxnSpPr>
            <a:cxnSpLocks/>
            <a:stCxn id="66" idx="3"/>
            <a:endCxn id="10" idx="3"/>
          </p:cNvCxnSpPr>
          <p:nvPr/>
        </p:nvCxnSpPr>
        <p:spPr>
          <a:xfrm flipH="1">
            <a:off x="10870836" y="2316274"/>
            <a:ext cx="537034" cy="786690"/>
          </a:xfrm>
          <a:prstGeom prst="bentConnector3">
            <a:avLst>
              <a:gd name="adj1" fmla="val -4256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3" name="مستطيل: زوايا مستديرة 12">
            <a:extLst>
              <a:ext uri="{FF2B5EF4-FFF2-40B4-BE49-F238E27FC236}">
                <a16:creationId xmlns:a16="http://schemas.microsoft.com/office/drawing/2014/main" id="{B1BC9E4E-5D0D-456B-89CF-50D6B0B86771}"/>
              </a:ext>
            </a:extLst>
          </p:cNvPr>
          <p:cNvSpPr/>
          <p:nvPr/>
        </p:nvSpPr>
        <p:spPr>
          <a:xfrm>
            <a:off x="8261925" y="3648664"/>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35" name="مربع نص 34">
            <a:extLst>
              <a:ext uri="{FF2B5EF4-FFF2-40B4-BE49-F238E27FC236}">
                <a16:creationId xmlns:a16="http://schemas.microsoft.com/office/drawing/2014/main" id="{330BF603-6593-43A2-8692-D4F4458D54EC}"/>
              </a:ext>
            </a:extLst>
          </p:cNvPr>
          <p:cNvSpPr txBox="1"/>
          <p:nvPr/>
        </p:nvSpPr>
        <p:spPr>
          <a:xfrm>
            <a:off x="5227261" y="3632404"/>
            <a:ext cx="281651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ترك نسكا واجبا</a:t>
            </a:r>
          </a:p>
        </p:txBody>
      </p:sp>
      <p:sp>
        <p:nvSpPr>
          <p:cNvPr id="37" name="مربع نص 36">
            <a:extLst>
              <a:ext uri="{FF2B5EF4-FFF2-40B4-BE49-F238E27FC236}">
                <a16:creationId xmlns:a16="http://schemas.microsoft.com/office/drawing/2014/main" id="{27C12356-AB12-4B3E-A964-08B3D19631F2}"/>
              </a:ext>
            </a:extLst>
          </p:cNvPr>
          <p:cNvSpPr txBox="1"/>
          <p:nvPr/>
        </p:nvSpPr>
        <p:spPr>
          <a:xfrm>
            <a:off x="7889221" y="4347815"/>
            <a:ext cx="2981615"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مبيت على سقاة ورعاة.</a:t>
            </a:r>
          </a:p>
        </p:txBody>
      </p:sp>
      <p:cxnSp>
        <p:nvCxnSpPr>
          <p:cNvPr id="38" name="موصل: على شكل مرفق 37">
            <a:extLst>
              <a:ext uri="{FF2B5EF4-FFF2-40B4-BE49-F238E27FC236}">
                <a16:creationId xmlns:a16="http://schemas.microsoft.com/office/drawing/2014/main" id="{2F809DF7-294B-40B2-9918-A12C72323327}"/>
              </a:ext>
            </a:extLst>
          </p:cNvPr>
          <p:cNvCxnSpPr>
            <a:cxnSpLocks/>
            <a:stCxn id="66" idx="3"/>
            <a:endCxn id="37" idx="3"/>
          </p:cNvCxnSpPr>
          <p:nvPr/>
        </p:nvCxnSpPr>
        <p:spPr>
          <a:xfrm flipH="1">
            <a:off x="10870836" y="2316274"/>
            <a:ext cx="537034" cy="2308540"/>
          </a:xfrm>
          <a:prstGeom prst="bentConnector3">
            <a:avLst>
              <a:gd name="adj1" fmla="val -42567"/>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pic>
        <p:nvPicPr>
          <p:cNvPr id="3" name="صورة 2">
            <a:extLst>
              <a:ext uri="{FF2B5EF4-FFF2-40B4-BE49-F238E27FC236}">
                <a16:creationId xmlns:a16="http://schemas.microsoft.com/office/drawing/2014/main" id="{2E47D3E4-8D9C-4E81-8CF9-11EEA6D6449D}"/>
              </a:ext>
            </a:extLst>
          </p:cNvPr>
          <p:cNvPicPr>
            <a:picLocks noChangeAspect="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389023" y="3032132"/>
            <a:ext cx="2638331" cy="2308540"/>
          </a:xfrm>
          <a:prstGeom prst="rect">
            <a:avLst/>
          </a:prstGeom>
        </p:spPr>
      </p:pic>
    </p:spTree>
    <p:extLst>
      <p:ext uri="{BB962C8B-B14F-4D97-AF65-F5344CB8AC3E}">
        <p14:creationId xmlns:p14="http://schemas.microsoft.com/office/powerpoint/2010/main" val="37229221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1952220" y="4301857"/>
            <a:ext cx="8057673" cy="1015663"/>
          </a:xfrm>
          <a:prstGeom prst="rect">
            <a:avLst/>
          </a:prstGeom>
          <a:noFill/>
          <a:ln w="31750">
            <a:solidFill>
              <a:schemeClr val="bg1">
                <a:lumMod val="50000"/>
              </a:schemeClr>
            </a:solid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قال ابن المنذر: وثبت عن عمر أنه قال: (من أدركه المساء في اليوم الثاني فليقم إلى الغد حتى ينفر مع الناس) </a:t>
            </a: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47" name="موصل: على شكل مرفق 46">
            <a:extLst>
              <a:ext uri="{FF2B5EF4-FFF2-40B4-BE49-F238E27FC236}">
                <a16:creationId xmlns:a16="http://schemas.microsoft.com/office/drawing/2014/main" id="{A4D32FD8-0781-492E-A84D-3591CCCA97D4}"/>
              </a:ext>
            </a:extLst>
          </p:cNvPr>
          <p:cNvCxnSpPr>
            <a:cxnSpLocks/>
            <a:stCxn id="18" idx="0"/>
            <a:endCxn id="19" idx="3"/>
          </p:cNvCxnSpPr>
          <p:nvPr/>
        </p:nvCxnSpPr>
        <p:spPr>
          <a:xfrm rot="10800000">
            <a:off x="6662969" y="1821065"/>
            <a:ext cx="1512650" cy="385462"/>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7" name="وسيلة الشرح: خط منحني مزدوج 16">
            <a:extLst>
              <a:ext uri="{FF2B5EF4-FFF2-40B4-BE49-F238E27FC236}">
                <a16:creationId xmlns:a16="http://schemas.microsoft.com/office/drawing/2014/main" id="{058331A2-8FEC-4C70-A26B-A0ED97C8B9A4}"/>
              </a:ext>
            </a:extLst>
          </p:cNvPr>
          <p:cNvSpPr/>
          <p:nvPr/>
        </p:nvSpPr>
        <p:spPr>
          <a:xfrm rot="10800000" flipV="1">
            <a:off x="3661149" y="3161758"/>
            <a:ext cx="7079992" cy="770923"/>
          </a:xfrm>
          <a:prstGeom prst="borderCallout3">
            <a:avLst>
              <a:gd name="adj1" fmla="val 99432"/>
              <a:gd name="adj2" fmla="val 661"/>
              <a:gd name="adj3" fmla="val 99433"/>
              <a:gd name="adj4" fmla="val -4375"/>
              <a:gd name="adj5" fmla="val 9638"/>
              <a:gd name="adj6" fmla="val -4427"/>
              <a:gd name="adj7" fmla="val -71924"/>
              <a:gd name="adj8" fmla="val 326"/>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وإلا يخرج قبل الغروب لزمه المبيت والرمي من الغد بعد الزوال</a:t>
            </a:r>
          </a:p>
        </p:txBody>
      </p:sp>
      <p:sp>
        <p:nvSpPr>
          <p:cNvPr id="18" name="وسيلة الشرح: خط منحني مزدوج 17">
            <a:extLst>
              <a:ext uri="{FF2B5EF4-FFF2-40B4-BE49-F238E27FC236}">
                <a16:creationId xmlns:a16="http://schemas.microsoft.com/office/drawing/2014/main" id="{00B158A9-BFC8-4B85-9AEA-288F37016E41}"/>
              </a:ext>
            </a:extLst>
          </p:cNvPr>
          <p:cNvSpPr/>
          <p:nvPr/>
        </p:nvSpPr>
        <p:spPr>
          <a:xfrm rot="10800000" flipV="1">
            <a:off x="8175619" y="1821065"/>
            <a:ext cx="2565522" cy="770923"/>
          </a:xfrm>
          <a:prstGeom prst="borderCallout3">
            <a:avLst>
              <a:gd name="adj1" fmla="val 95606"/>
              <a:gd name="adj2" fmla="val 106"/>
              <a:gd name="adj3" fmla="val 3779"/>
              <a:gd name="adj4" fmla="val -119"/>
              <a:gd name="adj5" fmla="val 3898"/>
              <a:gd name="adj6" fmla="val -749"/>
              <a:gd name="adj7" fmla="val -39466"/>
              <a:gd name="adj8" fmla="val 3632"/>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تعجل في يومين </a:t>
            </a:r>
          </a:p>
        </p:txBody>
      </p:sp>
      <p:sp>
        <p:nvSpPr>
          <p:cNvPr id="22" name="مستطيل: زوايا مستديرة 21">
            <a:extLst>
              <a:ext uri="{FF2B5EF4-FFF2-40B4-BE49-F238E27FC236}">
                <a16:creationId xmlns:a16="http://schemas.microsoft.com/office/drawing/2014/main" id="{FBF8E3D8-9CDA-453C-B395-4E31C6CF36C8}"/>
              </a:ext>
            </a:extLst>
          </p:cNvPr>
          <p:cNvSpPr/>
          <p:nvPr/>
        </p:nvSpPr>
        <p:spPr>
          <a:xfrm>
            <a:off x="6675669" y="881969"/>
            <a:ext cx="420200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من لا يلزمه المبيت بمنى</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19" name="مربع نص 18">
            <a:extLst>
              <a:ext uri="{FF2B5EF4-FFF2-40B4-BE49-F238E27FC236}">
                <a16:creationId xmlns:a16="http://schemas.microsoft.com/office/drawing/2014/main" id="{9E6A1ABB-2C3F-4805-96A6-74850B30868F}"/>
              </a:ext>
            </a:extLst>
          </p:cNvPr>
          <p:cNvSpPr txBox="1"/>
          <p:nvPr/>
        </p:nvSpPr>
        <p:spPr>
          <a:xfrm>
            <a:off x="3174605" y="1544066"/>
            <a:ext cx="3488364"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خرج قبل الغروب ولا إثم عليه </a:t>
            </a:r>
          </a:p>
        </p:txBody>
      </p:sp>
      <p:sp>
        <p:nvSpPr>
          <p:cNvPr id="21" name="مربع نص 20">
            <a:extLst>
              <a:ext uri="{FF2B5EF4-FFF2-40B4-BE49-F238E27FC236}">
                <a16:creationId xmlns:a16="http://schemas.microsoft.com/office/drawing/2014/main" id="{C92612D1-40D8-444F-B22E-F9506616399F}"/>
              </a:ext>
            </a:extLst>
          </p:cNvPr>
          <p:cNvSpPr txBox="1"/>
          <p:nvPr/>
        </p:nvSpPr>
        <p:spPr>
          <a:xfrm>
            <a:off x="1549713" y="2238584"/>
            <a:ext cx="511325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وسقط عنه رمي اليوم الثالث ويدفن حصاه </a:t>
            </a:r>
          </a:p>
        </p:txBody>
      </p:sp>
      <p:cxnSp>
        <p:nvCxnSpPr>
          <p:cNvPr id="24" name="موصل: على شكل مرفق 23">
            <a:extLst>
              <a:ext uri="{FF2B5EF4-FFF2-40B4-BE49-F238E27FC236}">
                <a16:creationId xmlns:a16="http://schemas.microsoft.com/office/drawing/2014/main" id="{D7034E9B-83DD-4F8B-A73B-04E801DE0C0B}"/>
              </a:ext>
            </a:extLst>
          </p:cNvPr>
          <p:cNvCxnSpPr>
            <a:cxnSpLocks/>
            <a:stCxn id="18" idx="0"/>
            <a:endCxn id="21" idx="3"/>
          </p:cNvCxnSpPr>
          <p:nvPr/>
        </p:nvCxnSpPr>
        <p:spPr>
          <a:xfrm rot="10800000" flipV="1">
            <a:off x="6662969" y="2206527"/>
            <a:ext cx="1512650" cy="309056"/>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26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388490" y="3925905"/>
            <a:ext cx="6644296" cy="1015663"/>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 ابن عباس: (أمر الناس أن يكون آخر عهدهم بالبيت طوافا إلا أنه خفف عن المرأة الحائض) متفق عليه</a:t>
            </a: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18" name="وسيلة الشرح: خط منحني مزدوج 17">
            <a:extLst>
              <a:ext uri="{FF2B5EF4-FFF2-40B4-BE49-F238E27FC236}">
                <a16:creationId xmlns:a16="http://schemas.microsoft.com/office/drawing/2014/main" id="{00B158A9-BFC8-4B85-9AEA-288F37016E41}"/>
              </a:ext>
            </a:extLst>
          </p:cNvPr>
          <p:cNvSpPr/>
          <p:nvPr/>
        </p:nvSpPr>
        <p:spPr>
          <a:xfrm rot="10800000" flipV="1">
            <a:off x="6552656" y="2074985"/>
            <a:ext cx="4626090" cy="770923"/>
          </a:xfrm>
          <a:prstGeom prst="borderCallout3">
            <a:avLst>
              <a:gd name="adj1" fmla="val 95606"/>
              <a:gd name="adj2" fmla="val 106"/>
              <a:gd name="adj3" fmla="val 3779"/>
              <a:gd name="adj4" fmla="val -119"/>
              <a:gd name="adj5" fmla="val 3898"/>
              <a:gd name="adj6" fmla="val -749"/>
              <a:gd name="adj7" fmla="val -39466"/>
              <a:gd name="adj8" fmla="val 3632"/>
            </a:avLst>
          </a:prstGeom>
          <a:solidFill>
            <a:srgbClr val="FDF4DC">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أراد الخروج من مكة بعد عوده إليها</a:t>
            </a:r>
          </a:p>
        </p:txBody>
      </p:sp>
      <p:sp>
        <p:nvSpPr>
          <p:cNvPr id="22" name="مستطيل: زوايا مستديرة 21">
            <a:extLst>
              <a:ext uri="{FF2B5EF4-FFF2-40B4-BE49-F238E27FC236}">
                <a16:creationId xmlns:a16="http://schemas.microsoft.com/office/drawing/2014/main" id="{FBF8E3D8-9CDA-453C-B395-4E31C6CF36C8}"/>
              </a:ext>
            </a:extLst>
          </p:cNvPr>
          <p:cNvSpPr/>
          <p:nvPr/>
        </p:nvSpPr>
        <p:spPr>
          <a:xfrm>
            <a:off x="8214413" y="1245894"/>
            <a:ext cx="3476756"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طواف الوداع</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1" name="مربع نص 20">
            <a:extLst>
              <a:ext uri="{FF2B5EF4-FFF2-40B4-BE49-F238E27FC236}">
                <a16:creationId xmlns:a16="http://schemas.microsoft.com/office/drawing/2014/main" id="{C92612D1-40D8-444F-B22E-F9506616399F}"/>
              </a:ext>
            </a:extLst>
          </p:cNvPr>
          <p:cNvSpPr txBox="1"/>
          <p:nvPr/>
        </p:nvSpPr>
        <p:spPr>
          <a:xfrm>
            <a:off x="2593652" y="3193164"/>
            <a:ext cx="573123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 يخرج حتى يطوف للوداع إذا فرغ من جميع أموره </a:t>
            </a:r>
          </a:p>
        </p:txBody>
      </p:sp>
      <p:cxnSp>
        <p:nvCxnSpPr>
          <p:cNvPr id="24" name="موصل: على شكل مرفق 23">
            <a:extLst>
              <a:ext uri="{FF2B5EF4-FFF2-40B4-BE49-F238E27FC236}">
                <a16:creationId xmlns:a16="http://schemas.microsoft.com/office/drawing/2014/main" id="{D7034E9B-83DD-4F8B-A73B-04E801DE0C0B}"/>
              </a:ext>
            </a:extLst>
          </p:cNvPr>
          <p:cNvCxnSpPr>
            <a:cxnSpLocks/>
            <a:stCxn id="18" idx="1"/>
            <a:endCxn id="21" idx="3"/>
          </p:cNvCxnSpPr>
          <p:nvPr/>
        </p:nvCxnSpPr>
        <p:spPr>
          <a:xfrm rot="5400000">
            <a:off x="8283166" y="2887627"/>
            <a:ext cx="624255" cy="54081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0" name="موصل: على شكل مرفق 19">
            <a:extLst>
              <a:ext uri="{FF2B5EF4-FFF2-40B4-BE49-F238E27FC236}">
                <a16:creationId xmlns:a16="http://schemas.microsoft.com/office/drawing/2014/main" id="{4018EAF6-F363-4308-818F-571FE556B814}"/>
              </a:ext>
            </a:extLst>
          </p:cNvPr>
          <p:cNvCxnSpPr>
            <a:cxnSpLocks/>
            <a:stCxn id="18" idx="1"/>
            <a:endCxn id="13" idx="3"/>
          </p:cNvCxnSpPr>
          <p:nvPr/>
        </p:nvCxnSpPr>
        <p:spPr>
          <a:xfrm rot="5400000">
            <a:off x="7924925" y="3245868"/>
            <a:ext cx="1340736" cy="54081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3" name="مستطيل: زوايا مستديرة 12">
            <a:extLst>
              <a:ext uri="{FF2B5EF4-FFF2-40B4-BE49-F238E27FC236}">
                <a16:creationId xmlns:a16="http://schemas.microsoft.com/office/drawing/2014/main" id="{108BD7BF-AD0E-4BD7-970C-A5CBA24A5FED}"/>
              </a:ext>
            </a:extLst>
          </p:cNvPr>
          <p:cNvSpPr/>
          <p:nvPr/>
        </p:nvSpPr>
        <p:spPr>
          <a:xfrm>
            <a:off x="7303695" y="3925905"/>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cxnSp>
        <p:nvCxnSpPr>
          <p:cNvPr id="27" name="موصل: على شكل مرفق 26">
            <a:extLst>
              <a:ext uri="{FF2B5EF4-FFF2-40B4-BE49-F238E27FC236}">
                <a16:creationId xmlns:a16="http://schemas.microsoft.com/office/drawing/2014/main" id="{E5B10949-C01A-46B4-B592-0D0152C1CC16}"/>
              </a:ext>
            </a:extLst>
          </p:cNvPr>
          <p:cNvCxnSpPr>
            <a:cxnSpLocks/>
            <a:stCxn id="18" idx="1"/>
            <a:endCxn id="30" idx="3"/>
          </p:cNvCxnSpPr>
          <p:nvPr/>
        </p:nvCxnSpPr>
        <p:spPr>
          <a:xfrm rot="5400000">
            <a:off x="7238818" y="3931975"/>
            <a:ext cx="2712950" cy="54081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0" name="مربع نص 29">
            <a:extLst>
              <a:ext uri="{FF2B5EF4-FFF2-40B4-BE49-F238E27FC236}">
                <a16:creationId xmlns:a16="http://schemas.microsoft.com/office/drawing/2014/main" id="{A6258FCF-4273-4BBB-9FA8-41073D655EF9}"/>
              </a:ext>
            </a:extLst>
          </p:cNvPr>
          <p:cNvSpPr txBox="1"/>
          <p:nvPr/>
        </p:nvSpPr>
        <p:spPr>
          <a:xfrm>
            <a:off x="5930181" y="5281859"/>
            <a:ext cx="239470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ويسمى طواف الصدر</a:t>
            </a:r>
          </a:p>
        </p:txBody>
      </p:sp>
      <p:pic>
        <p:nvPicPr>
          <p:cNvPr id="2" name="صورة 1">
            <a:extLst>
              <a:ext uri="{FF2B5EF4-FFF2-40B4-BE49-F238E27FC236}">
                <a16:creationId xmlns:a16="http://schemas.microsoft.com/office/drawing/2014/main" id="{3809EBB7-B65F-45A0-B316-1BC7C2EB3D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1851" y="789110"/>
            <a:ext cx="2796504" cy="2796504"/>
          </a:xfrm>
          <a:prstGeom prst="rect">
            <a:avLst/>
          </a:prstGeom>
        </p:spPr>
      </p:pic>
    </p:spTree>
    <p:extLst>
      <p:ext uri="{BB962C8B-B14F-4D97-AF65-F5344CB8AC3E}">
        <p14:creationId xmlns:p14="http://schemas.microsoft.com/office/powerpoint/2010/main" val="399538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1954"/>
            <a:ext cx="12192000" cy="6798651"/>
          </a:xfrm>
          <a:prstGeom prst="rect">
            <a:avLst/>
          </a:prstGeom>
        </p:spPr>
      </p:pic>
      <p:sp>
        <p:nvSpPr>
          <p:cNvPr id="4" name="عنوان 1"/>
          <p:cNvSpPr txBox="1">
            <a:spLocks/>
          </p:cNvSpPr>
          <p:nvPr/>
        </p:nvSpPr>
        <p:spPr>
          <a:xfrm>
            <a:off x="5183853" y="278209"/>
            <a:ext cx="6799383" cy="57757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3000" b="0" i="0" u="none" strike="noStrike" kern="1200" cap="none" spc="0" normalizeH="0" baseline="0" noProof="0" dirty="0">
                <a:ln>
                  <a:noFill/>
                </a:ln>
                <a:solidFill>
                  <a:srgbClr val="3C6345"/>
                </a:solidFill>
                <a:effectLst/>
                <a:uLnTx/>
                <a:uFillTx/>
                <a:latin typeface="Calibri Light"/>
                <a:ea typeface="+mj-ea"/>
                <a:cs typeface="PT Bold Heading" panose="02010400000000000000" pitchFamily="2" charset="-78"/>
              </a:rPr>
              <a:t>[تعريف(الميقات) و أنواعه]</a:t>
            </a:r>
            <a:endParaRPr kumimoji="0" lang="ar-SA" sz="3000" b="0" i="0" u="none" strike="noStrike" kern="1200" cap="none" spc="0" normalizeH="0" baseline="0" noProof="0" dirty="0">
              <a:ln>
                <a:noFill/>
              </a:ln>
              <a:solidFill>
                <a:srgbClr val="3C6345"/>
              </a:solidFill>
              <a:effectLst/>
              <a:uLnTx/>
              <a:uFillTx/>
              <a:latin typeface="Calibri Light"/>
              <a:ea typeface="+mj-ea"/>
              <a:cs typeface="Times New Roman" panose="02020603050405020304" pitchFamily="18" charset="0"/>
            </a:endParaRPr>
          </a:p>
        </p:txBody>
      </p:sp>
      <p:sp>
        <p:nvSpPr>
          <p:cNvPr id="6" name="مربع نص 5"/>
          <p:cNvSpPr txBox="1"/>
          <p:nvPr/>
        </p:nvSpPr>
        <p:spPr>
          <a:xfrm>
            <a:off x="9097476" y="1536036"/>
            <a:ext cx="2449359" cy="584775"/>
          </a:xfrm>
          <a:prstGeom prst="rect">
            <a:avLst/>
          </a:prstGeom>
          <a:solidFill>
            <a:srgbClr val="FEEEB2"/>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 تعريف الميقات:</a:t>
            </a:r>
          </a:p>
        </p:txBody>
      </p:sp>
      <p:cxnSp>
        <p:nvCxnSpPr>
          <p:cNvPr id="7" name="رابط كسهم مستقيم 6"/>
          <p:cNvCxnSpPr/>
          <p:nvPr/>
        </p:nvCxnSpPr>
        <p:spPr>
          <a:xfrm flipH="1">
            <a:off x="8583544" y="2019554"/>
            <a:ext cx="513932" cy="2231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رابط كسهم مستقيم 7"/>
          <p:cNvCxnSpPr/>
          <p:nvPr/>
        </p:nvCxnSpPr>
        <p:spPr>
          <a:xfrm flipH="1" flipV="1">
            <a:off x="8583544" y="1597590"/>
            <a:ext cx="513933" cy="1442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مربع نص 8"/>
          <p:cNvSpPr txBox="1"/>
          <p:nvPr/>
        </p:nvSpPr>
        <p:spPr>
          <a:xfrm>
            <a:off x="5980995" y="1366758"/>
            <a:ext cx="2470525" cy="461665"/>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لغة: الحد،</a:t>
            </a:r>
            <a:endPar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0" name="مربع نص 9"/>
          <p:cNvSpPr txBox="1"/>
          <p:nvPr/>
        </p:nvSpPr>
        <p:spPr>
          <a:xfrm>
            <a:off x="5980995" y="2011904"/>
            <a:ext cx="2470525" cy="461665"/>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واصطلاحا موضع العبادة </a:t>
            </a:r>
          </a:p>
        </p:txBody>
      </p:sp>
      <p:sp>
        <p:nvSpPr>
          <p:cNvPr id="11" name="مربع نص 10"/>
          <p:cNvSpPr txBox="1"/>
          <p:nvPr/>
        </p:nvSpPr>
        <p:spPr>
          <a:xfrm>
            <a:off x="6201778" y="3504080"/>
            <a:ext cx="2814779" cy="584775"/>
          </a:xfrm>
          <a:prstGeom prst="rect">
            <a:avLst/>
          </a:prstGeom>
          <a:solidFill>
            <a:srgbClr val="FEEEB2"/>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ب-[أنواع المواقيت:]</a:t>
            </a:r>
          </a:p>
        </p:txBody>
      </p:sp>
      <p:sp>
        <p:nvSpPr>
          <p:cNvPr id="12" name="مربع نص 11"/>
          <p:cNvSpPr txBox="1"/>
          <p:nvPr/>
        </p:nvSpPr>
        <p:spPr>
          <a:xfrm>
            <a:off x="890954" y="3439710"/>
            <a:ext cx="4231071" cy="461665"/>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النوع الأول: مواقيت مكانية للحج والعمرة </a:t>
            </a:r>
          </a:p>
        </p:txBody>
      </p:sp>
      <p:sp>
        <p:nvSpPr>
          <p:cNvPr id="13" name="مربع نص 12"/>
          <p:cNvSpPr txBox="1"/>
          <p:nvPr/>
        </p:nvSpPr>
        <p:spPr>
          <a:xfrm>
            <a:off x="890954" y="4086356"/>
            <a:ext cx="4231071" cy="461665"/>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النوع الثاني: مواقيت زمانية للحج </a:t>
            </a:r>
          </a:p>
        </p:txBody>
      </p:sp>
      <p:cxnSp>
        <p:nvCxnSpPr>
          <p:cNvPr id="15" name="رابط كسهم مستقيم 14"/>
          <p:cNvCxnSpPr/>
          <p:nvPr/>
        </p:nvCxnSpPr>
        <p:spPr>
          <a:xfrm flipH="1">
            <a:off x="5174593" y="3783562"/>
            <a:ext cx="10296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رابط كسهم مستقيم 16"/>
          <p:cNvCxnSpPr/>
          <p:nvPr/>
        </p:nvCxnSpPr>
        <p:spPr>
          <a:xfrm flipH="1">
            <a:off x="5183853" y="3783562"/>
            <a:ext cx="1020388" cy="448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5205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1770831" y="3925905"/>
            <a:ext cx="6644296" cy="1015663"/>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ليكون آخر عهده بالبيت، كما جرت العادة في توديع المسافر أهله وإخوانه</a:t>
            </a: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18" name="وسيلة الشرح: خط منحني مزدوج 17">
            <a:extLst>
              <a:ext uri="{FF2B5EF4-FFF2-40B4-BE49-F238E27FC236}">
                <a16:creationId xmlns:a16="http://schemas.microsoft.com/office/drawing/2014/main" id="{00B158A9-BFC8-4B85-9AEA-288F37016E41}"/>
              </a:ext>
            </a:extLst>
          </p:cNvPr>
          <p:cNvSpPr/>
          <p:nvPr/>
        </p:nvSpPr>
        <p:spPr>
          <a:xfrm rot="10800000" flipV="1">
            <a:off x="5660434" y="2074985"/>
            <a:ext cx="5518312" cy="770923"/>
          </a:xfrm>
          <a:prstGeom prst="borderCallout3">
            <a:avLst>
              <a:gd name="adj1" fmla="val 95606"/>
              <a:gd name="adj2" fmla="val 106"/>
              <a:gd name="adj3" fmla="val 3779"/>
              <a:gd name="adj4" fmla="val -119"/>
              <a:gd name="adj5" fmla="val 3898"/>
              <a:gd name="adj6" fmla="val -749"/>
              <a:gd name="adj7" fmla="val -39466"/>
              <a:gd name="adj8" fmla="val 3632"/>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أقام بعد طواف الوداع، أو اتجر بعده أعاده</a:t>
            </a:r>
          </a:p>
        </p:txBody>
      </p:sp>
      <p:sp>
        <p:nvSpPr>
          <p:cNvPr id="22" name="مستطيل: زوايا مستديرة 21">
            <a:extLst>
              <a:ext uri="{FF2B5EF4-FFF2-40B4-BE49-F238E27FC236}">
                <a16:creationId xmlns:a16="http://schemas.microsoft.com/office/drawing/2014/main" id="{FBF8E3D8-9CDA-453C-B395-4E31C6CF36C8}"/>
              </a:ext>
            </a:extLst>
          </p:cNvPr>
          <p:cNvSpPr/>
          <p:nvPr/>
        </p:nvSpPr>
        <p:spPr>
          <a:xfrm>
            <a:off x="3239879" y="1292890"/>
            <a:ext cx="801807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الحكم المترتب على من أقام أو أتجر بعد طواف الوداع</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1" name="مربع نص 20">
            <a:extLst>
              <a:ext uri="{FF2B5EF4-FFF2-40B4-BE49-F238E27FC236}">
                <a16:creationId xmlns:a16="http://schemas.microsoft.com/office/drawing/2014/main" id="{C92612D1-40D8-444F-B22E-F9506616399F}"/>
              </a:ext>
            </a:extLst>
          </p:cNvPr>
          <p:cNvSpPr txBox="1"/>
          <p:nvPr/>
        </p:nvSpPr>
        <p:spPr>
          <a:xfrm>
            <a:off x="4816516" y="3108908"/>
            <a:ext cx="573123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إذا عزم على الخروج وفرغ من جميع أموره</a:t>
            </a:r>
          </a:p>
        </p:txBody>
      </p:sp>
      <p:cxnSp>
        <p:nvCxnSpPr>
          <p:cNvPr id="24" name="موصل: على شكل مرفق 23">
            <a:extLst>
              <a:ext uri="{FF2B5EF4-FFF2-40B4-BE49-F238E27FC236}">
                <a16:creationId xmlns:a16="http://schemas.microsoft.com/office/drawing/2014/main" id="{D7034E9B-83DD-4F8B-A73B-04E801DE0C0B}"/>
              </a:ext>
            </a:extLst>
          </p:cNvPr>
          <p:cNvCxnSpPr>
            <a:cxnSpLocks/>
            <a:stCxn id="18" idx="2"/>
            <a:endCxn id="21" idx="3"/>
          </p:cNvCxnSpPr>
          <p:nvPr/>
        </p:nvCxnSpPr>
        <p:spPr>
          <a:xfrm flipH="1">
            <a:off x="10547749" y="2460447"/>
            <a:ext cx="630997" cy="925460"/>
          </a:xfrm>
          <a:prstGeom prst="bentConnector3">
            <a:avLst>
              <a:gd name="adj1" fmla="val -36228"/>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3" name="مستطيل: زوايا مستديرة 12">
            <a:extLst>
              <a:ext uri="{FF2B5EF4-FFF2-40B4-BE49-F238E27FC236}">
                <a16:creationId xmlns:a16="http://schemas.microsoft.com/office/drawing/2014/main" id="{108BD7BF-AD0E-4BD7-970C-A5CBA24A5FED}"/>
              </a:ext>
            </a:extLst>
          </p:cNvPr>
          <p:cNvSpPr/>
          <p:nvPr/>
        </p:nvSpPr>
        <p:spPr>
          <a:xfrm>
            <a:off x="8569953" y="3925905"/>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pic>
        <p:nvPicPr>
          <p:cNvPr id="2" name="صورة 1">
            <a:extLst>
              <a:ext uri="{FF2B5EF4-FFF2-40B4-BE49-F238E27FC236}">
                <a16:creationId xmlns:a16="http://schemas.microsoft.com/office/drawing/2014/main" id="{341ED73F-484B-4F10-BB07-81D1B389C43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912" y="3994756"/>
            <a:ext cx="2419621" cy="2419621"/>
          </a:xfrm>
          <a:prstGeom prst="rect">
            <a:avLst/>
          </a:prstGeom>
        </p:spPr>
      </p:pic>
    </p:spTree>
    <p:extLst>
      <p:ext uri="{BB962C8B-B14F-4D97-AF65-F5344CB8AC3E}">
        <p14:creationId xmlns:p14="http://schemas.microsoft.com/office/powerpoint/2010/main" val="25040965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مربع نص 28">
            <a:extLst>
              <a:ext uri="{FF2B5EF4-FFF2-40B4-BE49-F238E27FC236}">
                <a16:creationId xmlns:a16="http://schemas.microsoft.com/office/drawing/2014/main" id="{6B290CB8-5E8E-48DA-A1A9-02B2D0ABC226}"/>
              </a:ext>
            </a:extLst>
          </p:cNvPr>
          <p:cNvSpPr txBox="1"/>
          <p:nvPr/>
        </p:nvSpPr>
        <p:spPr>
          <a:xfrm>
            <a:off x="4298054" y="1221314"/>
            <a:ext cx="4159309"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تركه أي طواف الوداع غير حائض </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3629149" y="540776"/>
            <a:ext cx="5497118"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يجب على من ترك طواف الوداع</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43013" y="2902632"/>
            <a:ext cx="5408658" cy="6350"/>
          </a:xfrm>
          <a:prstGeom prst="bentConnector3">
            <a:avLst>
              <a:gd name="adj1" fmla="val 103011"/>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1FA1AF71-614C-41A7-A1A7-AB8AF020D650}"/>
              </a:ext>
            </a:extLst>
          </p:cNvPr>
          <p:cNvCxnSpPr>
            <a:cxnSpLocks/>
            <a:stCxn id="29" idx="3"/>
            <a:endCxn id="13" idx="0"/>
          </p:cNvCxnSpPr>
          <p:nvPr/>
        </p:nvCxnSpPr>
        <p:spPr>
          <a:xfrm>
            <a:off x="8457363" y="1498313"/>
            <a:ext cx="906205" cy="32762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3" name="مستطيل: زوايا مستديرة 12">
            <a:extLst>
              <a:ext uri="{FF2B5EF4-FFF2-40B4-BE49-F238E27FC236}">
                <a16:creationId xmlns:a16="http://schemas.microsoft.com/office/drawing/2014/main" id="{E18B2710-DA5E-4CC7-B2B4-0AE161096E05}"/>
              </a:ext>
            </a:extLst>
          </p:cNvPr>
          <p:cNvSpPr/>
          <p:nvPr/>
        </p:nvSpPr>
        <p:spPr>
          <a:xfrm>
            <a:off x="7243059" y="1825940"/>
            <a:ext cx="4241017" cy="644578"/>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رجع إليه بلا إحرام إن لم يبعد عن مكة</a:t>
            </a:r>
          </a:p>
        </p:txBody>
      </p:sp>
      <p:sp>
        <p:nvSpPr>
          <p:cNvPr id="22" name="مستطيل: زوايا مستديرة 21">
            <a:extLst>
              <a:ext uri="{FF2B5EF4-FFF2-40B4-BE49-F238E27FC236}">
                <a16:creationId xmlns:a16="http://schemas.microsoft.com/office/drawing/2014/main" id="{4422F123-D43B-41D9-8642-B5FDAB5445B8}"/>
              </a:ext>
            </a:extLst>
          </p:cNvPr>
          <p:cNvSpPr/>
          <p:nvPr/>
        </p:nvSpPr>
        <p:spPr>
          <a:xfrm>
            <a:off x="1527358" y="1825940"/>
            <a:ext cx="3746812" cy="1130601"/>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ويحرم بعمرة إن بعد عن مكة فيطوف ويسعى للعمرة ثم للوداع</a:t>
            </a:r>
          </a:p>
        </p:txBody>
      </p:sp>
      <p:sp>
        <p:nvSpPr>
          <p:cNvPr id="34" name="مستطيل: زوايا مستديرة 33">
            <a:extLst>
              <a:ext uri="{FF2B5EF4-FFF2-40B4-BE49-F238E27FC236}">
                <a16:creationId xmlns:a16="http://schemas.microsoft.com/office/drawing/2014/main" id="{0730EFDA-1BF0-418B-BA4C-3DF787905F1F}"/>
              </a:ext>
            </a:extLst>
          </p:cNvPr>
          <p:cNvSpPr/>
          <p:nvPr/>
        </p:nvSpPr>
        <p:spPr>
          <a:xfrm>
            <a:off x="8134748" y="3590493"/>
            <a:ext cx="3440488" cy="1107286"/>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شق الرجوع على من بعد مكة دون مسافة قصر </a:t>
            </a:r>
          </a:p>
        </p:txBody>
      </p:sp>
      <p:cxnSp>
        <p:nvCxnSpPr>
          <p:cNvPr id="106" name="موصل: على شكل مرفق 105">
            <a:extLst>
              <a:ext uri="{FF2B5EF4-FFF2-40B4-BE49-F238E27FC236}">
                <a16:creationId xmlns:a16="http://schemas.microsoft.com/office/drawing/2014/main" id="{045F6314-FF6E-4806-91AE-23E2F57B4CF9}"/>
              </a:ext>
            </a:extLst>
          </p:cNvPr>
          <p:cNvCxnSpPr>
            <a:cxnSpLocks/>
            <a:stCxn id="29" idx="1"/>
            <a:endCxn id="22" idx="0"/>
          </p:cNvCxnSpPr>
          <p:nvPr/>
        </p:nvCxnSpPr>
        <p:spPr>
          <a:xfrm rot="10800000" flipV="1">
            <a:off x="3400764" y="1498312"/>
            <a:ext cx="897290" cy="32762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6" name="موصل: على شكل مرفق 115">
            <a:extLst>
              <a:ext uri="{FF2B5EF4-FFF2-40B4-BE49-F238E27FC236}">
                <a16:creationId xmlns:a16="http://schemas.microsoft.com/office/drawing/2014/main" id="{632D84AF-85E7-4F41-9D53-E0865ED8AB6E}"/>
              </a:ext>
            </a:extLst>
          </p:cNvPr>
          <p:cNvCxnSpPr>
            <a:cxnSpLocks/>
            <a:stCxn id="29" idx="2"/>
            <a:endCxn id="39" idx="0"/>
          </p:cNvCxnSpPr>
          <p:nvPr/>
        </p:nvCxnSpPr>
        <p:spPr>
          <a:xfrm rot="16200000" flipH="1">
            <a:off x="5476670" y="2676350"/>
            <a:ext cx="1815181" cy="13103"/>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7" name="موصل: على شكل مرفق 116">
            <a:extLst>
              <a:ext uri="{FF2B5EF4-FFF2-40B4-BE49-F238E27FC236}">
                <a16:creationId xmlns:a16="http://schemas.microsoft.com/office/drawing/2014/main" id="{F2151FE1-6DC2-44B7-B0A0-AF1CCACB419E}"/>
              </a:ext>
            </a:extLst>
          </p:cNvPr>
          <p:cNvCxnSpPr>
            <a:cxnSpLocks/>
            <a:stCxn id="29" idx="2"/>
            <a:endCxn id="34" idx="0"/>
          </p:cNvCxnSpPr>
          <p:nvPr/>
        </p:nvCxnSpPr>
        <p:spPr>
          <a:xfrm rot="16200000" flipH="1">
            <a:off x="7208760" y="944260"/>
            <a:ext cx="1815181" cy="3477283"/>
          </a:xfrm>
          <a:prstGeom prst="bentConnector3">
            <a:avLst>
              <a:gd name="adj1" fmla="val 7732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8" name="مستطيل: زوايا مستديرة 37">
            <a:extLst>
              <a:ext uri="{FF2B5EF4-FFF2-40B4-BE49-F238E27FC236}">
                <a16:creationId xmlns:a16="http://schemas.microsoft.com/office/drawing/2014/main" id="{4349A17F-8B78-4759-9DA4-7A4A81446135}"/>
              </a:ext>
            </a:extLst>
          </p:cNvPr>
          <p:cNvSpPr/>
          <p:nvPr/>
        </p:nvSpPr>
        <p:spPr>
          <a:xfrm>
            <a:off x="1395349" y="3594663"/>
            <a:ext cx="2637732" cy="613593"/>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لم يرجع إلى الوداع</a:t>
            </a:r>
          </a:p>
        </p:txBody>
      </p:sp>
      <p:sp>
        <p:nvSpPr>
          <p:cNvPr id="39" name="مستطيل: زوايا مستديرة 38">
            <a:extLst>
              <a:ext uri="{FF2B5EF4-FFF2-40B4-BE49-F238E27FC236}">
                <a16:creationId xmlns:a16="http://schemas.microsoft.com/office/drawing/2014/main" id="{FBFAD1D1-C069-48BF-A5BF-DAD85EEFBC6C}"/>
              </a:ext>
            </a:extLst>
          </p:cNvPr>
          <p:cNvSpPr/>
          <p:nvPr/>
        </p:nvSpPr>
        <p:spPr>
          <a:xfrm>
            <a:off x="4861909" y="3590493"/>
            <a:ext cx="3057806" cy="1107286"/>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بعد عنها مسافة قصر فأكثر0</a:t>
            </a:r>
          </a:p>
        </p:txBody>
      </p:sp>
      <p:cxnSp>
        <p:nvCxnSpPr>
          <p:cNvPr id="52" name="موصل: على شكل مرفق 51">
            <a:extLst>
              <a:ext uri="{FF2B5EF4-FFF2-40B4-BE49-F238E27FC236}">
                <a16:creationId xmlns:a16="http://schemas.microsoft.com/office/drawing/2014/main" id="{5BED6216-AB63-41D3-A387-027005B792B9}"/>
              </a:ext>
            </a:extLst>
          </p:cNvPr>
          <p:cNvCxnSpPr>
            <a:cxnSpLocks/>
          </p:cNvCxnSpPr>
          <p:nvPr/>
        </p:nvCxnSpPr>
        <p:spPr>
          <a:xfrm rot="5400000">
            <a:off x="3636287" y="853242"/>
            <a:ext cx="1819351" cy="3663494"/>
          </a:xfrm>
          <a:prstGeom prst="bentConnector3">
            <a:avLst>
              <a:gd name="adj1" fmla="val 7725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75" name="موصل: على شكل مرفق 74">
            <a:extLst>
              <a:ext uri="{FF2B5EF4-FFF2-40B4-BE49-F238E27FC236}">
                <a16:creationId xmlns:a16="http://schemas.microsoft.com/office/drawing/2014/main" id="{550F40E9-318E-492F-B6D3-F49372996B7F}"/>
              </a:ext>
            </a:extLst>
          </p:cNvPr>
          <p:cNvCxnSpPr>
            <a:cxnSpLocks/>
            <a:stCxn id="107" idx="3"/>
            <a:endCxn id="34" idx="2"/>
          </p:cNvCxnSpPr>
          <p:nvPr/>
        </p:nvCxnSpPr>
        <p:spPr>
          <a:xfrm flipV="1">
            <a:off x="9663651" y="4697779"/>
            <a:ext cx="191341" cy="89556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77" name="موصل: على شكل مرفق 76">
            <a:extLst>
              <a:ext uri="{FF2B5EF4-FFF2-40B4-BE49-F238E27FC236}">
                <a16:creationId xmlns:a16="http://schemas.microsoft.com/office/drawing/2014/main" id="{ED56B417-A54E-43EE-A96E-B2C01D2E9F3C}"/>
              </a:ext>
            </a:extLst>
          </p:cNvPr>
          <p:cNvCxnSpPr>
            <a:cxnSpLocks/>
            <a:stCxn id="39" idx="2"/>
            <a:endCxn id="107" idx="1"/>
          </p:cNvCxnSpPr>
          <p:nvPr/>
        </p:nvCxnSpPr>
        <p:spPr>
          <a:xfrm rot="16200000" flipH="1">
            <a:off x="6050547" y="5038043"/>
            <a:ext cx="895562" cy="215033"/>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07" name="مربع نص 106">
            <a:extLst>
              <a:ext uri="{FF2B5EF4-FFF2-40B4-BE49-F238E27FC236}">
                <a16:creationId xmlns:a16="http://schemas.microsoft.com/office/drawing/2014/main" id="{43F41DB8-9AE0-4D53-8E71-32FFA09E9499}"/>
              </a:ext>
            </a:extLst>
          </p:cNvPr>
          <p:cNvSpPr txBox="1"/>
          <p:nvPr/>
        </p:nvSpPr>
        <p:spPr>
          <a:xfrm>
            <a:off x="6605845" y="5331731"/>
            <a:ext cx="3057806" cy="523220"/>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فعليه دم ولا يلزمه الرجوع إذاً</a:t>
            </a:r>
          </a:p>
        </p:txBody>
      </p:sp>
      <p:sp>
        <p:nvSpPr>
          <p:cNvPr id="115" name="مربع نص 114">
            <a:extLst>
              <a:ext uri="{FF2B5EF4-FFF2-40B4-BE49-F238E27FC236}">
                <a16:creationId xmlns:a16="http://schemas.microsoft.com/office/drawing/2014/main" id="{929D53F6-65FD-4168-BD19-4F667F26520E}"/>
              </a:ext>
            </a:extLst>
          </p:cNvPr>
          <p:cNvSpPr txBox="1"/>
          <p:nvPr/>
        </p:nvSpPr>
        <p:spPr>
          <a:xfrm>
            <a:off x="2163488" y="4584768"/>
            <a:ext cx="1101453" cy="523220"/>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فعليه دم</a:t>
            </a:r>
          </a:p>
        </p:txBody>
      </p:sp>
      <p:cxnSp>
        <p:nvCxnSpPr>
          <p:cNvPr id="119" name="رابط مستقيم 118">
            <a:extLst>
              <a:ext uri="{FF2B5EF4-FFF2-40B4-BE49-F238E27FC236}">
                <a16:creationId xmlns:a16="http://schemas.microsoft.com/office/drawing/2014/main" id="{2489C262-EF4F-46B9-BA54-A5366AEFD84A}"/>
              </a:ext>
            </a:extLst>
          </p:cNvPr>
          <p:cNvCxnSpPr>
            <a:cxnSpLocks/>
            <a:stCxn id="38" idx="2"/>
            <a:endCxn id="115" idx="0"/>
          </p:cNvCxnSpPr>
          <p:nvPr/>
        </p:nvCxnSpPr>
        <p:spPr>
          <a:xfrm>
            <a:off x="2714215" y="4208256"/>
            <a:ext cx="0" cy="376512"/>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23" name="مستطيل: زوايا مستديرة 122">
            <a:extLst>
              <a:ext uri="{FF2B5EF4-FFF2-40B4-BE49-F238E27FC236}">
                <a16:creationId xmlns:a16="http://schemas.microsoft.com/office/drawing/2014/main" id="{077C45DC-4866-43F4-82B9-6BE3F20CFB55}"/>
              </a:ext>
            </a:extLst>
          </p:cNvPr>
          <p:cNvSpPr/>
          <p:nvPr/>
        </p:nvSpPr>
        <p:spPr>
          <a:xfrm>
            <a:off x="2197157" y="5431553"/>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125" name="مربع نص 124">
            <a:extLst>
              <a:ext uri="{FF2B5EF4-FFF2-40B4-BE49-F238E27FC236}">
                <a16:creationId xmlns:a16="http://schemas.microsoft.com/office/drawing/2014/main" id="{B0ADE5A3-3DB9-4742-B3D9-76C20FF78312}"/>
              </a:ext>
            </a:extLst>
          </p:cNvPr>
          <p:cNvSpPr txBox="1"/>
          <p:nvPr/>
        </p:nvSpPr>
        <p:spPr>
          <a:xfrm>
            <a:off x="-2204443" y="5447051"/>
            <a:ext cx="4326704"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لتركه نسكا واجبا</a:t>
            </a:r>
          </a:p>
        </p:txBody>
      </p:sp>
      <p:cxnSp>
        <p:nvCxnSpPr>
          <p:cNvPr id="126" name="رابط مستقيم 125">
            <a:extLst>
              <a:ext uri="{FF2B5EF4-FFF2-40B4-BE49-F238E27FC236}">
                <a16:creationId xmlns:a16="http://schemas.microsoft.com/office/drawing/2014/main" id="{F534ED6A-F3A1-4FE1-96EE-22FB80D4CC7C}"/>
              </a:ext>
            </a:extLst>
          </p:cNvPr>
          <p:cNvCxnSpPr>
            <a:cxnSpLocks/>
            <a:stCxn id="115" idx="2"/>
            <a:endCxn id="123" idx="0"/>
          </p:cNvCxnSpPr>
          <p:nvPr/>
        </p:nvCxnSpPr>
        <p:spPr>
          <a:xfrm flipH="1">
            <a:off x="2707752" y="5107988"/>
            <a:ext cx="6463" cy="323565"/>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6597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5320232" y="455905"/>
            <a:ext cx="6015982"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إجزاء طواف الزيارة عن الوداع لمن أخره</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1780990" y="1546900"/>
            <a:ext cx="8928093"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أخر طواف الزيارة ونصه، أو القدوم فطافه عند الخروج أجزأ عن طواف الوداع</a:t>
            </a:r>
          </a:p>
        </p:txBody>
      </p:sp>
      <p:sp>
        <p:nvSpPr>
          <p:cNvPr id="54" name="مربع نص 53">
            <a:extLst>
              <a:ext uri="{FF2B5EF4-FFF2-40B4-BE49-F238E27FC236}">
                <a16:creationId xmlns:a16="http://schemas.microsoft.com/office/drawing/2014/main" id="{F50EC439-9CFC-42C7-92E8-7A24736312A2}"/>
              </a:ext>
            </a:extLst>
          </p:cNvPr>
          <p:cNvSpPr txBox="1"/>
          <p:nvPr/>
        </p:nvSpPr>
        <p:spPr>
          <a:xfrm>
            <a:off x="1937288" y="2385910"/>
            <a:ext cx="599847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المأمور به أن يكون آخر عهده بالبيت وقد فعل</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4936527" y="3108544"/>
            <a:ext cx="5781502"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نوى بطوافه الوداع لم يجزئه عن طواف الزيارة</a:t>
            </a:r>
          </a:p>
        </p:txBody>
      </p:sp>
      <p:cxnSp>
        <p:nvCxnSpPr>
          <p:cNvPr id="7" name="موصل: على شكل مرفق 6">
            <a:extLst>
              <a:ext uri="{FF2B5EF4-FFF2-40B4-BE49-F238E27FC236}">
                <a16:creationId xmlns:a16="http://schemas.microsoft.com/office/drawing/2014/main" id="{221E98C9-398E-4369-AD99-0D1AB9D372AE}"/>
              </a:ext>
            </a:extLst>
          </p:cNvPr>
          <p:cNvCxnSpPr>
            <a:cxnSpLocks/>
            <a:stCxn id="31" idx="3"/>
            <a:endCxn id="20" idx="3"/>
          </p:cNvCxnSpPr>
          <p:nvPr/>
        </p:nvCxnSpPr>
        <p:spPr>
          <a:xfrm flipH="1">
            <a:off x="10718029" y="778194"/>
            <a:ext cx="618185" cy="2607349"/>
          </a:xfrm>
          <a:prstGeom prst="bentConnector3">
            <a:avLst>
              <a:gd name="adj1" fmla="val -3697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ربع نص 35">
            <a:extLst>
              <a:ext uri="{FF2B5EF4-FFF2-40B4-BE49-F238E27FC236}">
                <a16:creationId xmlns:a16="http://schemas.microsoft.com/office/drawing/2014/main" id="{1307D01F-EC42-4323-92D8-303A7A7A91F9}"/>
              </a:ext>
            </a:extLst>
          </p:cNvPr>
          <p:cNvSpPr txBox="1"/>
          <p:nvPr/>
        </p:nvSpPr>
        <p:spPr>
          <a:xfrm>
            <a:off x="4724614" y="4955674"/>
            <a:ext cx="3211151"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وداع على حائض ونفساء </a:t>
            </a:r>
          </a:p>
        </p:txBody>
      </p:sp>
      <p:cxnSp>
        <p:nvCxnSpPr>
          <p:cNvPr id="44" name="موصل: على شكل مرفق 43">
            <a:extLst>
              <a:ext uri="{FF2B5EF4-FFF2-40B4-BE49-F238E27FC236}">
                <a16:creationId xmlns:a16="http://schemas.microsoft.com/office/drawing/2014/main" id="{7C660625-0FFF-448D-8AD6-D330FC4259E5}"/>
              </a:ext>
            </a:extLst>
          </p:cNvPr>
          <p:cNvCxnSpPr>
            <a:cxnSpLocks/>
          </p:cNvCxnSpPr>
          <p:nvPr/>
        </p:nvCxnSpPr>
        <p:spPr>
          <a:xfrm rot="5400000">
            <a:off x="8193908" y="4457336"/>
            <a:ext cx="517196" cy="103348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10709083" y="778194"/>
            <a:ext cx="627131" cy="1045705"/>
          </a:xfrm>
          <a:prstGeom prst="bentConnector3">
            <a:avLst>
              <a:gd name="adj1" fmla="val -3645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1" name="مستطيل: زوايا مستديرة 20">
            <a:extLst>
              <a:ext uri="{FF2B5EF4-FFF2-40B4-BE49-F238E27FC236}">
                <a16:creationId xmlns:a16="http://schemas.microsoft.com/office/drawing/2014/main" id="{55067D77-5DD4-4C13-AB81-9471D0C161FB}"/>
              </a:ext>
            </a:extLst>
          </p:cNvPr>
          <p:cNvSpPr/>
          <p:nvPr/>
        </p:nvSpPr>
        <p:spPr>
          <a:xfrm>
            <a:off x="8104205" y="2402170"/>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33" name="مستطيل: زوايا مستديرة 32">
            <a:extLst>
              <a:ext uri="{FF2B5EF4-FFF2-40B4-BE49-F238E27FC236}">
                <a16:creationId xmlns:a16="http://schemas.microsoft.com/office/drawing/2014/main" id="{3003FBC0-6D64-40D5-97BA-2448ADCEEB8E}"/>
              </a:ext>
            </a:extLst>
          </p:cNvPr>
          <p:cNvSpPr/>
          <p:nvPr/>
        </p:nvSpPr>
        <p:spPr>
          <a:xfrm>
            <a:off x="6602278" y="4070900"/>
            <a:ext cx="4733935"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طواف الوداع للحائض والنفساء</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45" name="موصل: على شكل مرفق 44">
            <a:extLst>
              <a:ext uri="{FF2B5EF4-FFF2-40B4-BE49-F238E27FC236}">
                <a16:creationId xmlns:a16="http://schemas.microsoft.com/office/drawing/2014/main" id="{0B2AF09E-5D5C-46EA-A82C-78907A232A1C}"/>
              </a:ext>
            </a:extLst>
          </p:cNvPr>
          <p:cNvCxnSpPr>
            <a:cxnSpLocks/>
            <a:stCxn id="33" idx="2"/>
            <a:endCxn id="47" idx="3"/>
          </p:cNvCxnSpPr>
          <p:nvPr/>
        </p:nvCxnSpPr>
        <p:spPr>
          <a:xfrm rot="5400000">
            <a:off x="7848089" y="4803154"/>
            <a:ext cx="1208834" cy="103348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7" name="مربع نص 46">
            <a:extLst>
              <a:ext uri="{FF2B5EF4-FFF2-40B4-BE49-F238E27FC236}">
                <a16:creationId xmlns:a16="http://schemas.microsoft.com/office/drawing/2014/main" id="{038C6F51-6235-4E18-B63C-CDE3B3CBB86F}"/>
              </a:ext>
            </a:extLst>
          </p:cNvPr>
          <p:cNvSpPr txBox="1"/>
          <p:nvPr/>
        </p:nvSpPr>
        <p:spPr>
          <a:xfrm>
            <a:off x="3922143" y="5647312"/>
            <a:ext cx="401362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إلا أن تطهر قبل مفارقة البنيان</a:t>
            </a:r>
          </a:p>
        </p:txBody>
      </p:sp>
      <p:pic>
        <p:nvPicPr>
          <p:cNvPr id="2" name="صورة 1">
            <a:extLst>
              <a:ext uri="{FF2B5EF4-FFF2-40B4-BE49-F238E27FC236}">
                <a16:creationId xmlns:a16="http://schemas.microsoft.com/office/drawing/2014/main" id="{EE6B643A-4782-4282-A6FB-A77B7C0D9A5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402" y="3039353"/>
            <a:ext cx="3256790" cy="3256790"/>
          </a:xfrm>
          <a:prstGeom prst="rect">
            <a:avLst/>
          </a:prstGeom>
        </p:spPr>
      </p:pic>
    </p:spTree>
    <p:extLst>
      <p:ext uri="{BB962C8B-B14F-4D97-AF65-F5344CB8AC3E}">
        <p14:creationId xmlns:p14="http://schemas.microsoft.com/office/powerpoint/2010/main" val="28250662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7081434" y="455905"/>
            <a:ext cx="425477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يعمل بعد طواف الوداع</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5971247" y="1377481"/>
            <a:ext cx="5377666"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ويقف غير الحائض والنفساء بعد الوداع في الملتزم</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3677396" y="2851433"/>
            <a:ext cx="7671517"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ويلصق به وجهه وصدره وذراعيه وكفيه مبسوطتين داعيا بما ورد ومنه:</a:t>
            </a:r>
          </a:p>
        </p:txBody>
      </p:sp>
      <p:cxnSp>
        <p:nvCxnSpPr>
          <p:cNvPr id="7" name="موصل: على شكل مرفق 6">
            <a:extLst>
              <a:ext uri="{FF2B5EF4-FFF2-40B4-BE49-F238E27FC236}">
                <a16:creationId xmlns:a16="http://schemas.microsoft.com/office/drawing/2014/main" id="{221E98C9-398E-4369-AD99-0D1AB9D372AE}"/>
              </a:ext>
            </a:extLst>
          </p:cNvPr>
          <p:cNvCxnSpPr>
            <a:cxnSpLocks/>
            <a:stCxn id="31" idx="3"/>
            <a:endCxn id="20" idx="3"/>
          </p:cNvCxnSpPr>
          <p:nvPr/>
        </p:nvCxnSpPr>
        <p:spPr>
          <a:xfrm>
            <a:off x="11336213" y="778194"/>
            <a:ext cx="12700" cy="2350238"/>
          </a:xfrm>
          <a:prstGeom prst="bentConnector3">
            <a:avLst>
              <a:gd name="adj1" fmla="val 19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a:off x="11336213" y="778194"/>
            <a:ext cx="12700" cy="876286"/>
          </a:xfrm>
          <a:prstGeom prst="bentConnector3">
            <a:avLst>
              <a:gd name="adj1" fmla="val 19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5" name="موصل: على شكل مرفق 44">
            <a:extLst>
              <a:ext uri="{FF2B5EF4-FFF2-40B4-BE49-F238E27FC236}">
                <a16:creationId xmlns:a16="http://schemas.microsoft.com/office/drawing/2014/main" id="{0B2AF09E-5D5C-46EA-A82C-78907A232A1C}"/>
              </a:ext>
            </a:extLst>
          </p:cNvPr>
          <p:cNvCxnSpPr>
            <a:cxnSpLocks/>
            <a:stCxn id="43" idx="2"/>
            <a:endCxn id="19" idx="3"/>
          </p:cNvCxnSpPr>
          <p:nvPr/>
        </p:nvCxnSpPr>
        <p:spPr>
          <a:xfrm rot="5400000">
            <a:off x="8297808" y="2043007"/>
            <a:ext cx="473801" cy="250744"/>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7" name="مربع نص 46">
            <a:extLst>
              <a:ext uri="{FF2B5EF4-FFF2-40B4-BE49-F238E27FC236}">
                <a16:creationId xmlns:a16="http://schemas.microsoft.com/office/drawing/2014/main" id="{038C6F51-6235-4E18-B63C-CDE3B3CBB86F}"/>
              </a:ext>
            </a:extLst>
          </p:cNvPr>
          <p:cNvSpPr txBox="1"/>
          <p:nvPr/>
        </p:nvSpPr>
        <p:spPr>
          <a:xfrm>
            <a:off x="839090" y="3461901"/>
            <a:ext cx="9205503" cy="2862322"/>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اللهم هذا بيتك وأنا عبدك وابن عبدك وابن أمتك حملتني على ما سخرت لي من خلقك وسيرتني في بلادك حتى أبلغتني بنعمتك إلى بيتك وأعنتني على أداء نسكي، فإن كنت رضيت عني فازدد عني رضا، وإلا فمن الآن قبل أن تنأى عن بيتك داري، وهذا أوان انصرافي إن أنت أذنت لي غير مستبدل بك ولا ببيتك ولا راغب عنك ولا عن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بيتك،اللهم</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فأصحبني العافية في بدني والصحة في جسمي والعصمة في ديني، وأحسن منقلبي وارزقني طاعتك ما أبقيتني، واجمع لي بين خيري الدنيا والآخرة إنك على كل شيء قدير</a:t>
            </a:r>
          </a:p>
        </p:txBody>
      </p:sp>
      <p:sp>
        <p:nvSpPr>
          <p:cNvPr id="19" name="مربع نص 18">
            <a:extLst>
              <a:ext uri="{FF2B5EF4-FFF2-40B4-BE49-F238E27FC236}">
                <a16:creationId xmlns:a16="http://schemas.microsoft.com/office/drawing/2014/main" id="{D16ECCD9-B7D8-4979-9C67-69ED12602D0C}"/>
              </a:ext>
            </a:extLst>
          </p:cNvPr>
          <p:cNvSpPr txBox="1"/>
          <p:nvPr/>
        </p:nvSpPr>
        <p:spPr>
          <a:xfrm>
            <a:off x="2474348" y="2128281"/>
            <a:ext cx="5934988" cy="553998"/>
          </a:xfrm>
          <a:prstGeom prst="rect">
            <a:avLst/>
          </a:prstGeom>
          <a:solidFill>
            <a:srgbClr val="B9B9B9"/>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وهو أربعة أذرع بين الركن الذي به الحجر الأسود والباب</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4AF301B5-7D20-4FD6-BBB7-EB5EDB913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1755" y="63073"/>
            <a:ext cx="2142802" cy="2142802"/>
          </a:xfrm>
          <a:prstGeom prst="rect">
            <a:avLst/>
          </a:prstGeom>
        </p:spPr>
      </p:pic>
      <p:cxnSp>
        <p:nvCxnSpPr>
          <p:cNvPr id="6" name="رابط كسهم مستقيم 5">
            <a:extLst>
              <a:ext uri="{FF2B5EF4-FFF2-40B4-BE49-F238E27FC236}">
                <a16:creationId xmlns:a16="http://schemas.microsoft.com/office/drawing/2014/main" id="{CF8209D1-B95B-48A5-88D1-C45BB5FEADD5}"/>
              </a:ext>
            </a:extLst>
          </p:cNvPr>
          <p:cNvCxnSpPr>
            <a:cxnSpLocks/>
          </p:cNvCxnSpPr>
          <p:nvPr/>
        </p:nvCxnSpPr>
        <p:spPr>
          <a:xfrm flipH="1" flipV="1">
            <a:off x="2867186" y="1518834"/>
            <a:ext cx="1146876" cy="13564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مربع نص 10">
            <a:extLst>
              <a:ext uri="{FF2B5EF4-FFF2-40B4-BE49-F238E27FC236}">
                <a16:creationId xmlns:a16="http://schemas.microsoft.com/office/drawing/2014/main" id="{96CBA93C-4E14-49BE-BBFD-87B29CC51FA8}"/>
              </a:ext>
            </a:extLst>
          </p:cNvPr>
          <p:cNvSpPr txBox="1"/>
          <p:nvPr/>
        </p:nvSpPr>
        <p:spPr>
          <a:xfrm>
            <a:off x="4001677" y="1410652"/>
            <a:ext cx="750526" cy="523220"/>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الملتزم</a:t>
            </a:r>
          </a:p>
        </p:txBody>
      </p:sp>
    </p:spTree>
    <p:extLst>
      <p:ext uri="{BB962C8B-B14F-4D97-AF65-F5344CB8AC3E}">
        <p14:creationId xmlns:p14="http://schemas.microsoft.com/office/powerpoint/2010/main" val="23514651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7158926" y="605227"/>
            <a:ext cx="425477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يعمل بعد طواف الوداع</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5484978" y="1508840"/>
            <a:ext cx="5796120"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ويدعو بما أحب ويصلي على النبي صَلَّى اللَّهُ عَلَيْهِ وَسَلَّمَ </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7809616" y="3255517"/>
            <a:ext cx="3471482"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ويستلم الحجر ويقبله ثم يخرج</a:t>
            </a:r>
          </a:p>
        </p:txBody>
      </p:sp>
      <p:cxnSp>
        <p:nvCxnSpPr>
          <p:cNvPr id="7" name="موصل: على شكل مرفق 6">
            <a:extLst>
              <a:ext uri="{FF2B5EF4-FFF2-40B4-BE49-F238E27FC236}">
                <a16:creationId xmlns:a16="http://schemas.microsoft.com/office/drawing/2014/main" id="{221E98C9-398E-4369-AD99-0D1AB9D372AE}"/>
              </a:ext>
            </a:extLst>
          </p:cNvPr>
          <p:cNvCxnSpPr>
            <a:cxnSpLocks/>
            <a:stCxn id="31" idx="3"/>
            <a:endCxn id="20" idx="3"/>
          </p:cNvCxnSpPr>
          <p:nvPr/>
        </p:nvCxnSpPr>
        <p:spPr>
          <a:xfrm flipH="1">
            <a:off x="11281098" y="927516"/>
            <a:ext cx="132607" cy="2605000"/>
          </a:xfrm>
          <a:prstGeom prst="bentConnector3">
            <a:avLst>
              <a:gd name="adj1" fmla="val -17238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ربع نص 35">
            <a:extLst>
              <a:ext uri="{FF2B5EF4-FFF2-40B4-BE49-F238E27FC236}">
                <a16:creationId xmlns:a16="http://schemas.microsoft.com/office/drawing/2014/main" id="{1307D01F-EC42-4323-92D8-303A7A7A91F9}"/>
              </a:ext>
            </a:extLst>
          </p:cNvPr>
          <p:cNvSpPr txBox="1"/>
          <p:nvPr/>
        </p:nvSpPr>
        <p:spPr>
          <a:xfrm>
            <a:off x="3430937" y="4335372"/>
            <a:ext cx="7848561" cy="553998"/>
          </a:xfrm>
          <a:prstGeom prst="rect">
            <a:avLst/>
          </a:prstGeom>
          <a:solidFill>
            <a:srgbClr val="B9B9B9"/>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وتقف الحائض والنفساء ببابه أي؛ باب المسجد وتدعو بالدعاء الذي سبق</a:t>
            </a:r>
          </a:p>
        </p:txBody>
      </p:sp>
      <p:cxnSp>
        <p:nvCxnSpPr>
          <p:cNvPr id="44" name="موصل: على شكل مرفق 43">
            <a:extLst>
              <a:ext uri="{FF2B5EF4-FFF2-40B4-BE49-F238E27FC236}">
                <a16:creationId xmlns:a16="http://schemas.microsoft.com/office/drawing/2014/main" id="{7C660625-0FFF-448D-8AD6-D330FC4259E5}"/>
              </a:ext>
            </a:extLst>
          </p:cNvPr>
          <p:cNvCxnSpPr>
            <a:cxnSpLocks/>
            <a:stCxn id="31" idx="3"/>
            <a:endCxn id="36" idx="3"/>
          </p:cNvCxnSpPr>
          <p:nvPr/>
        </p:nvCxnSpPr>
        <p:spPr>
          <a:xfrm flipH="1">
            <a:off x="11279498" y="927516"/>
            <a:ext cx="134207" cy="3684855"/>
          </a:xfrm>
          <a:prstGeom prst="bentConnector3">
            <a:avLst>
              <a:gd name="adj1" fmla="val -17033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11281098" y="927516"/>
            <a:ext cx="132607" cy="858323"/>
          </a:xfrm>
          <a:prstGeom prst="bentConnector3">
            <a:avLst>
              <a:gd name="adj1" fmla="val -17238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5" name="موصل: على شكل مرفق 44">
            <a:extLst>
              <a:ext uri="{FF2B5EF4-FFF2-40B4-BE49-F238E27FC236}">
                <a16:creationId xmlns:a16="http://schemas.microsoft.com/office/drawing/2014/main" id="{0B2AF09E-5D5C-46EA-A82C-78907A232A1C}"/>
              </a:ext>
            </a:extLst>
          </p:cNvPr>
          <p:cNvCxnSpPr>
            <a:cxnSpLocks/>
            <a:stCxn id="31" idx="3"/>
            <a:endCxn id="19" idx="3"/>
          </p:cNvCxnSpPr>
          <p:nvPr/>
        </p:nvCxnSpPr>
        <p:spPr>
          <a:xfrm flipH="1">
            <a:off x="11281098" y="927516"/>
            <a:ext cx="132607" cy="1729089"/>
          </a:xfrm>
          <a:prstGeom prst="bentConnector3">
            <a:avLst>
              <a:gd name="adj1" fmla="val -17238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9" name="مربع نص 18">
            <a:extLst>
              <a:ext uri="{FF2B5EF4-FFF2-40B4-BE49-F238E27FC236}">
                <a16:creationId xmlns:a16="http://schemas.microsoft.com/office/drawing/2014/main" id="{D16ECCD9-B7D8-4979-9C67-69ED12602D0C}"/>
              </a:ext>
            </a:extLst>
          </p:cNvPr>
          <p:cNvSpPr txBox="1"/>
          <p:nvPr/>
        </p:nvSpPr>
        <p:spPr>
          <a:xfrm>
            <a:off x="4065132" y="2379606"/>
            <a:ext cx="7215966" cy="553998"/>
          </a:xfrm>
          <a:prstGeom prst="rect">
            <a:avLst/>
          </a:prstGeom>
          <a:solidFill>
            <a:srgbClr val="B9B9B9"/>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ويأتي الحطيم أيضا وهو تحت الميزاب فيدعو، ثم يشرب من ماء زمزم</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صورة 1">
            <a:extLst>
              <a:ext uri="{FF2B5EF4-FFF2-40B4-BE49-F238E27FC236}">
                <a16:creationId xmlns:a16="http://schemas.microsoft.com/office/drawing/2014/main" id="{EE03B38E-769B-47CD-A35E-96B6CDE4F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97" y="2379606"/>
            <a:ext cx="2582878" cy="2582878"/>
          </a:xfrm>
          <a:prstGeom prst="rect">
            <a:avLst/>
          </a:prstGeom>
        </p:spPr>
      </p:pic>
      <p:cxnSp>
        <p:nvCxnSpPr>
          <p:cNvPr id="14" name="رابط كسهم مستقيم 13">
            <a:extLst>
              <a:ext uri="{FF2B5EF4-FFF2-40B4-BE49-F238E27FC236}">
                <a16:creationId xmlns:a16="http://schemas.microsoft.com/office/drawing/2014/main" id="{42390769-528D-4424-BE71-9B98A767718C}"/>
              </a:ext>
            </a:extLst>
          </p:cNvPr>
          <p:cNvCxnSpPr>
            <a:cxnSpLocks/>
          </p:cNvCxnSpPr>
          <p:nvPr/>
        </p:nvCxnSpPr>
        <p:spPr>
          <a:xfrm>
            <a:off x="2820692" y="2933604"/>
            <a:ext cx="0" cy="49539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a:extLst>
              <a:ext uri="{FF2B5EF4-FFF2-40B4-BE49-F238E27FC236}">
                <a16:creationId xmlns:a16="http://schemas.microsoft.com/office/drawing/2014/main" id="{4FC0B3AE-2F5E-4143-AFC8-A41E8494422F}"/>
              </a:ext>
            </a:extLst>
          </p:cNvPr>
          <p:cNvCxnSpPr>
            <a:cxnSpLocks/>
          </p:cNvCxnSpPr>
          <p:nvPr/>
        </p:nvCxnSpPr>
        <p:spPr>
          <a:xfrm>
            <a:off x="1461484" y="2522681"/>
            <a:ext cx="384273" cy="316768"/>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E1FBEFA3-155C-4877-8D66-ACC0EFD2F2BC}"/>
              </a:ext>
            </a:extLst>
          </p:cNvPr>
          <p:cNvCxnSpPr>
            <a:cxnSpLocks/>
          </p:cNvCxnSpPr>
          <p:nvPr/>
        </p:nvCxnSpPr>
        <p:spPr>
          <a:xfrm flipV="1">
            <a:off x="1724447" y="2816437"/>
            <a:ext cx="185326" cy="163663"/>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 name="مربع نص 24">
            <a:extLst>
              <a:ext uri="{FF2B5EF4-FFF2-40B4-BE49-F238E27FC236}">
                <a16:creationId xmlns:a16="http://schemas.microsoft.com/office/drawing/2014/main" id="{DD153949-228C-4CD5-A674-5A44BA15A3B1}"/>
              </a:ext>
            </a:extLst>
          </p:cNvPr>
          <p:cNvSpPr txBox="1"/>
          <p:nvPr/>
        </p:nvSpPr>
        <p:spPr>
          <a:xfrm>
            <a:off x="2401908" y="2479652"/>
            <a:ext cx="965329" cy="523220"/>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الحطيم</a:t>
            </a:r>
          </a:p>
        </p:txBody>
      </p:sp>
      <p:sp>
        <p:nvSpPr>
          <p:cNvPr id="26" name="مربع نص 25">
            <a:extLst>
              <a:ext uri="{FF2B5EF4-FFF2-40B4-BE49-F238E27FC236}">
                <a16:creationId xmlns:a16="http://schemas.microsoft.com/office/drawing/2014/main" id="{E01238DA-3823-4216-A5A5-21447D6B3882}"/>
              </a:ext>
            </a:extLst>
          </p:cNvPr>
          <p:cNvSpPr txBox="1"/>
          <p:nvPr/>
        </p:nvSpPr>
        <p:spPr>
          <a:xfrm>
            <a:off x="886398" y="2066372"/>
            <a:ext cx="817852" cy="523220"/>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الميزاب</a:t>
            </a:r>
          </a:p>
        </p:txBody>
      </p:sp>
    </p:spTree>
    <p:extLst>
      <p:ext uri="{BB962C8B-B14F-4D97-AF65-F5344CB8AC3E}">
        <p14:creationId xmlns:p14="http://schemas.microsoft.com/office/powerpoint/2010/main" val="727088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موصل: على شكل مرفق 4">
            <a:extLst>
              <a:ext uri="{FF2B5EF4-FFF2-40B4-BE49-F238E27FC236}">
                <a16:creationId xmlns:a16="http://schemas.microsoft.com/office/drawing/2014/main" id="{BF3C8331-D88E-4FFE-B72F-A49B266CDB83}"/>
              </a:ext>
            </a:extLst>
          </p:cNvPr>
          <p:cNvCxnSpPr>
            <a:cxnSpLocks/>
          </p:cNvCxnSpPr>
          <p:nvPr/>
        </p:nvCxnSpPr>
        <p:spPr>
          <a:xfrm rot="5400000">
            <a:off x="9173986" y="2927254"/>
            <a:ext cx="5353063" cy="12700"/>
          </a:xfrm>
          <a:prstGeom prst="bentConnector3">
            <a:avLst>
              <a:gd name="adj1" fmla="val 100144"/>
            </a:avLst>
          </a:prstGeom>
          <a:ln w="31750">
            <a:solidFill>
              <a:srgbClr val="663717"/>
            </a:solidFill>
            <a:prstDash val="sysDot"/>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4277532" y="605227"/>
            <a:ext cx="7136174"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زيارة قبر النبي صلى الله عليه وسلم</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3430937" y="1411669"/>
            <a:ext cx="7850161"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ويستحب زيارة قبر النبي صَلَّى اللَّهُ عَلَيْهِ وَسَلَّمَ  وقبر صاحبيه رَضِيَ اللَّهُ عَنْهُمَا </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7203181" y="3647701"/>
            <a:ext cx="2686139" cy="523220"/>
          </a:xfrm>
          <a:prstGeom prst="rect">
            <a:avLst/>
          </a:prstGeom>
          <a:solidFill>
            <a:srgbClr val="B9B9B9"/>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فيسلم عليه مستقبلا له</a:t>
            </a:r>
          </a:p>
        </p:txBody>
      </p:sp>
      <p:sp>
        <p:nvSpPr>
          <p:cNvPr id="36" name="مربع نص 35">
            <a:extLst>
              <a:ext uri="{FF2B5EF4-FFF2-40B4-BE49-F238E27FC236}">
                <a16:creationId xmlns:a16="http://schemas.microsoft.com/office/drawing/2014/main" id="{1307D01F-EC42-4323-92D8-303A7A7A91F9}"/>
              </a:ext>
            </a:extLst>
          </p:cNvPr>
          <p:cNvSpPr txBox="1"/>
          <p:nvPr/>
        </p:nvSpPr>
        <p:spPr>
          <a:xfrm>
            <a:off x="4177694" y="3756891"/>
            <a:ext cx="2083864"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ويحرم الطواف بها</a:t>
            </a:r>
          </a:p>
        </p:txBody>
      </p: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11281098" y="927516"/>
            <a:ext cx="132608" cy="761152"/>
          </a:xfrm>
          <a:prstGeom prst="bentConnector3">
            <a:avLst>
              <a:gd name="adj1" fmla="val -172388"/>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9" name="مربع نص 18">
            <a:extLst>
              <a:ext uri="{FF2B5EF4-FFF2-40B4-BE49-F238E27FC236}">
                <a16:creationId xmlns:a16="http://schemas.microsoft.com/office/drawing/2014/main" id="{D16ECCD9-B7D8-4979-9C67-69ED12602D0C}"/>
              </a:ext>
            </a:extLst>
          </p:cNvPr>
          <p:cNvSpPr txBox="1"/>
          <p:nvPr/>
        </p:nvSpPr>
        <p:spPr>
          <a:xfrm>
            <a:off x="7203181" y="4299559"/>
            <a:ext cx="2686139" cy="523220"/>
          </a:xfrm>
          <a:prstGeom prst="rect">
            <a:avLst/>
          </a:prstGeom>
          <a:solidFill>
            <a:srgbClr val="FDF4DC"/>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يستقبل القبلة</a:t>
            </a:r>
            <a:endParaRPr kumimoji="0" lang="ar-SA"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مستطيل: زوايا مستديرة 10">
            <a:extLst>
              <a:ext uri="{FF2B5EF4-FFF2-40B4-BE49-F238E27FC236}">
                <a16:creationId xmlns:a16="http://schemas.microsoft.com/office/drawing/2014/main" id="{5921EF48-387F-49DE-A725-F0C8C27DAEC9}"/>
              </a:ext>
            </a:extLst>
          </p:cNvPr>
          <p:cNvSpPr/>
          <p:nvPr/>
        </p:nvSpPr>
        <p:spPr>
          <a:xfrm>
            <a:off x="9736929" y="2127532"/>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22" name="مربع نص 21">
            <a:extLst>
              <a:ext uri="{FF2B5EF4-FFF2-40B4-BE49-F238E27FC236}">
                <a16:creationId xmlns:a16="http://schemas.microsoft.com/office/drawing/2014/main" id="{3290CCDD-874F-47E1-A5B4-66D56AD83EFC}"/>
              </a:ext>
            </a:extLst>
          </p:cNvPr>
          <p:cNvSpPr txBox="1"/>
          <p:nvPr/>
        </p:nvSpPr>
        <p:spPr>
          <a:xfrm>
            <a:off x="2265026" y="2161659"/>
            <a:ext cx="7471903"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(من حج فزار قبري بعد وفاتي فكأنما زارني في حياتي) رواه الدارقطني</a:t>
            </a:r>
          </a:p>
        </p:txBody>
      </p:sp>
      <p:sp>
        <p:nvSpPr>
          <p:cNvPr id="14" name="مستطيل: زوايا مستديرة 13">
            <a:extLst>
              <a:ext uri="{FF2B5EF4-FFF2-40B4-BE49-F238E27FC236}">
                <a16:creationId xmlns:a16="http://schemas.microsoft.com/office/drawing/2014/main" id="{61EF693F-2034-4F40-AA66-FEEA0FA77ED1}"/>
              </a:ext>
            </a:extLst>
          </p:cNvPr>
          <p:cNvSpPr/>
          <p:nvPr/>
        </p:nvSpPr>
        <p:spPr>
          <a:xfrm>
            <a:off x="6625167" y="2826978"/>
            <a:ext cx="3537786"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يعمل عند الزيارة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7" name="موصل: على شكل مرفق 26">
            <a:extLst>
              <a:ext uri="{FF2B5EF4-FFF2-40B4-BE49-F238E27FC236}">
                <a16:creationId xmlns:a16="http://schemas.microsoft.com/office/drawing/2014/main" id="{33A9182F-E582-4AD8-BC77-CFCA0533AB60}"/>
              </a:ext>
            </a:extLst>
          </p:cNvPr>
          <p:cNvCxnSpPr>
            <a:cxnSpLocks/>
            <a:stCxn id="74" idx="2"/>
            <a:endCxn id="103" idx="3"/>
          </p:cNvCxnSpPr>
          <p:nvPr/>
        </p:nvCxnSpPr>
        <p:spPr>
          <a:xfrm rot="5400000">
            <a:off x="3074640" y="3436562"/>
            <a:ext cx="562335" cy="63232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8" name="موصل: على شكل مرفق 27">
            <a:extLst>
              <a:ext uri="{FF2B5EF4-FFF2-40B4-BE49-F238E27FC236}">
                <a16:creationId xmlns:a16="http://schemas.microsoft.com/office/drawing/2014/main" id="{73546496-3DD3-4A29-9083-964D0AAB0E61}"/>
              </a:ext>
            </a:extLst>
          </p:cNvPr>
          <p:cNvCxnSpPr>
            <a:cxnSpLocks/>
            <a:endCxn id="36" idx="1"/>
          </p:cNvCxnSpPr>
          <p:nvPr/>
        </p:nvCxnSpPr>
        <p:spPr>
          <a:xfrm rot="16200000" flipH="1">
            <a:off x="3643663" y="3499859"/>
            <a:ext cx="562334" cy="505728"/>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9" name="موصل: على شكل مرفق 28">
            <a:extLst>
              <a:ext uri="{FF2B5EF4-FFF2-40B4-BE49-F238E27FC236}">
                <a16:creationId xmlns:a16="http://schemas.microsoft.com/office/drawing/2014/main" id="{AB58FCA2-F07C-4E99-A6A9-784946D6370F}"/>
              </a:ext>
            </a:extLst>
          </p:cNvPr>
          <p:cNvCxnSpPr>
            <a:cxnSpLocks/>
            <a:stCxn id="14" idx="3"/>
            <a:endCxn id="46" idx="3"/>
          </p:cNvCxnSpPr>
          <p:nvPr/>
        </p:nvCxnSpPr>
        <p:spPr>
          <a:xfrm flipH="1">
            <a:off x="9883577" y="3149267"/>
            <a:ext cx="279376" cy="2681152"/>
          </a:xfrm>
          <a:prstGeom prst="bentConnector3">
            <a:avLst>
              <a:gd name="adj1" fmla="val -81825"/>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0" name="موصل: على شكل مرفق 29">
            <a:extLst>
              <a:ext uri="{FF2B5EF4-FFF2-40B4-BE49-F238E27FC236}">
                <a16:creationId xmlns:a16="http://schemas.microsoft.com/office/drawing/2014/main" id="{58D22BAC-138B-4B81-A15A-FCCCA98557E3}"/>
              </a:ext>
            </a:extLst>
          </p:cNvPr>
          <p:cNvCxnSpPr>
            <a:cxnSpLocks/>
            <a:stCxn id="14" idx="3"/>
            <a:endCxn id="40" idx="3"/>
          </p:cNvCxnSpPr>
          <p:nvPr/>
        </p:nvCxnSpPr>
        <p:spPr>
          <a:xfrm flipH="1">
            <a:off x="9889320" y="3149267"/>
            <a:ext cx="273633" cy="2046527"/>
          </a:xfrm>
          <a:prstGeom prst="bentConnector3">
            <a:avLst>
              <a:gd name="adj1" fmla="val -83543"/>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2" name="موصل: على شكل مرفق 31">
            <a:extLst>
              <a:ext uri="{FF2B5EF4-FFF2-40B4-BE49-F238E27FC236}">
                <a16:creationId xmlns:a16="http://schemas.microsoft.com/office/drawing/2014/main" id="{336C74C3-F7AF-4B4A-9DA8-262A64AA4FBD}"/>
              </a:ext>
            </a:extLst>
          </p:cNvPr>
          <p:cNvCxnSpPr>
            <a:cxnSpLocks/>
            <a:stCxn id="14" idx="3"/>
            <a:endCxn id="19" idx="3"/>
          </p:cNvCxnSpPr>
          <p:nvPr/>
        </p:nvCxnSpPr>
        <p:spPr>
          <a:xfrm flipH="1">
            <a:off x="9889320" y="3149267"/>
            <a:ext cx="273633" cy="1411902"/>
          </a:xfrm>
          <a:prstGeom prst="bentConnector3">
            <a:avLst>
              <a:gd name="adj1" fmla="val -83543"/>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3" name="موصل: على شكل مرفق 32">
            <a:extLst>
              <a:ext uri="{FF2B5EF4-FFF2-40B4-BE49-F238E27FC236}">
                <a16:creationId xmlns:a16="http://schemas.microsoft.com/office/drawing/2014/main" id="{E74CBCAC-EA20-430E-BD1D-F27A671665C4}"/>
              </a:ext>
            </a:extLst>
          </p:cNvPr>
          <p:cNvCxnSpPr>
            <a:cxnSpLocks/>
            <a:stCxn id="14" idx="3"/>
            <a:endCxn id="20" idx="3"/>
          </p:cNvCxnSpPr>
          <p:nvPr/>
        </p:nvCxnSpPr>
        <p:spPr>
          <a:xfrm flipH="1">
            <a:off x="9889320" y="3149267"/>
            <a:ext cx="273633" cy="760044"/>
          </a:xfrm>
          <a:prstGeom prst="bentConnector3">
            <a:avLst>
              <a:gd name="adj1" fmla="val -83543"/>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0" name="مربع نص 39">
            <a:extLst>
              <a:ext uri="{FF2B5EF4-FFF2-40B4-BE49-F238E27FC236}">
                <a16:creationId xmlns:a16="http://schemas.microsoft.com/office/drawing/2014/main" id="{562159FB-90C2-4885-9BEA-0371B17B8B71}"/>
              </a:ext>
            </a:extLst>
          </p:cNvPr>
          <p:cNvSpPr txBox="1"/>
          <p:nvPr/>
        </p:nvSpPr>
        <p:spPr>
          <a:xfrm>
            <a:off x="7207745" y="4934184"/>
            <a:ext cx="2681575" cy="523220"/>
          </a:xfrm>
          <a:prstGeom prst="rect">
            <a:avLst/>
          </a:prstGeom>
          <a:solidFill>
            <a:srgbClr val="B9B9B9"/>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ويجعل الحجرة عن يساره </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6" name="مربع نص 45">
            <a:extLst>
              <a:ext uri="{FF2B5EF4-FFF2-40B4-BE49-F238E27FC236}">
                <a16:creationId xmlns:a16="http://schemas.microsoft.com/office/drawing/2014/main" id="{8A7AC05B-98FA-4AC1-9D0A-1D460A2EDAE4}"/>
              </a:ext>
            </a:extLst>
          </p:cNvPr>
          <p:cNvSpPr txBox="1"/>
          <p:nvPr/>
        </p:nvSpPr>
        <p:spPr>
          <a:xfrm>
            <a:off x="7202003" y="5568809"/>
            <a:ext cx="2681574" cy="523220"/>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ويدعو بما أحب</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4" name="مستطيل: زوايا مستديرة 73">
            <a:extLst>
              <a:ext uri="{FF2B5EF4-FFF2-40B4-BE49-F238E27FC236}">
                <a16:creationId xmlns:a16="http://schemas.microsoft.com/office/drawing/2014/main" id="{CCF7A22A-EAED-4C48-8D14-A013D789F93D}"/>
              </a:ext>
            </a:extLst>
          </p:cNvPr>
          <p:cNvSpPr/>
          <p:nvPr/>
        </p:nvSpPr>
        <p:spPr>
          <a:xfrm>
            <a:off x="1807975" y="2826978"/>
            <a:ext cx="372798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مما لا يشرع عند الحجرة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103" name="مربع نص 102">
            <a:extLst>
              <a:ext uri="{FF2B5EF4-FFF2-40B4-BE49-F238E27FC236}">
                <a16:creationId xmlns:a16="http://schemas.microsoft.com/office/drawing/2014/main" id="{2CE8E59C-519C-41E7-B14B-2323D236ACE8}"/>
              </a:ext>
            </a:extLst>
          </p:cNvPr>
          <p:cNvSpPr txBox="1"/>
          <p:nvPr/>
        </p:nvSpPr>
        <p:spPr>
          <a:xfrm>
            <a:off x="608710" y="3556836"/>
            <a:ext cx="2430936" cy="954107"/>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ويكره التمسح بالحجرة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ورفع الصوت عندها</a:t>
            </a:r>
          </a:p>
        </p:txBody>
      </p:sp>
      <p:sp>
        <p:nvSpPr>
          <p:cNvPr id="116" name="مربع نص 115">
            <a:extLst>
              <a:ext uri="{FF2B5EF4-FFF2-40B4-BE49-F238E27FC236}">
                <a16:creationId xmlns:a16="http://schemas.microsoft.com/office/drawing/2014/main" id="{CEB19346-D3BE-4A15-996D-809DF7FF00F0}"/>
              </a:ext>
            </a:extLst>
          </p:cNvPr>
          <p:cNvSpPr txBox="1"/>
          <p:nvPr/>
        </p:nvSpPr>
        <p:spPr>
          <a:xfrm>
            <a:off x="-97605" y="4713110"/>
            <a:ext cx="6098582"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وإذا أدار وجهه إلى بلده قال: </a:t>
            </a:r>
          </a:p>
        </p:txBody>
      </p:sp>
      <p:sp>
        <p:nvSpPr>
          <p:cNvPr id="118" name="مربع نص 117">
            <a:extLst>
              <a:ext uri="{FF2B5EF4-FFF2-40B4-BE49-F238E27FC236}">
                <a16:creationId xmlns:a16="http://schemas.microsoft.com/office/drawing/2014/main" id="{8D0D53E0-70FF-43D9-BC1F-470D86353F56}"/>
              </a:ext>
            </a:extLst>
          </p:cNvPr>
          <p:cNvSpPr txBox="1"/>
          <p:nvPr/>
        </p:nvSpPr>
        <p:spPr>
          <a:xfrm>
            <a:off x="697126" y="5204725"/>
            <a:ext cx="5230443" cy="954107"/>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لا إله إلا الله آيبون تائبون عابدون لربنا حامدون، صدق الله وعده، ونصر عبده، وهزم الأحزاب وحده.</a:t>
            </a:r>
          </a:p>
        </p:txBody>
      </p:sp>
    </p:spTree>
    <p:extLst>
      <p:ext uri="{BB962C8B-B14F-4D97-AF65-F5344CB8AC3E}">
        <p14:creationId xmlns:p14="http://schemas.microsoft.com/office/powerpoint/2010/main" val="38670722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مربع نص 49">
            <a:extLst>
              <a:ext uri="{FF2B5EF4-FFF2-40B4-BE49-F238E27FC236}">
                <a16:creationId xmlns:a16="http://schemas.microsoft.com/office/drawing/2014/main" id="{1B5DC28A-6E0E-4DEC-8DB1-7A4E55F1DE11}"/>
              </a:ext>
            </a:extLst>
          </p:cNvPr>
          <p:cNvSpPr txBox="1"/>
          <p:nvPr/>
        </p:nvSpPr>
        <p:spPr>
          <a:xfrm>
            <a:off x="4969685" y="4256141"/>
            <a:ext cx="5522826"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لمخالفة أمره صَلَّى اللَّهُ عَلَيْهِ وَسَلَّمَ وينعقد وعليه دم</a:t>
            </a: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445089" y="4516880"/>
            <a:ext cx="1801030" cy="553998"/>
          </a:xfrm>
          <a:prstGeom prst="rect">
            <a:avLst/>
          </a:prstGeom>
          <a:noFill/>
          <a:ln w="31750">
            <a:noFill/>
            <a:prstDash val="sysDash"/>
          </a:ln>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tab pos="1162050" algn="l"/>
                <a:tab pos="1874838" algn="l"/>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لإتيانه بأفعالها</a:t>
            </a:r>
          </a:p>
        </p:txBody>
      </p:sp>
      <p:sp>
        <p:nvSpPr>
          <p:cNvPr id="2" name="مستطيل: زوايا مستديرة 1">
            <a:extLst>
              <a:ext uri="{FF2B5EF4-FFF2-40B4-BE49-F238E27FC236}">
                <a16:creationId xmlns:a16="http://schemas.microsoft.com/office/drawing/2014/main" id="{A141B95A-4556-4232-8055-06B0C2C216E4}"/>
              </a:ext>
            </a:extLst>
          </p:cNvPr>
          <p:cNvSpPr/>
          <p:nvPr/>
        </p:nvSpPr>
        <p:spPr>
          <a:xfrm>
            <a:off x="4326968" y="561029"/>
            <a:ext cx="344253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العمرة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1" name="موصل: على شكل مرفق 50">
            <a:extLst>
              <a:ext uri="{FF2B5EF4-FFF2-40B4-BE49-F238E27FC236}">
                <a16:creationId xmlns:a16="http://schemas.microsoft.com/office/drawing/2014/main" id="{1FA1AF71-614C-41A7-A1A7-AB8AF020D650}"/>
              </a:ext>
            </a:extLst>
          </p:cNvPr>
          <p:cNvCxnSpPr>
            <a:cxnSpLocks/>
            <a:stCxn id="2" idx="2"/>
            <a:endCxn id="13" idx="1"/>
          </p:cNvCxnSpPr>
          <p:nvPr/>
        </p:nvCxnSpPr>
        <p:spPr>
          <a:xfrm rot="16200000" flipH="1">
            <a:off x="5635358" y="1618485"/>
            <a:ext cx="1084601" cy="25884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8" name="مستطيل: زوايا مستديرة 7">
            <a:extLst>
              <a:ext uri="{FF2B5EF4-FFF2-40B4-BE49-F238E27FC236}">
                <a16:creationId xmlns:a16="http://schemas.microsoft.com/office/drawing/2014/main" id="{207D5B11-11FD-4B1F-B16E-5AC7726F23A8}"/>
              </a:ext>
            </a:extLst>
          </p:cNvPr>
          <p:cNvSpPr/>
          <p:nvPr/>
        </p:nvSpPr>
        <p:spPr>
          <a:xfrm>
            <a:off x="10633520" y="4272401"/>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13" name="مستطيل: زوايا مستديرة 12">
            <a:extLst>
              <a:ext uri="{FF2B5EF4-FFF2-40B4-BE49-F238E27FC236}">
                <a16:creationId xmlns:a16="http://schemas.microsoft.com/office/drawing/2014/main" id="{E18B2710-DA5E-4CC7-B2B4-0AE161096E05}"/>
              </a:ext>
            </a:extLst>
          </p:cNvPr>
          <p:cNvSpPr/>
          <p:nvPr/>
        </p:nvSpPr>
        <p:spPr>
          <a:xfrm>
            <a:off x="6307079" y="1948026"/>
            <a:ext cx="4258347" cy="684362"/>
          </a:xfrm>
          <a:prstGeom prst="roundRect">
            <a:avLst/>
          </a:prstGeom>
          <a:solidFill>
            <a:srgbClr val="FDF4DC">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أن يحرم بها من الميقات إن كان مارا به </a:t>
            </a:r>
          </a:p>
        </p:txBody>
      </p:sp>
      <p:sp>
        <p:nvSpPr>
          <p:cNvPr id="22" name="مستطيل: زوايا مستديرة 21">
            <a:extLst>
              <a:ext uri="{FF2B5EF4-FFF2-40B4-BE49-F238E27FC236}">
                <a16:creationId xmlns:a16="http://schemas.microsoft.com/office/drawing/2014/main" id="{4422F123-D43B-41D9-8642-B5FDAB5445B8}"/>
              </a:ext>
            </a:extLst>
          </p:cNvPr>
          <p:cNvSpPr/>
          <p:nvPr/>
        </p:nvSpPr>
        <p:spPr>
          <a:xfrm>
            <a:off x="1601182" y="1705720"/>
            <a:ext cx="3276497" cy="1169886"/>
          </a:xfrm>
          <a:prstGeom prst="roundRect">
            <a:avLst/>
          </a:prstGeom>
          <a:solidFill>
            <a:srgbClr val="FDF4DC">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من أدنى الحل كالتنعيم من مكي ونحوه ممن بالحرم</a:t>
            </a:r>
          </a:p>
        </p:txBody>
      </p:sp>
      <p:sp>
        <p:nvSpPr>
          <p:cNvPr id="34" name="مستطيل: زوايا مستديرة 33">
            <a:extLst>
              <a:ext uri="{FF2B5EF4-FFF2-40B4-BE49-F238E27FC236}">
                <a16:creationId xmlns:a16="http://schemas.microsoft.com/office/drawing/2014/main" id="{0730EFDA-1BF0-418B-BA4C-3DF787905F1F}"/>
              </a:ext>
            </a:extLst>
          </p:cNvPr>
          <p:cNvSpPr/>
          <p:nvPr/>
        </p:nvSpPr>
        <p:spPr>
          <a:xfrm>
            <a:off x="6307079" y="3086585"/>
            <a:ext cx="3923612" cy="684362"/>
          </a:xfrm>
          <a:prstGeom prst="roundRect">
            <a:avLst/>
          </a:prstGeom>
          <a:solidFill>
            <a:srgbClr val="FDF4DC">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 لا يجوز أن يحرم بها من الحرم</a:t>
            </a:r>
          </a:p>
        </p:txBody>
      </p:sp>
      <p:sp>
        <p:nvSpPr>
          <p:cNvPr id="35" name="مستطيل: زوايا مستديرة 34">
            <a:extLst>
              <a:ext uri="{FF2B5EF4-FFF2-40B4-BE49-F238E27FC236}">
                <a16:creationId xmlns:a16="http://schemas.microsoft.com/office/drawing/2014/main" id="{7883947D-81D3-439F-9B73-440E71B91ECD}"/>
              </a:ext>
            </a:extLst>
          </p:cNvPr>
          <p:cNvSpPr/>
          <p:nvPr/>
        </p:nvSpPr>
        <p:spPr>
          <a:xfrm>
            <a:off x="782960" y="3088210"/>
            <a:ext cx="4094719" cy="681579"/>
          </a:xfrm>
          <a:prstGeom prst="roundRect">
            <a:avLst/>
          </a:prstGeom>
          <a:solidFill>
            <a:srgbClr val="FDF4DC">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طاف وسعى وحلق أو قصر حل</a:t>
            </a:r>
          </a:p>
        </p:txBody>
      </p:sp>
      <p:cxnSp>
        <p:nvCxnSpPr>
          <p:cNvPr id="106" name="موصل: على شكل مرفق 105">
            <a:extLst>
              <a:ext uri="{FF2B5EF4-FFF2-40B4-BE49-F238E27FC236}">
                <a16:creationId xmlns:a16="http://schemas.microsoft.com/office/drawing/2014/main" id="{045F6314-FF6E-4806-91AE-23E2F57B4CF9}"/>
              </a:ext>
            </a:extLst>
          </p:cNvPr>
          <p:cNvCxnSpPr>
            <a:cxnSpLocks/>
            <a:stCxn id="2" idx="2"/>
            <a:endCxn id="22" idx="3"/>
          </p:cNvCxnSpPr>
          <p:nvPr/>
        </p:nvCxnSpPr>
        <p:spPr>
          <a:xfrm rot="5400000">
            <a:off x="4920430" y="1162855"/>
            <a:ext cx="1085057" cy="1170558"/>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6" name="موصل: على شكل مرفق 115">
            <a:extLst>
              <a:ext uri="{FF2B5EF4-FFF2-40B4-BE49-F238E27FC236}">
                <a16:creationId xmlns:a16="http://schemas.microsoft.com/office/drawing/2014/main" id="{632D84AF-85E7-4F41-9D53-E0865ED8AB6E}"/>
              </a:ext>
            </a:extLst>
          </p:cNvPr>
          <p:cNvCxnSpPr>
            <a:cxnSpLocks/>
            <a:stCxn id="2" idx="2"/>
            <a:endCxn id="34" idx="1"/>
          </p:cNvCxnSpPr>
          <p:nvPr/>
        </p:nvCxnSpPr>
        <p:spPr>
          <a:xfrm rot="16200000" flipH="1">
            <a:off x="5066078" y="2187765"/>
            <a:ext cx="2223160" cy="25884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117" name="موصل: على شكل مرفق 116">
            <a:extLst>
              <a:ext uri="{FF2B5EF4-FFF2-40B4-BE49-F238E27FC236}">
                <a16:creationId xmlns:a16="http://schemas.microsoft.com/office/drawing/2014/main" id="{F2151FE1-6DC2-44B7-B0A0-AF1CCACB419E}"/>
              </a:ext>
            </a:extLst>
          </p:cNvPr>
          <p:cNvCxnSpPr>
            <a:cxnSpLocks/>
            <a:stCxn id="2" idx="2"/>
            <a:endCxn id="35" idx="3"/>
          </p:cNvCxnSpPr>
          <p:nvPr/>
        </p:nvCxnSpPr>
        <p:spPr>
          <a:xfrm rot="5400000">
            <a:off x="4351261" y="1732024"/>
            <a:ext cx="2223394" cy="1170558"/>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09" name="مستطيل: زوايا مستديرة 108">
            <a:extLst>
              <a:ext uri="{FF2B5EF4-FFF2-40B4-BE49-F238E27FC236}">
                <a16:creationId xmlns:a16="http://schemas.microsoft.com/office/drawing/2014/main" id="{F760F103-5A44-423C-A916-5759D7C50C17}"/>
              </a:ext>
            </a:extLst>
          </p:cNvPr>
          <p:cNvSpPr/>
          <p:nvPr/>
        </p:nvSpPr>
        <p:spPr>
          <a:xfrm>
            <a:off x="2322508" y="4495583"/>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85" name="مربع نص 84">
            <a:extLst>
              <a:ext uri="{FF2B5EF4-FFF2-40B4-BE49-F238E27FC236}">
                <a16:creationId xmlns:a16="http://schemas.microsoft.com/office/drawing/2014/main" id="{DDFD9A99-7ED5-436C-AEB2-1CAF0FC6F00D}"/>
              </a:ext>
            </a:extLst>
          </p:cNvPr>
          <p:cNvSpPr txBox="1"/>
          <p:nvPr/>
        </p:nvSpPr>
        <p:spPr>
          <a:xfrm>
            <a:off x="7477637" y="2677547"/>
            <a:ext cx="2947029" cy="46166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24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الإحرام من الحرم</a:t>
            </a:r>
            <a:r>
              <a:rPr kumimoji="0" lang="en-US" sz="24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24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86" name="موصل: على شكل مرفق 85">
            <a:extLst>
              <a:ext uri="{FF2B5EF4-FFF2-40B4-BE49-F238E27FC236}">
                <a16:creationId xmlns:a16="http://schemas.microsoft.com/office/drawing/2014/main" id="{2A6C31ED-1778-4B32-9C1B-A979133AE302}"/>
              </a:ext>
            </a:extLst>
          </p:cNvPr>
          <p:cNvCxnSpPr>
            <a:cxnSpLocks/>
            <a:stCxn id="34" idx="3"/>
            <a:endCxn id="8" idx="3"/>
          </p:cNvCxnSpPr>
          <p:nvPr/>
        </p:nvCxnSpPr>
        <p:spPr>
          <a:xfrm>
            <a:off x="10230691" y="3428766"/>
            <a:ext cx="1424019" cy="1104374"/>
          </a:xfrm>
          <a:prstGeom prst="bentConnector3">
            <a:avLst>
              <a:gd name="adj1" fmla="val 116053"/>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90" name="موصل: على شكل مرفق 89">
            <a:extLst>
              <a:ext uri="{FF2B5EF4-FFF2-40B4-BE49-F238E27FC236}">
                <a16:creationId xmlns:a16="http://schemas.microsoft.com/office/drawing/2014/main" id="{41C5328C-BE54-42DF-AD34-A69AB308D6A4}"/>
              </a:ext>
            </a:extLst>
          </p:cNvPr>
          <p:cNvCxnSpPr>
            <a:cxnSpLocks/>
            <a:stCxn id="35" idx="2"/>
            <a:endCxn id="109" idx="3"/>
          </p:cNvCxnSpPr>
          <p:nvPr/>
        </p:nvCxnSpPr>
        <p:spPr>
          <a:xfrm rot="16200000" flipH="1">
            <a:off x="2593743" y="4006366"/>
            <a:ext cx="986533" cy="513378"/>
          </a:xfrm>
          <a:prstGeom prst="bentConnector4">
            <a:avLst>
              <a:gd name="adj1" fmla="val 36785"/>
              <a:gd name="adj2" fmla="val 21993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pic>
        <p:nvPicPr>
          <p:cNvPr id="38" name="صورة 37">
            <a:extLst>
              <a:ext uri="{FF2B5EF4-FFF2-40B4-BE49-F238E27FC236}">
                <a16:creationId xmlns:a16="http://schemas.microsoft.com/office/drawing/2014/main" id="{9E02F775-5EB4-4AAD-B6B8-969F40A7D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5457" y="-740770"/>
            <a:ext cx="6671257" cy="4169536"/>
          </a:xfrm>
          <a:prstGeom prst="rect">
            <a:avLst/>
          </a:prstGeom>
        </p:spPr>
      </p:pic>
    </p:spTree>
    <p:extLst>
      <p:ext uri="{BB962C8B-B14F-4D97-AF65-F5344CB8AC3E}">
        <p14:creationId xmlns:p14="http://schemas.microsoft.com/office/powerpoint/2010/main" val="42247684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9104824" y="605227"/>
            <a:ext cx="23088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وقت العمرة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4177694" y="1411669"/>
            <a:ext cx="7103404" cy="553998"/>
          </a:xfrm>
          <a:prstGeom prst="rect">
            <a:avLst/>
          </a:prstGeom>
          <a:solidFill>
            <a:srgbClr val="B9B9B9"/>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وتباح العمرة كل وقت، فلا تكره بأشهر الحج ولا يوم النحر أو عرفة</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5602998" y="3231169"/>
            <a:ext cx="5629370" cy="523220"/>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ويكره الإكثار والموالاة بينها باتفاق السلف، قاله في المبدع </a:t>
            </a:r>
          </a:p>
        </p:txBody>
      </p: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11281098" y="927516"/>
            <a:ext cx="132607" cy="761152"/>
          </a:xfrm>
          <a:prstGeom prst="bentConnector3">
            <a:avLst>
              <a:gd name="adj1" fmla="val -172389"/>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9" name="مربع نص 18">
            <a:extLst>
              <a:ext uri="{FF2B5EF4-FFF2-40B4-BE49-F238E27FC236}">
                <a16:creationId xmlns:a16="http://schemas.microsoft.com/office/drawing/2014/main" id="{D16ECCD9-B7D8-4979-9C67-69ED12602D0C}"/>
              </a:ext>
            </a:extLst>
          </p:cNvPr>
          <p:cNvSpPr txBox="1"/>
          <p:nvPr/>
        </p:nvSpPr>
        <p:spPr>
          <a:xfrm>
            <a:off x="8268222" y="4049279"/>
            <a:ext cx="2967074" cy="523220"/>
          </a:xfrm>
          <a:prstGeom prst="rect">
            <a:avLst/>
          </a:prstGeom>
          <a:solidFill>
            <a:srgbClr val="FDF4DC"/>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ويستحب</a:t>
            </a: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تكرارها في رمضان</a:t>
            </a:r>
            <a:endParaRPr kumimoji="0" lang="ar-SA"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مستطيل: زوايا مستديرة 13">
            <a:extLst>
              <a:ext uri="{FF2B5EF4-FFF2-40B4-BE49-F238E27FC236}">
                <a16:creationId xmlns:a16="http://schemas.microsoft.com/office/drawing/2014/main" id="{61EF693F-2034-4F40-AA66-FEEA0FA77ED1}"/>
              </a:ext>
            </a:extLst>
          </p:cNvPr>
          <p:cNvSpPr/>
          <p:nvPr/>
        </p:nvSpPr>
        <p:spPr>
          <a:xfrm>
            <a:off x="8222421" y="2281602"/>
            <a:ext cx="3058677"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تكرار العمرة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32" name="موصل: على شكل مرفق 31">
            <a:extLst>
              <a:ext uri="{FF2B5EF4-FFF2-40B4-BE49-F238E27FC236}">
                <a16:creationId xmlns:a16="http://schemas.microsoft.com/office/drawing/2014/main" id="{336C74C3-F7AF-4B4A-9DA8-262A64AA4FBD}"/>
              </a:ext>
            </a:extLst>
          </p:cNvPr>
          <p:cNvCxnSpPr>
            <a:cxnSpLocks/>
            <a:stCxn id="14" idx="3"/>
            <a:endCxn id="19" idx="3"/>
          </p:cNvCxnSpPr>
          <p:nvPr/>
        </p:nvCxnSpPr>
        <p:spPr>
          <a:xfrm flipH="1">
            <a:off x="11235296" y="2603891"/>
            <a:ext cx="45802" cy="1706998"/>
          </a:xfrm>
          <a:prstGeom prst="bentConnector3">
            <a:avLst>
              <a:gd name="adj1" fmla="val -499105"/>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3" name="موصل: على شكل مرفق 32">
            <a:extLst>
              <a:ext uri="{FF2B5EF4-FFF2-40B4-BE49-F238E27FC236}">
                <a16:creationId xmlns:a16="http://schemas.microsoft.com/office/drawing/2014/main" id="{E74CBCAC-EA20-430E-BD1D-F27A671665C4}"/>
              </a:ext>
            </a:extLst>
          </p:cNvPr>
          <p:cNvCxnSpPr>
            <a:cxnSpLocks/>
            <a:stCxn id="14" idx="3"/>
            <a:endCxn id="20" idx="3"/>
          </p:cNvCxnSpPr>
          <p:nvPr/>
        </p:nvCxnSpPr>
        <p:spPr>
          <a:xfrm flipH="1">
            <a:off x="11232368" y="2603891"/>
            <a:ext cx="48730" cy="888888"/>
          </a:xfrm>
          <a:prstGeom prst="bentConnector3">
            <a:avLst>
              <a:gd name="adj1" fmla="val -46911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8" name="مربع نص 47">
            <a:extLst>
              <a:ext uri="{FF2B5EF4-FFF2-40B4-BE49-F238E27FC236}">
                <a16:creationId xmlns:a16="http://schemas.microsoft.com/office/drawing/2014/main" id="{31EBA404-920B-45A4-A681-54BAD461FF1F}"/>
              </a:ext>
            </a:extLst>
          </p:cNvPr>
          <p:cNvSpPr txBox="1"/>
          <p:nvPr/>
        </p:nvSpPr>
        <p:spPr>
          <a:xfrm>
            <a:off x="6240080" y="4826373"/>
            <a:ext cx="1780916"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لأنها تعدل حجة</a:t>
            </a:r>
          </a:p>
        </p:txBody>
      </p:sp>
      <p:sp>
        <p:nvSpPr>
          <p:cNvPr id="41" name="مستطيل: زوايا مستديرة 40">
            <a:extLst>
              <a:ext uri="{FF2B5EF4-FFF2-40B4-BE49-F238E27FC236}">
                <a16:creationId xmlns:a16="http://schemas.microsoft.com/office/drawing/2014/main" id="{1F093FE9-F250-4256-856D-99B2C097C4AB}"/>
              </a:ext>
            </a:extLst>
          </p:cNvPr>
          <p:cNvSpPr/>
          <p:nvPr/>
        </p:nvSpPr>
        <p:spPr>
          <a:xfrm>
            <a:off x="8236227" y="4826373"/>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47" name="مستطيل: زوايا مستديرة 46">
            <a:extLst>
              <a:ext uri="{FF2B5EF4-FFF2-40B4-BE49-F238E27FC236}">
                <a16:creationId xmlns:a16="http://schemas.microsoft.com/office/drawing/2014/main" id="{8EAA3816-23E9-41CA-BB15-D149539DB14A}"/>
              </a:ext>
            </a:extLst>
          </p:cNvPr>
          <p:cNvSpPr/>
          <p:nvPr/>
        </p:nvSpPr>
        <p:spPr>
          <a:xfrm>
            <a:off x="272404" y="5610136"/>
            <a:ext cx="998686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وتجزئ العمرة كل وقت من التنعيم وعمرة القارن عن عمرة الفرض التي هي عمرة الإسلام.</a:t>
            </a:r>
          </a:p>
        </p:txBody>
      </p:sp>
      <p:pic>
        <p:nvPicPr>
          <p:cNvPr id="51" name="صورة 50">
            <a:extLst>
              <a:ext uri="{FF2B5EF4-FFF2-40B4-BE49-F238E27FC236}">
                <a16:creationId xmlns:a16="http://schemas.microsoft.com/office/drawing/2014/main" id="{16C0E9EF-4EF3-428A-B6EB-A8185AAB8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5973" y="5702233"/>
            <a:ext cx="815316" cy="471072"/>
          </a:xfrm>
          <a:prstGeom prst="rect">
            <a:avLst/>
          </a:prstGeom>
        </p:spPr>
      </p:pic>
    </p:spTree>
    <p:extLst>
      <p:ext uri="{BB962C8B-B14F-4D97-AF65-F5344CB8AC3E}">
        <p14:creationId xmlns:p14="http://schemas.microsoft.com/office/powerpoint/2010/main" val="5451985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7640675" y="324477"/>
            <a:ext cx="23088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أركان الحج</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5424488" y="1164645"/>
            <a:ext cx="4429125" cy="553998"/>
          </a:xfrm>
          <a:prstGeom prst="rect">
            <a:avLst/>
          </a:prstGeom>
          <a:solidFill>
            <a:srgbClr val="FDF4DC">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الإحرام الذي هو نية الدخول في النسك</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7878663" y="2514901"/>
            <a:ext cx="1974950" cy="553998"/>
          </a:xfrm>
          <a:prstGeom prst="rect">
            <a:avLst/>
          </a:prstGeom>
          <a:solidFill>
            <a:srgbClr val="FDF4DC">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والوقوف بعرفة </a:t>
            </a:r>
          </a:p>
        </p:txBody>
      </p: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3"/>
            <a:endCxn id="43" idx="3"/>
          </p:cNvCxnSpPr>
          <p:nvPr/>
        </p:nvCxnSpPr>
        <p:spPr>
          <a:xfrm flipH="1">
            <a:off x="9853613" y="646766"/>
            <a:ext cx="95943" cy="794878"/>
          </a:xfrm>
          <a:prstGeom prst="bentConnector3">
            <a:avLst>
              <a:gd name="adj1" fmla="val -23826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9" name="مربع نص 18">
            <a:extLst>
              <a:ext uri="{FF2B5EF4-FFF2-40B4-BE49-F238E27FC236}">
                <a16:creationId xmlns:a16="http://schemas.microsoft.com/office/drawing/2014/main" id="{D16ECCD9-B7D8-4979-9C67-69ED12602D0C}"/>
              </a:ext>
            </a:extLst>
          </p:cNvPr>
          <p:cNvSpPr txBox="1"/>
          <p:nvPr/>
        </p:nvSpPr>
        <p:spPr>
          <a:xfrm>
            <a:off x="8124290" y="3888438"/>
            <a:ext cx="1729323" cy="553998"/>
          </a:xfrm>
          <a:prstGeom prst="rect">
            <a:avLst/>
          </a:prstGeom>
          <a:solidFill>
            <a:srgbClr val="FDF4DC">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وطواف الزيارة</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32" name="موصل: على شكل مرفق 31">
            <a:extLst>
              <a:ext uri="{FF2B5EF4-FFF2-40B4-BE49-F238E27FC236}">
                <a16:creationId xmlns:a16="http://schemas.microsoft.com/office/drawing/2014/main" id="{336C74C3-F7AF-4B4A-9DA8-262A64AA4FBD}"/>
              </a:ext>
            </a:extLst>
          </p:cNvPr>
          <p:cNvCxnSpPr>
            <a:cxnSpLocks/>
            <a:stCxn id="31" idx="3"/>
            <a:endCxn id="19" idx="3"/>
          </p:cNvCxnSpPr>
          <p:nvPr/>
        </p:nvCxnSpPr>
        <p:spPr>
          <a:xfrm flipH="1">
            <a:off x="9853613" y="646766"/>
            <a:ext cx="95943" cy="3518671"/>
          </a:xfrm>
          <a:prstGeom prst="bentConnector3">
            <a:avLst>
              <a:gd name="adj1" fmla="val -23826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3" name="موصل: على شكل مرفق 32">
            <a:extLst>
              <a:ext uri="{FF2B5EF4-FFF2-40B4-BE49-F238E27FC236}">
                <a16:creationId xmlns:a16="http://schemas.microsoft.com/office/drawing/2014/main" id="{E74CBCAC-EA20-430E-BD1D-F27A671665C4}"/>
              </a:ext>
            </a:extLst>
          </p:cNvPr>
          <p:cNvCxnSpPr>
            <a:cxnSpLocks/>
            <a:stCxn id="31" idx="3"/>
            <a:endCxn id="20" idx="3"/>
          </p:cNvCxnSpPr>
          <p:nvPr/>
        </p:nvCxnSpPr>
        <p:spPr>
          <a:xfrm flipH="1">
            <a:off x="9853613" y="646766"/>
            <a:ext cx="95943" cy="2145134"/>
          </a:xfrm>
          <a:prstGeom prst="bentConnector3">
            <a:avLst>
              <a:gd name="adj1" fmla="val -23826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8" name="مربع نص 47">
            <a:extLst>
              <a:ext uri="{FF2B5EF4-FFF2-40B4-BE49-F238E27FC236}">
                <a16:creationId xmlns:a16="http://schemas.microsoft.com/office/drawing/2014/main" id="{31EBA404-920B-45A4-A681-54BAD461FF1F}"/>
              </a:ext>
            </a:extLst>
          </p:cNvPr>
          <p:cNvSpPr txBox="1"/>
          <p:nvPr/>
        </p:nvSpPr>
        <p:spPr>
          <a:xfrm>
            <a:off x="1363851" y="4655778"/>
            <a:ext cx="552576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لِقَوْلِهِ تَعَالَى: </a:t>
            </a:r>
            <a:r>
              <a:rPr kumimoji="0" lang="ar-SA" sz="3000" b="0" i="0" u="none" strike="noStrike" kern="1200" cap="none" spc="0" normalizeH="0" baseline="0" noProof="0" dirty="0">
                <a:ln>
                  <a:noFill/>
                </a:ln>
                <a:solidFill>
                  <a:srgbClr val="3366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{وَلْيَطَّوَّفُوا بِالْبَيْتِ الْعَتِيقِ} </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[الحج: 29] </a:t>
            </a:r>
          </a:p>
        </p:txBody>
      </p:sp>
      <p:sp>
        <p:nvSpPr>
          <p:cNvPr id="41" name="مستطيل: زوايا مستديرة 40">
            <a:extLst>
              <a:ext uri="{FF2B5EF4-FFF2-40B4-BE49-F238E27FC236}">
                <a16:creationId xmlns:a16="http://schemas.microsoft.com/office/drawing/2014/main" id="{1F093FE9-F250-4256-856D-99B2C097C4AB}"/>
              </a:ext>
            </a:extLst>
          </p:cNvPr>
          <p:cNvSpPr/>
          <p:nvPr/>
        </p:nvSpPr>
        <p:spPr>
          <a:xfrm>
            <a:off x="7049586" y="4607357"/>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3" name="مستطيل: زوايا مستديرة 2">
            <a:extLst>
              <a:ext uri="{FF2B5EF4-FFF2-40B4-BE49-F238E27FC236}">
                <a16:creationId xmlns:a16="http://schemas.microsoft.com/office/drawing/2014/main" id="{0499D094-F4EA-4D2B-8B7C-D373989EF635}"/>
              </a:ext>
            </a:extLst>
          </p:cNvPr>
          <p:cNvSpPr/>
          <p:nvPr/>
        </p:nvSpPr>
        <p:spPr>
          <a:xfrm>
            <a:off x="7049586" y="1847250"/>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26" name="مربع نص 25">
            <a:extLst>
              <a:ext uri="{FF2B5EF4-FFF2-40B4-BE49-F238E27FC236}">
                <a16:creationId xmlns:a16="http://schemas.microsoft.com/office/drawing/2014/main" id="{01014D90-CE48-4433-901F-511C5CC83CDC}"/>
              </a:ext>
            </a:extLst>
          </p:cNvPr>
          <p:cNvSpPr txBox="1"/>
          <p:nvPr/>
        </p:nvSpPr>
        <p:spPr>
          <a:xfrm>
            <a:off x="8633151" y="5223439"/>
            <a:ext cx="1220462" cy="553998"/>
          </a:xfrm>
          <a:prstGeom prst="rect">
            <a:avLst/>
          </a:prstGeom>
          <a:solidFill>
            <a:srgbClr val="FDF4DC">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والسعي</a:t>
            </a:r>
          </a:p>
        </p:txBody>
      </p:sp>
      <p:sp>
        <p:nvSpPr>
          <p:cNvPr id="23" name="مستطيل: زوايا مستديرة 22">
            <a:extLst>
              <a:ext uri="{FF2B5EF4-FFF2-40B4-BE49-F238E27FC236}">
                <a16:creationId xmlns:a16="http://schemas.microsoft.com/office/drawing/2014/main" id="{9E9C1DE4-68EA-4603-83C9-DDFC6E3543EA}"/>
              </a:ext>
            </a:extLst>
          </p:cNvPr>
          <p:cNvSpPr/>
          <p:nvPr/>
        </p:nvSpPr>
        <p:spPr>
          <a:xfrm>
            <a:off x="7049586" y="3215073"/>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24" name="مستطيل: زوايا مستديرة 23">
            <a:extLst>
              <a:ext uri="{FF2B5EF4-FFF2-40B4-BE49-F238E27FC236}">
                <a16:creationId xmlns:a16="http://schemas.microsoft.com/office/drawing/2014/main" id="{89DBAE54-5918-4CBA-BB93-13DB7090009A}"/>
              </a:ext>
            </a:extLst>
          </p:cNvPr>
          <p:cNvSpPr/>
          <p:nvPr/>
        </p:nvSpPr>
        <p:spPr>
          <a:xfrm>
            <a:off x="7049586" y="5738902"/>
            <a:ext cx="102119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44" name="مربع نص 43">
            <a:extLst>
              <a:ext uri="{FF2B5EF4-FFF2-40B4-BE49-F238E27FC236}">
                <a16:creationId xmlns:a16="http://schemas.microsoft.com/office/drawing/2014/main" id="{23D2B349-A05A-4B15-824E-A58246473CE6}"/>
              </a:ext>
            </a:extLst>
          </p:cNvPr>
          <p:cNvSpPr txBox="1"/>
          <p:nvPr/>
        </p:nvSpPr>
        <p:spPr>
          <a:xfrm>
            <a:off x="3070291" y="1845269"/>
            <a:ext cx="381932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(إنما الأعمال بالنيات) </a:t>
            </a:r>
          </a:p>
        </p:txBody>
      </p:sp>
      <p:sp>
        <p:nvSpPr>
          <p:cNvPr id="45" name="مربع نص 44">
            <a:extLst>
              <a:ext uri="{FF2B5EF4-FFF2-40B4-BE49-F238E27FC236}">
                <a16:creationId xmlns:a16="http://schemas.microsoft.com/office/drawing/2014/main" id="{E3D321F4-A573-49B1-84F0-18039A5C5581}"/>
              </a:ext>
            </a:extLst>
          </p:cNvPr>
          <p:cNvSpPr txBox="1"/>
          <p:nvPr/>
        </p:nvSpPr>
        <p:spPr>
          <a:xfrm>
            <a:off x="4220037" y="3195690"/>
            <a:ext cx="266958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(الحج عرفة) </a:t>
            </a:r>
          </a:p>
        </p:txBody>
      </p:sp>
      <p:cxnSp>
        <p:nvCxnSpPr>
          <p:cNvPr id="54" name="موصل: على شكل مرفق 53">
            <a:extLst>
              <a:ext uri="{FF2B5EF4-FFF2-40B4-BE49-F238E27FC236}">
                <a16:creationId xmlns:a16="http://schemas.microsoft.com/office/drawing/2014/main" id="{9C707583-7F24-4620-A6C4-4B89F6CE8AAD}"/>
              </a:ext>
            </a:extLst>
          </p:cNvPr>
          <p:cNvCxnSpPr>
            <a:cxnSpLocks/>
            <a:stCxn id="31" idx="3"/>
            <a:endCxn id="26" idx="3"/>
          </p:cNvCxnSpPr>
          <p:nvPr/>
        </p:nvCxnSpPr>
        <p:spPr>
          <a:xfrm flipH="1">
            <a:off x="9853613" y="646766"/>
            <a:ext cx="95943" cy="4853672"/>
          </a:xfrm>
          <a:prstGeom prst="bentConnector3">
            <a:avLst>
              <a:gd name="adj1" fmla="val -23826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58" name="مربع نص 57">
            <a:extLst>
              <a:ext uri="{FF2B5EF4-FFF2-40B4-BE49-F238E27FC236}">
                <a16:creationId xmlns:a16="http://schemas.microsoft.com/office/drawing/2014/main" id="{28AE0A04-4A4B-4059-86B0-05509508AB18}"/>
              </a:ext>
            </a:extLst>
          </p:cNvPr>
          <p:cNvSpPr txBox="1"/>
          <p:nvPr/>
        </p:nvSpPr>
        <p:spPr>
          <a:xfrm>
            <a:off x="791037" y="5716051"/>
            <a:ext cx="609858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لحديث: (اسعوا فإن الله كتب عليكم السعي) رواه أحمد.</a:t>
            </a:r>
          </a:p>
        </p:txBody>
      </p:sp>
    </p:spTree>
    <p:extLst>
      <p:ext uri="{BB962C8B-B14F-4D97-AF65-F5344CB8AC3E}">
        <p14:creationId xmlns:p14="http://schemas.microsoft.com/office/powerpoint/2010/main" val="9281637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5038639" y="465892"/>
            <a:ext cx="23088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واجبات الحج</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6521870" y="1445798"/>
            <a:ext cx="3204840"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الإحرام من الميقات المعتبر له</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717555" y="1832062"/>
            <a:ext cx="5173125"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والوقوف بعرفة إلى الغروب على من وقف نهارا</a:t>
            </a:r>
          </a:p>
        </p:txBody>
      </p:sp>
      <p:cxnSp>
        <p:nvCxnSpPr>
          <p:cNvPr id="50" name="موصل: على شكل مرفق 49">
            <a:extLst>
              <a:ext uri="{FF2B5EF4-FFF2-40B4-BE49-F238E27FC236}">
                <a16:creationId xmlns:a16="http://schemas.microsoft.com/office/drawing/2014/main" id="{C63BFB37-8C89-4BF5-8EE5-C1A50F8099C9}"/>
              </a:ext>
            </a:extLst>
          </p:cNvPr>
          <p:cNvCxnSpPr>
            <a:cxnSpLocks/>
            <a:stCxn id="31" idx="2"/>
            <a:endCxn id="43" idx="1"/>
          </p:cNvCxnSpPr>
          <p:nvPr/>
        </p:nvCxnSpPr>
        <p:spPr>
          <a:xfrm rot="16200000" flipH="1">
            <a:off x="6051311" y="1252238"/>
            <a:ext cx="612328" cy="32879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9" name="مربع نص 18">
            <a:extLst>
              <a:ext uri="{FF2B5EF4-FFF2-40B4-BE49-F238E27FC236}">
                <a16:creationId xmlns:a16="http://schemas.microsoft.com/office/drawing/2014/main" id="{D16ECCD9-B7D8-4979-9C67-69ED12602D0C}"/>
              </a:ext>
            </a:extLst>
          </p:cNvPr>
          <p:cNvSpPr txBox="1"/>
          <p:nvPr/>
        </p:nvSpPr>
        <p:spPr>
          <a:xfrm>
            <a:off x="6521870" y="2316784"/>
            <a:ext cx="4274223" cy="1015663"/>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والمبيت لغير أهل السقاية والرعاية بمنى ليالي أيام التشريق على ما مر الزيارة</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32" name="موصل: على شكل مرفق 31">
            <a:extLst>
              <a:ext uri="{FF2B5EF4-FFF2-40B4-BE49-F238E27FC236}">
                <a16:creationId xmlns:a16="http://schemas.microsoft.com/office/drawing/2014/main" id="{336C74C3-F7AF-4B4A-9DA8-262A64AA4FBD}"/>
              </a:ext>
            </a:extLst>
          </p:cNvPr>
          <p:cNvCxnSpPr>
            <a:cxnSpLocks/>
            <a:stCxn id="31" idx="2"/>
            <a:endCxn id="19" idx="1"/>
          </p:cNvCxnSpPr>
          <p:nvPr/>
        </p:nvCxnSpPr>
        <p:spPr>
          <a:xfrm rot="16200000" flipH="1">
            <a:off x="5500402" y="1803147"/>
            <a:ext cx="1714147" cy="32879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3" name="موصل: على شكل مرفق 32">
            <a:extLst>
              <a:ext uri="{FF2B5EF4-FFF2-40B4-BE49-F238E27FC236}">
                <a16:creationId xmlns:a16="http://schemas.microsoft.com/office/drawing/2014/main" id="{E74CBCAC-EA20-430E-BD1D-F27A671665C4}"/>
              </a:ext>
            </a:extLst>
          </p:cNvPr>
          <p:cNvCxnSpPr>
            <a:cxnSpLocks/>
            <a:stCxn id="31" idx="2"/>
            <a:endCxn id="20" idx="3"/>
          </p:cNvCxnSpPr>
          <p:nvPr/>
        </p:nvCxnSpPr>
        <p:spPr>
          <a:xfrm rot="5400000">
            <a:off x="5542584" y="1458565"/>
            <a:ext cx="998592" cy="30240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6" name="مربع نص 25">
            <a:extLst>
              <a:ext uri="{FF2B5EF4-FFF2-40B4-BE49-F238E27FC236}">
                <a16:creationId xmlns:a16="http://schemas.microsoft.com/office/drawing/2014/main" id="{01014D90-CE48-4433-901F-511C5CC83CDC}"/>
              </a:ext>
            </a:extLst>
          </p:cNvPr>
          <p:cNvSpPr txBox="1"/>
          <p:nvPr/>
        </p:nvSpPr>
        <p:spPr>
          <a:xfrm>
            <a:off x="2789695" y="2563297"/>
            <a:ext cx="3100986" cy="1477328"/>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والمبيت بمزدلفة إلى ما بعد نصف الليل لمن أدركها قبله على غير السقاة والرعاة</a:t>
            </a:r>
          </a:p>
        </p:txBody>
      </p:sp>
      <p:cxnSp>
        <p:nvCxnSpPr>
          <p:cNvPr id="54" name="موصل: على شكل مرفق 53">
            <a:extLst>
              <a:ext uri="{FF2B5EF4-FFF2-40B4-BE49-F238E27FC236}">
                <a16:creationId xmlns:a16="http://schemas.microsoft.com/office/drawing/2014/main" id="{9C707583-7F24-4620-A6C4-4B89F6CE8AAD}"/>
              </a:ext>
            </a:extLst>
          </p:cNvPr>
          <p:cNvCxnSpPr>
            <a:cxnSpLocks/>
            <a:stCxn id="31" idx="2"/>
            <a:endCxn id="26" idx="3"/>
          </p:cNvCxnSpPr>
          <p:nvPr/>
        </p:nvCxnSpPr>
        <p:spPr>
          <a:xfrm rot="5400000">
            <a:off x="4946135" y="2055016"/>
            <a:ext cx="2191492" cy="302399"/>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9" name="مربع نص 48">
            <a:extLst>
              <a:ext uri="{FF2B5EF4-FFF2-40B4-BE49-F238E27FC236}">
                <a16:creationId xmlns:a16="http://schemas.microsoft.com/office/drawing/2014/main" id="{C9B43DC7-8E00-4043-A521-1D03F0BBE2A6}"/>
              </a:ext>
            </a:extLst>
          </p:cNvPr>
          <p:cNvSpPr txBox="1"/>
          <p:nvPr/>
        </p:nvSpPr>
        <p:spPr>
          <a:xfrm>
            <a:off x="6521870" y="3756386"/>
            <a:ext cx="1800354"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والرمي مرتبا</a:t>
            </a:r>
          </a:p>
        </p:txBody>
      </p:sp>
      <p:sp>
        <p:nvSpPr>
          <p:cNvPr id="42" name="مربع نص 41">
            <a:extLst>
              <a:ext uri="{FF2B5EF4-FFF2-40B4-BE49-F238E27FC236}">
                <a16:creationId xmlns:a16="http://schemas.microsoft.com/office/drawing/2014/main" id="{367AF34C-5A2C-45E8-8788-A5F5C01E8050}"/>
              </a:ext>
            </a:extLst>
          </p:cNvPr>
          <p:cNvSpPr txBox="1"/>
          <p:nvPr/>
        </p:nvSpPr>
        <p:spPr>
          <a:xfrm>
            <a:off x="6521870" y="5111102"/>
            <a:ext cx="1800354"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وطواف الوداع</a:t>
            </a:r>
          </a:p>
        </p:txBody>
      </p:sp>
      <p:sp>
        <p:nvSpPr>
          <p:cNvPr id="46" name="مربع نص 45">
            <a:extLst>
              <a:ext uri="{FF2B5EF4-FFF2-40B4-BE49-F238E27FC236}">
                <a16:creationId xmlns:a16="http://schemas.microsoft.com/office/drawing/2014/main" id="{AA3AC0BD-97E0-40B7-A677-FBF99B014E3D}"/>
              </a:ext>
            </a:extLst>
          </p:cNvPr>
          <p:cNvSpPr txBox="1"/>
          <p:nvPr/>
        </p:nvSpPr>
        <p:spPr>
          <a:xfrm>
            <a:off x="3471620" y="4494861"/>
            <a:ext cx="2419060"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والحلاق أو التقصير</a:t>
            </a:r>
          </a:p>
        </p:txBody>
      </p:sp>
      <p:cxnSp>
        <p:nvCxnSpPr>
          <p:cNvPr id="55" name="موصل: على شكل مرفق 54">
            <a:extLst>
              <a:ext uri="{FF2B5EF4-FFF2-40B4-BE49-F238E27FC236}">
                <a16:creationId xmlns:a16="http://schemas.microsoft.com/office/drawing/2014/main" id="{C8FCF2FA-762A-4DE0-A222-09102369F69F}"/>
              </a:ext>
            </a:extLst>
          </p:cNvPr>
          <p:cNvCxnSpPr>
            <a:cxnSpLocks/>
            <a:stCxn id="31" idx="2"/>
            <a:endCxn id="46" idx="3"/>
          </p:cNvCxnSpPr>
          <p:nvPr/>
        </p:nvCxnSpPr>
        <p:spPr>
          <a:xfrm rot="5400000">
            <a:off x="4211185" y="2789964"/>
            <a:ext cx="3661391" cy="30240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7" name="موصل: على شكل مرفق 56">
            <a:extLst>
              <a:ext uri="{FF2B5EF4-FFF2-40B4-BE49-F238E27FC236}">
                <a16:creationId xmlns:a16="http://schemas.microsoft.com/office/drawing/2014/main" id="{EC9A1DC7-FEA1-4F9B-BC10-679656D167F8}"/>
              </a:ext>
            </a:extLst>
          </p:cNvPr>
          <p:cNvCxnSpPr>
            <a:cxnSpLocks/>
            <a:stCxn id="31" idx="2"/>
            <a:endCxn id="49" idx="1"/>
          </p:cNvCxnSpPr>
          <p:nvPr/>
        </p:nvCxnSpPr>
        <p:spPr>
          <a:xfrm rot="16200000" flipH="1">
            <a:off x="4896017" y="2407532"/>
            <a:ext cx="2922916" cy="32879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60" name="موصل: على شكل مرفق 59">
            <a:extLst>
              <a:ext uri="{FF2B5EF4-FFF2-40B4-BE49-F238E27FC236}">
                <a16:creationId xmlns:a16="http://schemas.microsoft.com/office/drawing/2014/main" id="{6CA40EE7-27C0-42B6-93C8-89C52B4B6947}"/>
              </a:ext>
            </a:extLst>
          </p:cNvPr>
          <p:cNvCxnSpPr>
            <a:cxnSpLocks/>
            <a:stCxn id="31" idx="2"/>
            <a:endCxn id="42" idx="1"/>
          </p:cNvCxnSpPr>
          <p:nvPr/>
        </p:nvCxnSpPr>
        <p:spPr>
          <a:xfrm rot="16200000" flipH="1">
            <a:off x="4218659" y="3084890"/>
            <a:ext cx="4277632" cy="328790"/>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pic>
        <p:nvPicPr>
          <p:cNvPr id="3" name="صورة 2">
            <a:extLst>
              <a:ext uri="{FF2B5EF4-FFF2-40B4-BE49-F238E27FC236}">
                <a16:creationId xmlns:a16="http://schemas.microsoft.com/office/drawing/2014/main" id="{F245BAA3-F472-4A93-AFC7-4579F278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123" y="2261968"/>
            <a:ext cx="7864364" cy="4915228"/>
          </a:xfrm>
          <a:prstGeom prst="rect">
            <a:avLst/>
          </a:prstGeom>
        </p:spPr>
      </p:pic>
    </p:spTree>
    <p:extLst>
      <p:ext uri="{BB962C8B-B14F-4D97-AF65-F5344CB8AC3E}">
        <p14:creationId xmlns:p14="http://schemas.microsoft.com/office/powerpoint/2010/main" val="35355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17" name="عنصر نائب للمحتوى 4"/>
          <p:cNvSpPr>
            <a:spLocks noGrp="1"/>
          </p:cNvSpPr>
          <p:nvPr>
            <p:ph idx="1"/>
          </p:nvPr>
        </p:nvSpPr>
        <p:spPr>
          <a:xfrm>
            <a:off x="9405321" y="1384721"/>
            <a:ext cx="2356290" cy="1779221"/>
          </a:xfrm>
          <a:prstGeom prst="rect">
            <a:avLst/>
          </a:prstGeom>
          <a:solidFill>
            <a:srgbClr val="FFF3DB"/>
          </a:solidFill>
        </p:spPr>
        <p:style>
          <a:lnRef idx="1">
            <a:schemeClr val="accent3"/>
          </a:lnRef>
          <a:fillRef idx="2">
            <a:schemeClr val="accent3"/>
          </a:fillRef>
          <a:effectRef idx="1">
            <a:schemeClr val="accent3"/>
          </a:effectRef>
          <a:fontRef idx="minor">
            <a:schemeClr val="dk1"/>
          </a:fontRef>
        </p:style>
        <p:txBody>
          <a:bodyPr rtlCol="1" anchor="ctr">
            <a:normAutofit fontScale="92500" lnSpcReduction="10000"/>
          </a:bodyPr>
          <a:lstStyle/>
          <a:p>
            <a:pPr marL="0" indent="0" algn="ctr">
              <a:buNone/>
            </a:pPr>
            <a:r>
              <a:rPr lang="ar-SA" sz="2400" dirty="0">
                <a:latin typeface="Sakkal Majalla" panose="02000000000000000000" pitchFamily="2" charset="-78"/>
                <a:cs typeface="Sakkal Majalla" panose="02000000000000000000" pitchFamily="2" charset="-78"/>
              </a:rPr>
              <a:t>وميقات أهل المدينة ذو الحليفة- بضم الحاء وفتح اللام - بينها وبين المدينة ستة أميال أو سبعة، وهي أبعد المواقيت من مكة بينها وبين مكة عشرة أيام.</a:t>
            </a:r>
          </a:p>
        </p:txBody>
      </p:sp>
      <p:sp>
        <p:nvSpPr>
          <p:cNvPr id="18" name="عنصر نائب للمحتوى 4"/>
          <p:cNvSpPr txBox="1">
            <a:spLocks/>
          </p:cNvSpPr>
          <p:nvPr/>
        </p:nvSpPr>
        <p:spPr>
          <a:xfrm>
            <a:off x="7105563" y="1628588"/>
            <a:ext cx="2215660" cy="1770737"/>
          </a:xfrm>
          <a:prstGeom prst="rect">
            <a:avLst/>
          </a:prstGeom>
          <a:solidFill>
            <a:srgbClr val="FFF3DB"/>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1" anchor="ct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2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 ميقات أهل الشام ومصر والمغرب الجحفة- بضم الجيم وسكون الحاء المهملة - قرب رابغ بينها وبين مكة نحو ثلاث مراحل.</a:t>
            </a:r>
          </a:p>
        </p:txBody>
      </p:sp>
      <p:sp>
        <p:nvSpPr>
          <p:cNvPr id="33" name="عنصر نائب للمحتوى 4"/>
          <p:cNvSpPr txBox="1">
            <a:spLocks/>
          </p:cNvSpPr>
          <p:nvPr/>
        </p:nvSpPr>
        <p:spPr>
          <a:xfrm>
            <a:off x="5226154" y="1803144"/>
            <a:ext cx="1808083" cy="1770738"/>
          </a:xfrm>
          <a:prstGeom prst="rect">
            <a:avLst/>
          </a:prstGeom>
          <a:solidFill>
            <a:srgbClr val="FFF3DB"/>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1" anchor="ct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2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 ميقات أهل اليمن يلملم بينه وبين مكة ليلتان</a:t>
            </a:r>
          </a:p>
        </p:txBody>
      </p:sp>
      <p:sp>
        <p:nvSpPr>
          <p:cNvPr id="34" name="عنصر نائب للمحتوى 4"/>
          <p:cNvSpPr txBox="1">
            <a:spLocks/>
          </p:cNvSpPr>
          <p:nvPr/>
        </p:nvSpPr>
        <p:spPr>
          <a:xfrm>
            <a:off x="358809" y="2278390"/>
            <a:ext cx="2637695" cy="1771104"/>
          </a:xfrm>
          <a:prstGeom prst="rect">
            <a:avLst/>
          </a:prstGeom>
          <a:solidFill>
            <a:srgbClr val="FFF3DB"/>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1" anchor="ct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2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 ميقات أهل المشرق أي العراق وخراسان ونحوهما ذات عرق منزل معروف سمي بذلك؛ </a:t>
            </a:r>
            <a:r>
              <a:rPr kumimoji="0" lang="ar-SA" sz="22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فيه عرقا </a:t>
            </a:r>
            <a:r>
              <a:rPr kumimoji="0" lang="ar-SA" sz="22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وهو الجبل الصغير، وبينه وبين مكة نحو مرحلتين.</a:t>
            </a:r>
          </a:p>
        </p:txBody>
      </p:sp>
      <p:sp>
        <p:nvSpPr>
          <p:cNvPr id="36" name="عنصر نائب للمحتوى 4"/>
          <p:cNvSpPr txBox="1">
            <a:spLocks/>
          </p:cNvSpPr>
          <p:nvPr/>
        </p:nvSpPr>
        <p:spPr>
          <a:xfrm>
            <a:off x="3102012" y="2061606"/>
            <a:ext cx="1969477" cy="1771104"/>
          </a:xfrm>
          <a:prstGeom prst="rect">
            <a:avLst/>
          </a:prstGeom>
          <a:solidFill>
            <a:srgbClr val="FFF3DB"/>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1" anchor="ct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2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 ميقات أهل نجد والطائف قرن -بسكون الراء- ويقال: قرن المنازل وقرن الثعالب على يوم وليلة من مكة</a:t>
            </a:r>
            <a:r>
              <a:rPr kumimoji="0" lang="ar-SA" sz="2400" b="0" i="0"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p:txBody>
      </p:sp>
      <p:pic>
        <p:nvPicPr>
          <p:cNvPr id="22" name="صورة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77" y="4180712"/>
            <a:ext cx="1694757" cy="1209068"/>
          </a:xfrm>
          <a:prstGeom prst="rect">
            <a:avLst/>
          </a:prstGeom>
        </p:spPr>
      </p:pic>
      <p:pic>
        <p:nvPicPr>
          <p:cNvPr id="23" name="صورة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810" y="3322940"/>
            <a:ext cx="1694757" cy="1236507"/>
          </a:xfrm>
          <a:prstGeom prst="rect">
            <a:avLst/>
          </a:prstGeom>
        </p:spPr>
      </p:pic>
      <p:pic>
        <p:nvPicPr>
          <p:cNvPr id="38" name="صورة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830" y="3669257"/>
            <a:ext cx="1760407" cy="1235041"/>
          </a:xfrm>
          <a:prstGeom prst="rect">
            <a:avLst/>
          </a:prstGeom>
        </p:spPr>
      </p:pic>
      <p:pic>
        <p:nvPicPr>
          <p:cNvPr id="39" name="صورة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371" y="3954913"/>
            <a:ext cx="1694757" cy="1209068"/>
          </a:xfrm>
          <a:prstGeom prst="rect">
            <a:avLst/>
          </a:prstGeom>
        </p:spPr>
      </p:pic>
      <p:pic>
        <p:nvPicPr>
          <p:cNvPr id="41" name="صورة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6015" y="3548739"/>
            <a:ext cx="1694756" cy="1236507"/>
          </a:xfrm>
          <a:prstGeom prst="rect">
            <a:avLst/>
          </a:prstGeom>
        </p:spPr>
      </p:pic>
      <p:sp>
        <p:nvSpPr>
          <p:cNvPr id="63" name="مستطيل 62"/>
          <p:cNvSpPr/>
          <p:nvPr/>
        </p:nvSpPr>
        <p:spPr>
          <a:xfrm>
            <a:off x="9083594" y="231504"/>
            <a:ext cx="2690159" cy="553998"/>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C6345"/>
                </a:solidFill>
                <a:effectLst/>
                <a:uLnTx/>
                <a:uFillTx/>
                <a:latin typeface="Calibri Light"/>
                <a:ea typeface="+mn-ea"/>
                <a:cs typeface="PT Bold Heading" panose="02010400000000000000" pitchFamily="2" charset="-78"/>
              </a:rPr>
              <a:t>[المواقيت المكانية]</a:t>
            </a:r>
          </a:p>
        </p:txBody>
      </p:sp>
      <p:sp>
        <p:nvSpPr>
          <p:cNvPr id="64" name="مربع نص 63"/>
          <p:cNvSpPr txBox="1"/>
          <p:nvPr/>
        </p:nvSpPr>
        <p:spPr>
          <a:xfrm>
            <a:off x="9425355" y="951877"/>
            <a:ext cx="1817076" cy="40011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ذو الحليفة</a:t>
            </a:r>
            <a:endParaRPr kumimoji="0" lang="ar-SA" sz="32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endParaRPr>
          </a:p>
        </p:txBody>
      </p:sp>
      <p:sp>
        <p:nvSpPr>
          <p:cNvPr id="65" name="مستطيل 64"/>
          <p:cNvSpPr/>
          <p:nvPr/>
        </p:nvSpPr>
        <p:spPr>
          <a:xfrm>
            <a:off x="8009651" y="1203886"/>
            <a:ext cx="718466"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الجحفة</a:t>
            </a:r>
            <a:endParaRPr kumimoji="0" lang="ar-SA" sz="2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endParaRPr>
          </a:p>
        </p:txBody>
      </p:sp>
      <p:sp>
        <p:nvSpPr>
          <p:cNvPr id="66" name="مستطيل 65"/>
          <p:cNvSpPr/>
          <p:nvPr/>
        </p:nvSpPr>
        <p:spPr>
          <a:xfrm>
            <a:off x="3824082" y="1628588"/>
            <a:ext cx="510076"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قرن</a:t>
            </a:r>
            <a:endParaRPr kumimoji="0" lang="ar-SA" sz="2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endParaRPr>
          </a:p>
        </p:txBody>
      </p:sp>
      <p:sp>
        <p:nvSpPr>
          <p:cNvPr id="67" name="مستطيل 66"/>
          <p:cNvSpPr/>
          <p:nvPr/>
        </p:nvSpPr>
        <p:spPr>
          <a:xfrm>
            <a:off x="5903392" y="1388552"/>
            <a:ext cx="681597"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يلملم</a:t>
            </a:r>
            <a:endParaRPr kumimoji="0" lang="ar-SA" sz="2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endParaRPr>
          </a:p>
        </p:txBody>
      </p:sp>
      <p:sp>
        <p:nvSpPr>
          <p:cNvPr id="68" name="مستطيل 67"/>
          <p:cNvSpPr/>
          <p:nvPr/>
        </p:nvSpPr>
        <p:spPr>
          <a:xfrm>
            <a:off x="1099612" y="1803144"/>
            <a:ext cx="938077"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ذات عرق</a:t>
            </a:r>
            <a:endParaRPr kumimoji="0" lang="ar-SA" sz="2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endParaRPr>
          </a:p>
        </p:txBody>
      </p:sp>
    </p:spTree>
    <p:extLst>
      <p:ext uri="{BB962C8B-B14F-4D97-AF65-F5344CB8AC3E}">
        <p14:creationId xmlns:p14="http://schemas.microsoft.com/office/powerpoint/2010/main" val="3078370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anim calcmode="lin" valueType="num">
                                      <p:cBhvr additive="base">
                                        <p:cTn id="1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ppt_x"/>
                                          </p:val>
                                        </p:tav>
                                        <p:tav tm="100000">
                                          <p:val>
                                            <p:strVal val="#ppt_x"/>
                                          </p:val>
                                        </p:tav>
                                      </p:tavLst>
                                    </p:anim>
                                    <p:anim calcmode="lin" valueType="num">
                                      <p:cBhvr additive="base">
                                        <p:cTn id="8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8" grpId="0" animBg="1"/>
      <p:bldP spid="33" grpId="0" animBg="1"/>
      <p:bldP spid="34" grpId="0" animBg="1"/>
      <p:bldP spid="36" grpId="0" animBg="1"/>
      <p:bldP spid="64" grpId="0"/>
      <p:bldP spid="65" grpId="0"/>
      <p:bldP spid="66" grpId="0"/>
      <p:bldP spid="67" grpId="0"/>
      <p:bldP spid="68" grpId="0"/>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9118404" y="542472"/>
            <a:ext cx="23088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سنن الحج</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6011300" y="1971901"/>
            <a:ext cx="1822943"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كطواف القدوم </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5238427" y="2603126"/>
            <a:ext cx="2595816"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والمبيت بمنى ليلة عرفة </a:t>
            </a:r>
          </a:p>
        </p:txBody>
      </p:sp>
      <p:cxnSp>
        <p:nvCxnSpPr>
          <p:cNvPr id="50" name="موصل: على شكل مرفق 49">
            <a:extLst>
              <a:ext uri="{FF2B5EF4-FFF2-40B4-BE49-F238E27FC236}">
                <a16:creationId xmlns:a16="http://schemas.microsoft.com/office/drawing/2014/main" id="{C63BFB37-8C89-4BF5-8EE5-C1A50F8099C9}"/>
              </a:ext>
            </a:extLst>
          </p:cNvPr>
          <p:cNvCxnSpPr>
            <a:cxnSpLocks/>
            <a:stCxn id="46" idx="2"/>
            <a:endCxn id="42" idx="3"/>
          </p:cNvCxnSpPr>
          <p:nvPr/>
        </p:nvCxnSpPr>
        <p:spPr>
          <a:xfrm rot="5400000">
            <a:off x="6869309" y="2784505"/>
            <a:ext cx="2926745" cy="106360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9" name="مربع نص 18">
            <a:extLst>
              <a:ext uri="{FF2B5EF4-FFF2-40B4-BE49-F238E27FC236}">
                <a16:creationId xmlns:a16="http://schemas.microsoft.com/office/drawing/2014/main" id="{D16ECCD9-B7D8-4979-9C67-69ED12602D0C}"/>
              </a:ext>
            </a:extLst>
          </p:cNvPr>
          <p:cNvSpPr txBox="1"/>
          <p:nvPr/>
        </p:nvSpPr>
        <p:spPr>
          <a:xfrm>
            <a:off x="5604684" y="3873238"/>
            <a:ext cx="2226225" cy="553998"/>
          </a:xfrm>
          <a:prstGeom prst="rect">
            <a:avLst/>
          </a:prstGeom>
          <a:solidFill>
            <a:srgbClr val="FDF4DC"/>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والرمل في موضعهما </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32" name="موصل: على شكل مرفق 31">
            <a:extLst>
              <a:ext uri="{FF2B5EF4-FFF2-40B4-BE49-F238E27FC236}">
                <a16:creationId xmlns:a16="http://schemas.microsoft.com/office/drawing/2014/main" id="{336C74C3-F7AF-4B4A-9DA8-262A64AA4FBD}"/>
              </a:ext>
            </a:extLst>
          </p:cNvPr>
          <p:cNvCxnSpPr>
            <a:cxnSpLocks/>
            <a:stCxn id="46" idx="2"/>
            <a:endCxn id="19" idx="3"/>
          </p:cNvCxnSpPr>
          <p:nvPr/>
        </p:nvCxnSpPr>
        <p:spPr>
          <a:xfrm rot="5400000">
            <a:off x="7199047" y="2484799"/>
            <a:ext cx="2297301" cy="1033575"/>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3" name="موصل: على شكل مرفق 32">
            <a:extLst>
              <a:ext uri="{FF2B5EF4-FFF2-40B4-BE49-F238E27FC236}">
                <a16:creationId xmlns:a16="http://schemas.microsoft.com/office/drawing/2014/main" id="{E74CBCAC-EA20-430E-BD1D-F27A671665C4}"/>
              </a:ext>
            </a:extLst>
          </p:cNvPr>
          <p:cNvCxnSpPr>
            <a:cxnSpLocks/>
            <a:stCxn id="46" idx="2"/>
            <a:endCxn id="49" idx="3"/>
          </p:cNvCxnSpPr>
          <p:nvPr/>
        </p:nvCxnSpPr>
        <p:spPr>
          <a:xfrm rot="5400000">
            <a:off x="6570317" y="3114957"/>
            <a:ext cx="3556189" cy="103214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6" name="مربع نص 25">
            <a:extLst>
              <a:ext uri="{FF2B5EF4-FFF2-40B4-BE49-F238E27FC236}">
                <a16:creationId xmlns:a16="http://schemas.microsoft.com/office/drawing/2014/main" id="{01014D90-CE48-4433-901F-511C5CC83CDC}"/>
              </a:ext>
            </a:extLst>
          </p:cNvPr>
          <p:cNvSpPr txBox="1"/>
          <p:nvPr/>
        </p:nvSpPr>
        <p:spPr>
          <a:xfrm>
            <a:off x="6432751" y="3243794"/>
            <a:ext cx="1398634" cy="553998"/>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والاضطباع </a:t>
            </a:r>
          </a:p>
        </p:txBody>
      </p:sp>
      <p:cxnSp>
        <p:nvCxnSpPr>
          <p:cNvPr id="54" name="موصل: على شكل مرفق 53">
            <a:extLst>
              <a:ext uri="{FF2B5EF4-FFF2-40B4-BE49-F238E27FC236}">
                <a16:creationId xmlns:a16="http://schemas.microsoft.com/office/drawing/2014/main" id="{9C707583-7F24-4620-A6C4-4B89F6CE8AAD}"/>
              </a:ext>
            </a:extLst>
          </p:cNvPr>
          <p:cNvCxnSpPr>
            <a:cxnSpLocks/>
            <a:stCxn id="46" idx="2"/>
            <a:endCxn id="20" idx="3"/>
          </p:cNvCxnSpPr>
          <p:nvPr/>
        </p:nvCxnSpPr>
        <p:spPr>
          <a:xfrm rot="5400000">
            <a:off x="7835770" y="1851410"/>
            <a:ext cx="1027189" cy="103024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9" name="مربع نص 48">
            <a:extLst>
              <a:ext uri="{FF2B5EF4-FFF2-40B4-BE49-F238E27FC236}">
                <a16:creationId xmlns:a16="http://schemas.microsoft.com/office/drawing/2014/main" id="{C9B43DC7-8E00-4043-A521-1D03F0BBE2A6}"/>
              </a:ext>
            </a:extLst>
          </p:cNvPr>
          <p:cNvSpPr txBox="1"/>
          <p:nvPr/>
        </p:nvSpPr>
        <p:spPr>
          <a:xfrm>
            <a:off x="5771429" y="5132126"/>
            <a:ext cx="2060909" cy="553998"/>
          </a:xfrm>
          <a:prstGeom prst="rect">
            <a:avLst/>
          </a:prstGeom>
          <a:solidFill>
            <a:srgbClr val="FDF4D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والأذكار والأدعية </a:t>
            </a:r>
          </a:p>
        </p:txBody>
      </p:sp>
      <p:sp>
        <p:nvSpPr>
          <p:cNvPr id="42" name="مربع نص 41">
            <a:extLst>
              <a:ext uri="{FF2B5EF4-FFF2-40B4-BE49-F238E27FC236}">
                <a16:creationId xmlns:a16="http://schemas.microsoft.com/office/drawing/2014/main" id="{367AF34C-5A2C-45E8-8788-A5F5C01E8050}"/>
              </a:ext>
            </a:extLst>
          </p:cNvPr>
          <p:cNvSpPr txBox="1"/>
          <p:nvPr/>
        </p:nvSpPr>
        <p:spPr>
          <a:xfrm>
            <a:off x="6044665" y="4502682"/>
            <a:ext cx="1756212"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وتقبيل الحجر </a:t>
            </a:r>
          </a:p>
        </p:txBody>
      </p:sp>
      <p:sp>
        <p:nvSpPr>
          <p:cNvPr id="46" name="مربع نص 45">
            <a:extLst>
              <a:ext uri="{FF2B5EF4-FFF2-40B4-BE49-F238E27FC236}">
                <a16:creationId xmlns:a16="http://schemas.microsoft.com/office/drawing/2014/main" id="{AA3AC0BD-97E0-40B7-A677-FBF99B014E3D}"/>
              </a:ext>
            </a:extLst>
          </p:cNvPr>
          <p:cNvSpPr txBox="1"/>
          <p:nvPr/>
        </p:nvSpPr>
        <p:spPr>
          <a:xfrm>
            <a:off x="6446086" y="1298938"/>
            <a:ext cx="483679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والباقي من أفعال الحج وأقواله السابقة سنن</a:t>
            </a:r>
          </a:p>
        </p:txBody>
      </p:sp>
      <p:cxnSp>
        <p:nvCxnSpPr>
          <p:cNvPr id="57" name="موصل: على شكل مرفق 56">
            <a:extLst>
              <a:ext uri="{FF2B5EF4-FFF2-40B4-BE49-F238E27FC236}">
                <a16:creationId xmlns:a16="http://schemas.microsoft.com/office/drawing/2014/main" id="{EC9A1DC7-FEA1-4F9B-BC10-679656D167F8}"/>
              </a:ext>
            </a:extLst>
          </p:cNvPr>
          <p:cNvCxnSpPr>
            <a:cxnSpLocks/>
            <a:stCxn id="46" idx="2"/>
            <a:endCxn id="26" idx="3"/>
          </p:cNvCxnSpPr>
          <p:nvPr/>
        </p:nvCxnSpPr>
        <p:spPr>
          <a:xfrm rot="5400000">
            <a:off x="7514007" y="2170315"/>
            <a:ext cx="1667857" cy="1033099"/>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60" name="موصل: على شكل مرفق 59">
            <a:extLst>
              <a:ext uri="{FF2B5EF4-FFF2-40B4-BE49-F238E27FC236}">
                <a16:creationId xmlns:a16="http://schemas.microsoft.com/office/drawing/2014/main" id="{6CA40EE7-27C0-42B6-93C8-89C52B4B6947}"/>
              </a:ext>
            </a:extLst>
          </p:cNvPr>
          <p:cNvCxnSpPr>
            <a:cxnSpLocks/>
            <a:stCxn id="46" idx="2"/>
            <a:endCxn id="43" idx="3"/>
          </p:cNvCxnSpPr>
          <p:nvPr/>
        </p:nvCxnSpPr>
        <p:spPr>
          <a:xfrm rot="5400000">
            <a:off x="8151382" y="1535798"/>
            <a:ext cx="395964" cy="103024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84" name="موصل: على شكل مرفق 83">
            <a:extLst>
              <a:ext uri="{FF2B5EF4-FFF2-40B4-BE49-F238E27FC236}">
                <a16:creationId xmlns:a16="http://schemas.microsoft.com/office/drawing/2014/main" id="{F63A9512-73EA-4C6D-A4FC-FCA70254A5DB}"/>
              </a:ext>
            </a:extLst>
          </p:cNvPr>
          <p:cNvCxnSpPr>
            <a:cxnSpLocks/>
            <a:stCxn id="46" idx="2"/>
            <a:endCxn id="93" idx="3"/>
          </p:cNvCxnSpPr>
          <p:nvPr/>
        </p:nvCxnSpPr>
        <p:spPr>
          <a:xfrm rot="5400000">
            <a:off x="6241250" y="3415334"/>
            <a:ext cx="4185633" cy="106083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93" name="مربع نص 92">
            <a:extLst>
              <a:ext uri="{FF2B5EF4-FFF2-40B4-BE49-F238E27FC236}">
                <a16:creationId xmlns:a16="http://schemas.microsoft.com/office/drawing/2014/main" id="{32309CCC-5D30-482A-9CE7-4A4AB5C820FA}"/>
              </a:ext>
            </a:extLst>
          </p:cNvPr>
          <p:cNvSpPr txBox="1"/>
          <p:nvPr/>
        </p:nvSpPr>
        <p:spPr>
          <a:xfrm>
            <a:off x="5088524" y="5761570"/>
            <a:ext cx="2715123"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وصعود الصفا والمروة.</a:t>
            </a:r>
          </a:p>
        </p:txBody>
      </p:sp>
      <p:pic>
        <p:nvPicPr>
          <p:cNvPr id="3" name="صورة 2">
            <a:extLst>
              <a:ext uri="{FF2B5EF4-FFF2-40B4-BE49-F238E27FC236}">
                <a16:creationId xmlns:a16="http://schemas.microsoft.com/office/drawing/2014/main" id="{2030BD18-2A73-4B5C-9559-CD6EA325B20E}"/>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651488" y="2366530"/>
            <a:ext cx="2905618" cy="2905618"/>
          </a:xfrm>
          <a:prstGeom prst="rect">
            <a:avLst/>
          </a:prstGeom>
        </p:spPr>
      </p:pic>
    </p:spTree>
    <p:extLst>
      <p:ext uri="{BB962C8B-B14F-4D97-AF65-F5344CB8AC3E}">
        <p14:creationId xmlns:p14="http://schemas.microsoft.com/office/powerpoint/2010/main" val="7564476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5603049" y="1346506"/>
            <a:ext cx="230888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أركان العمرة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4048008" y="1391796"/>
            <a:ext cx="1033575" cy="553998"/>
          </a:xfrm>
          <a:prstGeom prst="rect">
            <a:avLst/>
          </a:prstGeom>
          <a:solidFill>
            <a:srgbClr val="FFEEB1">
              <a:alpha val="78000"/>
            </a:srgbClr>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وطواف</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3527898" y="2106938"/>
            <a:ext cx="1542259"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وسعي كالحج</a:t>
            </a:r>
          </a:p>
        </p:txBody>
      </p:sp>
      <p:sp>
        <p:nvSpPr>
          <p:cNvPr id="19" name="مربع نص 18">
            <a:extLst>
              <a:ext uri="{FF2B5EF4-FFF2-40B4-BE49-F238E27FC236}">
                <a16:creationId xmlns:a16="http://schemas.microsoft.com/office/drawing/2014/main" id="{D16ECCD9-B7D8-4979-9C67-69ED12602D0C}"/>
              </a:ext>
            </a:extLst>
          </p:cNvPr>
          <p:cNvSpPr txBox="1"/>
          <p:nvPr/>
        </p:nvSpPr>
        <p:spPr>
          <a:xfrm>
            <a:off x="7448418" y="4380649"/>
            <a:ext cx="2226225" cy="553998"/>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والإحرام من ميقاتها</a:t>
            </a:r>
            <a:endParaRPr kumimoji="0" lang="ar-SA" sz="3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32" name="موصل: على شكل مرفق 31">
            <a:extLst>
              <a:ext uri="{FF2B5EF4-FFF2-40B4-BE49-F238E27FC236}">
                <a16:creationId xmlns:a16="http://schemas.microsoft.com/office/drawing/2014/main" id="{336C74C3-F7AF-4B4A-9DA8-262A64AA4FBD}"/>
              </a:ext>
            </a:extLst>
          </p:cNvPr>
          <p:cNvCxnSpPr>
            <a:cxnSpLocks/>
            <a:stCxn id="14" idx="3"/>
            <a:endCxn id="19" idx="0"/>
          </p:cNvCxnSpPr>
          <p:nvPr/>
        </p:nvCxnSpPr>
        <p:spPr>
          <a:xfrm>
            <a:off x="7911930" y="3668594"/>
            <a:ext cx="649601" cy="712055"/>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6" name="مربع نص 25">
            <a:extLst>
              <a:ext uri="{FF2B5EF4-FFF2-40B4-BE49-F238E27FC236}">
                <a16:creationId xmlns:a16="http://schemas.microsoft.com/office/drawing/2014/main" id="{01014D90-CE48-4433-901F-511C5CC83CDC}"/>
              </a:ext>
            </a:extLst>
          </p:cNvPr>
          <p:cNvSpPr txBox="1"/>
          <p:nvPr/>
        </p:nvSpPr>
        <p:spPr>
          <a:xfrm>
            <a:off x="3527898" y="4380649"/>
            <a:ext cx="2226701" cy="553998"/>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الحلاق أو التقصير</a:t>
            </a:r>
          </a:p>
        </p:txBody>
      </p:sp>
      <p:cxnSp>
        <p:nvCxnSpPr>
          <p:cNvPr id="54" name="موصل: على شكل مرفق 53">
            <a:extLst>
              <a:ext uri="{FF2B5EF4-FFF2-40B4-BE49-F238E27FC236}">
                <a16:creationId xmlns:a16="http://schemas.microsoft.com/office/drawing/2014/main" id="{9C707583-7F24-4620-A6C4-4B89F6CE8AAD}"/>
              </a:ext>
            </a:extLst>
          </p:cNvPr>
          <p:cNvCxnSpPr>
            <a:cxnSpLocks/>
            <a:stCxn id="31" idx="1"/>
            <a:endCxn id="20" idx="3"/>
          </p:cNvCxnSpPr>
          <p:nvPr/>
        </p:nvCxnSpPr>
        <p:spPr>
          <a:xfrm rot="10800000" flipV="1">
            <a:off x="5070157" y="1668795"/>
            <a:ext cx="532892" cy="715142"/>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7" name="موصل: على شكل مرفق 56">
            <a:extLst>
              <a:ext uri="{FF2B5EF4-FFF2-40B4-BE49-F238E27FC236}">
                <a16:creationId xmlns:a16="http://schemas.microsoft.com/office/drawing/2014/main" id="{EC9A1DC7-FEA1-4F9B-BC10-679656D167F8}"/>
              </a:ext>
            </a:extLst>
          </p:cNvPr>
          <p:cNvCxnSpPr>
            <a:cxnSpLocks/>
            <a:stCxn id="14" idx="1"/>
            <a:endCxn id="26" idx="0"/>
          </p:cNvCxnSpPr>
          <p:nvPr/>
        </p:nvCxnSpPr>
        <p:spPr>
          <a:xfrm rot="10800000" flipV="1">
            <a:off x="4641249" y="3668593"/>
            <a:ext cx="601856" cy="712055"/>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60" name="موصل: على شكل مرفق 59">
            <a:extLst>
              <a:ext uri="{FF2B5EF4-FFF2-40B4-BE49-F238E27FC236}">
                <a16:creationId xmlns:a16="http://schemas.microsoft.com/office/drawing/2014/main" id="{6CA40EE7-27C0-42B6-93C8-89C52B4B6947}"/>
              </a:ext>
            </a:extLst>
          </p:cNvPr>
          <p:cNvCxnSpPr>
            <a:cxnSpLocks/>
            <a:stCxn id="31" idx="1"/>
            <a:endCxn id="43" idx="3"/>
          </p:cNvCxnSpPr>
          <p:nvPr/>
        </p:nvCxnSpPr>
        <p:spPr>
          <a:xfrm rot="10800000">
            <a:off x="5081583" y="1668795"/>
            <a:ext cx="521466" cy="12700"/>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84" name="موصل: على شكل مرفق 83">
            <a:extLst>
              <a:ext uri="{FF2B5EF4-FFF2-40B4-BE49-F238E27FC236}">
                <a16:creationId xmlns:a16="http://schemas.microsoft.com/office/drawing/2014/main" id="{F63A9512-73EA-4C6D-A4FC-FCA70254A5DB}"/>
              </a:ext>
            </a:extLst>
          </p:cNvPr>
          <p:cNvCxnSpPr>
            <a:cxnSpLocks/>
            <a:stCxn id="31" idx="1"/>
            <a:endCxn id="93" idx="3"/>
          </p:cNvCxnSpPr>
          <p:nvPr/>
        </p:nvCxnSpPr>
        <p:spPr>
          <a:xfrm rot="10800000">
            <a:off x="5070157" y="959091"/>
            <a:ext cx="532892" cy="709704"/>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93" name="مربع نص 92">
            <a:extLst>
              <a:ext uri="{FF2B5EF4-FFF2-40B4-BE49-F238E27FC236}">
                <a16:creationId xmlns:a16="http://schemas.microsoft.com/office/drawing/2014/main" id="{32309CCC-5D30-482A-9CE7-4A4AB5C820FA}"/>
              </a:ext>
            </a:extLst>
          </p:cNvPr>
          <p:cNvSpPr txBox="1"/>
          <p:nvPr/>
        </p:nvSpPr>
        <p:spPr>
          <a:xfrm>
            <a:off x="4166261" y="682092"/>
            <a:ext cx="903896" cy="553998"/>
          </a:xfrm>
          <a:prstGeom prst="rect">
            <a:avLst/>
          </a:prstGeom>
          <a:solidFill>
            <a:srgbClr val="FFEEB1">
              <a:alpha val="78000"/>
            </a:srgbClr>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إحرام</a:t>
            </a:r>
          </a:p>
        </p:txBody>
      </p:sp>
      <p:sp>
        <p:nvSpPr>
          <p:cNvPr id="14" name="مستطيل: زوايا مستديرة 13">
            <a:extLst>
              <a:ext uri="{FF2B5EF4-FFF2-40B4-BE49-F238E27FC236}">
                <a16:creationId xmlns:a16="http://schemas.microsoft.com/office/drawing/2014/main" id="{1327B16B-0609-40A6-8BF8-B8208550C9FB}"/>
              </a:ext>
            </a:extLst>
          </p:cNvPr>
          <p:cNvSpPr/>
          <p:nvPr/>
        </p:nvSpPr>
        <p:spPr>
          <a:xfrm>
            <a:off x="5243105" y="3346305"/>
            <a:ext cx="2668825"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واجبات العمرة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pic>
        <p:nvPicPr>
          <p:cNvPr id="5" name="صورة 4">
            <a:extLst>
              <a:ext uri="{FF2B5EF4-FFF2-40B4-BE49-F238E27FC236}">
                <a16:creationId xmlns:a16="http://schemas.microsoft.com/office/drawing/2014/main" id="{C2B6A168-396C-444D-9297-256E7827C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899" y="-787906"/>
            <a:ext cx="10079038" cy="6299400"/>
          </a:xfrm>
          <a:prstGeom prst="rect">
            <a:avLst/>
          </a:prstGeom>
        </p:spPr>
      </p:pic>
    </p:spTree>
    <p:extLst>
      <p:ext uri="{BB962C8B-B14F-4D97-AF65-F5344CB8AC3E}">
        <p14:creationId xmlns:p14="http://schemas.microsoft.com/office/powerpoint/2010/main" val="25764358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مستطيل: زوايا مستديرة 30">
            <a:extLst>
              <a:ext uri="{FF2B5EF4-FFF2-40B4-BE49-F238E27FC236}">
                <a16:creationId xmlns:a16="http://schemas.microsoft.com/office/drawing/2014/main" id="{C2FF0A0A-876C-4E4B-BE7F-23E2EFFD8BE6}"/>
              </a:ext>
            </a:extLst>
          </p:cNvPr>
          <p:cNvSpPr/>
          <p:nvPr/>
        </p:nvSpPr>
        <p:spPr>
          <a:xfrm>
            <a:off x="5035617" y="420942"/>
            <a:ext cx="6092165"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من ترك شيئاً من الحج أو العمرة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3" name="مربع نص 42">
            <a:extLst>
              <a:ext uri="{FF2B5EF4-FFF2-40B4-BE49-F238E27FC236}">
                <a16:creationId xmlns:a16="http://schemas.microsoft.com/office/drawing/2014/main" id="{4DB50302-26D9-484D-AD6F-1175F5F13A71}"/>
              </a:ext>
            </a:extLst>
          </p:cNvPr>
          <p:cNvSpPr txBox="1"/>
          <p:nvPr/>
        </p:nvSpPr>
        <p:spPr>
          <a:xfrm>
            <a:off x="4271423" y="3134693"/>
            <a:ext cx="6585139" cy="553998"/>
          </a:xfrm>
          <a:prstGeom prst="rect">
            <a:avLst/>
          </a:prstGeom>
          <a:solidFill>
            <a:srgbClr val="B9B9B9"/>
          </a:solid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وتقدم أن الوقوف بعرفة يجزئ حتى من نائم وجاهل أنها عرفة</a:t>
            </a:r>
          </a:p>
        </p:txBody>
      </p:sp>
      <p:sp>
        <p:nvSpPr>
          <p:cNvPr id="20" name="مربع نص 19">
            <a:extLst>
              <a:ext uri="{FF2B5EF4-FFF2-40B4-BE49-F238E27FC236}">
                <a16:creationId xmlns:a16="http://schemas.microsoft.com/office/drawing/2014/main" id="{9FDF4AAD-3EAD-4215-B3D4-DEA6D9D9F560}"/>
              </a:ext>
            </a:extLst>
          </p:cNvPr>
          <p:cNvSpPr txBox="1"/>
          <p:nvPr/>
        </p:nvSpPr>
        <p:spPr>
          <a:xfrm>
            <a:off x="2836190" y="2011096"/>
            <a:ext cx="8020372" cy="1015663"/>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ترك ركنا غيره أي؛ غير الإحرام أو نيته حيث اعتبرت لم يتم نسكه أي؛ لم يصح إلا به أي؛ بذلك الركن المتروك هو أو نيته المعتبرة</a:t>
            </a:r>
          </a:p>
        </p:txBody>
      </p:sp>
      <p:sp>
        <p:nvSpPr>
          <p:cNvPr id="19" name="مربع نص 18">
            <a:extLst>
              <a:ext uri="{FF2B5EF4-FFF2-40B4-BE49-F238E27FC236}">
                <a16:creationId xmlns:a16="http://schemas.microsoft.com/office/drawing/2014/main" id="{D16ECCD9-B7D8-4979-9C67-69ED12602D0C}"/>
              </a:ext>
            </a:extLst>
          </p:cNvPr>
          <p:cNvSpPr txBox="1"/>
          <p:nvPr/>
        </p:nvSpPr>
        <p:spPr>
          <a:xfrm>
            <a:off x="3987112" y="3796625"/>
            <a:ext cx="6869450" cy="553998"/>
          </a:xfrm>
          <a:prstGeom prst="rect">
            <a:avLst/>
          </a:prstGeom>
          <a:solidFill>
            <a:srgbClr val="FFEEB1">
              <a:alpha val="78000"/>
            </a:srgbClr>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ترك واجبا ولو سهوا فعليه دم فإن عدمه فكصوم المتعة </a:t>
            </a:r>
            <a:endParaRPr kumimoji="0" lang="ar-SA" sz="3000" b="0" i="0"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32" name="موصل: على شكل مرفق 31">
            <a:extLst>
              <a:ext uri="{FF2B5EF4-FFF2-40B4-BE49-F238E27FC236}">
                <a16:creationId xmlns:a16="http://schemas.microsoft.com/office/drawing/2014/main" id="{336C74C3-F7AF-4B4A-9DA8-262A64AA4FBD}"/>
              </a:ext>
            </a:extLst>
          </p:cNvPr>
          <p:cNvCxnSpPr>
            <a:cxnSpLocks/>
            <a:stCxn id="31" idx="3"/>
            <a:endCxn id="19" idx="3"/>
          </p:cNvCxnSpPr>
          <p:nvPr/>
        </p:nvCxnSpPr>
        <p:spPr>
          <a:xfrm flipH="1">
            <a:off x="10856562" y="743231"/>
            <a:ext cx="271220" cy="3330393"/>
          </a:xfrm>
          <a:prstGeom prst="bentConnector3">
            <a:avLst>
              <a:gd name="adj1" fmla="val -8428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6" name="مربع نص 25">
            <a:extLst>
              <a:ext uri="{FF2B5EF4-FFF2-40B4-BE49-F238E27FC236}">
                <a16:creationId xmlns:a16="http://schemas.microsoft.com/office/drawing/2014/main" id="{01014D90-CE48-4433-901F-511C5CC83CDC}"/>
              </a:ext>
            </a:extLst>
          </p:cNvPr>
          <p:cNvSpPr txBox="1"/>
          <p:nvPr/>
        </p:nvSpPr>
        <p:spPr>
          <a:xfrm>
            <a:off x="6424049" y="4458557"/>
            <a:ext cx="4432513" cy="553998"/>
          </a:xfrm>
          <a:prstGeom prst="rect">
            <a:avLst/>
          </a:prstGeom>
          <a:solidFill>
            <a:srgbClr val="B9B9B9"/>
          </a:solid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سنة أي؛ ومن ترك سنة فلا شيء عليه</a:t>
            </a:r>
          </a:p>
        </p:txBody>
      </p:sp>
      <p:cxnSp>
        <p:nvCxnSpPr>
          <p:cNvPr id="54" name="موصل: على شكل مرفق 53">
            <a:extLst>
              <a:ext uri="{FF2B5EF4-FFF2-40B4-BE49-F238E27FC236}">
                <a16:creationId xmlns:a16="http://schemas.microsoft.com/office/drawing/2014/main" id="{9C707583-7F24-4620-A6C4-4B89F6CE8AAD}"/>
              </a:ext>
            </a:extLst>
          </p:cNvPr>
          <p:cNvCxnSpPr>
            <a:cxnSpLocks/>
            <a:stCxn id="31" idx="3"/>
            <a:endCxn id="20" idx="3"/>
          </p:cNvCxnSpPr>
          <p:nvPr/>
        </p:nvCxnSpPr>
        <p:spPr>
          <a:xfrm flipH="1">
            <a:off x="10856562" y="743231"/>
            <a:ext cx="271220" cy="1775697"/>
          </a:xfrm>
          <a:prstGeom prst="bentConnector3">
            <a:avLst>
              <a:gd name="adj1" fmla="val -8428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7" name="موصل: على شكل مرفق 56">
            <a:extLst>
              <a:ext uri="{FF2B5EF4-FFF2-40B4-BE49-F238E27FC236}">
                <a16:creationId xmlns:a16="http://schemas.microsoft.com/office/drawing/2014/main" id="{EC9A1DC7-FEA1-4F9B-BC10-679656D167F8}"/>
              </a:ext>
            </a:extLst>
          </p:cNvPr>
          <p:cNvCxnSpPr>
            <a:cxnSpLocks/>
            <a:stCxn id="31" idx="3"/>
            <a:endCxn id="26" idx="3"/>
          </p:cNvCxnSpPr>
          <p:nvPr/>
        </p:nvCxnSpPr>
        <p:spPr>
          <a:xfrm flipH="1">
            <a:off x="10856562" y="743231"/>
            <a:ext cx="271220" cy="3992325"/>
          </a:xfrm>
          <a:prstGeom prst="bentConnector3">
            <a:avLst>
              <a:gd name="adj1" fmla="val -8428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60" name="موصل: على شكل مرفق 59">
            <a:extLst>
              <a:ext uri="{FF2B5EF4-FFF2-40B4-BE49-F238E27FC236}">
                <a16:creationId xmlns:a16="http://schemas.microsoft.com/office/drawing/2014/main" id="{6CA40EE7-27C0-42B6-93C8-89C52B4B6947}"/>
              </a:ext>
            </a:extLst>
          </p:cNvPr>
          <p:cNvCxnSpPr>
            <a:cxnSpLocks/>
            <a:stCxn id="31" idx="3"/>
            <a:endCxn id="43" idx="3"/>
          </p:cNvCxnSpPr>
          <p:nvPr/>
        </p:nvCxnSpPr>
        <p:spPr>
          <a:xfrm flipH="1">
            <a:off x="10856562" y="743231"/>
            <a:ext cx="271220" cy="2668461"/>
          </a:xfrm>
          <a:prstGeom prst="bentConnector3">
            <a:avLst>
              <a:gd name="adj1" fmla="val -8428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84" name="موصل: على شكل مرفق 83">
            <a:extLst>
              <a:ext uri="{FF2B5EF4-FFF2-40B4-BE49-F238E27FC236}">
                <a16:creationId xmlns:a16="http://schemas.microsoft.com/office/drawing/2014/main" id="{F63A9512-73EA-4C6D-A4FC-FCA70254A5DB}"/>
              </a:ext>
            </a:extLst>
          </p:cNvPr>
          <p:cNvCxnSpPr>
            <a:cxnSpLocks/>
            <a:stCxn id="31" idx="3"/>
            <a:endCxn id="93" idx="3"/>
          </p:cNvCxnSpPr>
          <p:nvPr/>
        </p:nvCxnSpPr>
        <p:spPr>
          <a:xfrm flipH="1">
            <a:off x="10856562" y="743231"/>
            <a:ext cx="271220" cy="882932"/>
          </a:xfrm>
          <a:prstGeom prst="bentConnector3">
            <a:avLst>
              <a:gd name="adj1" fmla="val -8428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93" name="مربع نص 92">
            <a:extLst>
              <a:ext uri="{FF2B5EF4-FFF2-40B4-BE49-F238E27FC236}">
                <a16:creationId xmlns:a16="http://schemas.microsoft.com/office/drawing/2014/main" id="{32309CCC-5D30-482A-9CE7-4A4AB5C820FA}"/>
              </a:ext>
            </a:extLst>
          </p:cNvPr>
          <p:cNvSpPr txBox="1"/>
          <p:nvPr/>
        </p:nvSpPr>
        <p:spPr>
          <a:xfrm>
            <a:off x="2533973" y="1349164"/>
            <a:ext cx="8322589" cy="553998"/>
          </a:xfrm>
          <a:prstGeom prst="rect">
            <a:avLst/>
          </a:prstGeom>
          <a:solidFill>
            <a:srgbClr val="B9B9B9"/>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فمن ترك الإحرام لم ينعقد نسكه حجا كان أو عمرة كالصلاة لا تنعقد إلا بالنية</a:t>
            </a:r>
          </a:p>
        </p:txBody>
      </p:sp>
      <p:sp>
        <p:nvSpPr>
          <p:cNvPr id="81" name="مربع نص 80">
            <a:extLst>
              <a:ext uri="{FF2B5EF4-FFF2-40B4-BE49-F238E27FC236}">
                <a16:creationId xmlns:a16="http://schemas.microsoft.com/office/drawing/2014/main" id="{477828E5-C789-4F88-99E9-0B266C955DED}"/>
              </a:ext>
            </a:extLst>
          </p:cNvPr>
          <p:cNvSpPr txBox="1"/>
          <p:nvPr/>
        </p:nvSpPr>
        <p:spPr>
          <a:xfrm>
            <a:off x="550190" y="5170180"/>
            <a:ext cx="7715573" cy="95410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قال في الفصول وغيره: ولم يشرع الدم عنها؛ لأن جبران الصلاة أدخل فيتعدى إلى صلاته من صلاة غيره</a:t>
            </a:r>
          </a:p>
        </p:txBody>
      </p:sp>
      <p:cxnSp>
        <p:nvCxnSpPr>
          <p:cNvPr id="85" name="موصل: على شكل مرفق 84">
            <a:extLst>
              <a:ext uri="{FF2B5EF4-FFF2-40B4-BE49-F238E27FC236}">
                <a16:creationId xmlns:a16="http://schemas.microsoft.com/office/drawing/2014/main" id="{6267B174-C8F2-4D70-B535-68FDFD8AB1D1}"/>
              </a:ext>
            </a:extLst>
          </p:cNvPr>
          <p:cNvCxnSpPr>
            <a:cxnSpLocks/>
            <a:stCxn id="26" idx="2"/>
            <a:endCxn id="81" idx="3"/>
          </p:cNvCxnSpPr>
          <p:nvPr/>
        </p:nvCxnSpPr>
        <p:spPr>
          <a:xfrm rot="5400000">
            <a:off x="8135696" y="5142623"/>
            <a:ext cx="634679" cy="374543"/>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5095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6096000" y="2758894"/>
            <a:ext cx="5591159"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يخطب الإمام ثاني أيام التشريق خطبة يعلمهم فيها</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7831394" y="3717986"/>
            <a:ext cx="3855765"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يرمي ندبا بعد طلوع الشمس لقول</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7831394" y="4541447"/>
            <a:ext cx="3855765"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دفع من عرفة قبل الغروب ولم يعد</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8293766" y="186499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عدد حصى الجمار</a:t>
            </a:r>
          </a:p>
        </p:txBody>
      </p:sp>
      <p:sp>
        <p:nvSpPr>
          <p:cNvPr id="13" name="مستطيل: زوايا مستديرة 12">
            <a:extLst>
              <a:ext uri="{FF2B5EF4-FFF2-40B4-BE49-F238E27FC236}">
                <a16:creationId xmlns:a16="http://schemas.microsoft.com/office/drawing/2014/main" id="{1A0813EA-77ED-4A8A-9C54-74EF493B27FA}"/>
              </a:ext>
            </a:extLst>
          </p:cNvPr>
          <p:cNvSpPr/>
          <p:nvPr/>
        </p:nvSpPr>
        <p:spPr>
          <a:xfrm>
            <a:off x="5646820" y="1915239"/>
            <a:ext cx="1852862"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خمس وسبعون</a:t>
            </a:r>
          </a:p>
        </p:txBody>
      </p:sp>
      <p:sp>
        <p:nvSpPr>
          <p:cNvPr id="15" name="مستطيل: زوايا مستديرة 14">
            <a:extLst>
              <a:ext uri="{FF2B5EF4-FFF2-40B4-BE49-F238E27FC236}">
                <a16:creationId xmlns:a16="http://schemas.microsoft.com/office/drawing/2014/main" id="{FDEDEC20-A79D-4BD7-8791-462D43179669}"/>
              </a:ext>
            </a:extLst>
          </p:cNvPr>
          <p:cNvSpPr/>
          <p:nvPr/>
        </p:nvSpPr>
        <p:spPr>
          <a:xfrm>
            <a:off x="3761875" y="1917577"/>
            <a:ext cx="164431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ستون</a:t>
            </a:r>
          </a:p>
        </p:txBody>
      </p:sp>
      <p:sp>
        <p:nvSpPr>
          <p:cNvPr id="17" name="مستطيل: زوايا مستديرة 16">
            <a:extLst>
              <a:ext uri="{FF2B5EF4-FFF2-40B4-BE49-F238E27FC236}">
                <a16:creationId xmlns:a16="http://schemas.microsoft.com/office/drawing/2014/main" id="{B9BCBE4D-99D1-46E1-BC3C-FFB3D3464863}"/>
              </a:ext>
            </a:extLst>
          </p:cNvPr>
          <p:cNvSpPr/>
          <p:nvPr/>
        </p:nvSpPr>
        <p:spPr>
          <a:xfrm>
            <a:off x="2171518" y="1915239"/>
            <a:ext cx="104273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سبعون</a:t>
            </a:r>
          </a:p>
        </p:txBody>
      </p:sp>
      <p:sp>
        <p:nvSpPr>
          <p:cNvPr id="19" name="مستطيل: زوايا مستديرة 18">
            <a:extLst>
              <a:ext uri="{FF2B5EF4-FFF2-40B4-BE49-F238E27FC236}">
                <a16:creationId xmlns:a16="http://schemas.microsoft.com/office/drawing/2014/main" id="{42BBC8CE-797C-46E4-A501-4EC213B022E1}"/>
              </a:ext>
            </a:extLst>
          </p:cNvPr>
          <p:cNvSpPr/>
          <p:nvPr/>
        </p:nvSpPr>
        <p:spPr>
          <a:xfrm>
            <a:off x="5903492" y="3746913"/>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جابر </a:t>
            </a:r>
          </a:p>
        </p:txBody>
      </p:sp>
      <p:sp>
        <p:nvSpPr>
          <p:cNvPr id="21" name="مستطيل: زوايا مستديرة 20">
            <a:extLst>
              <a:ext uri="{FF2B5EF4-FFF2-40B4-BE49-F238E27FC236}">
                <a16:creationId xmlns:a16="http://schemas.microsoft.com/office/drawing/2014/main" id="{68B171BC-305E-4C14-889C-8EEAFFB458F6}"/>
              </a:ext>
            </a:extLst>
          </p:cNvPr>
          <p:cNvSpPr/>
          <p:nvPr/>
        </p:nvSpPr>
        <p:spPr>
          <a:xfrm>
            <a:off x="3785938" y="2813096"/>
            <a:ext cx="1876928"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التعجيل</a:t>
            </a:r>
          </a:p>
        </p:txBody>
      </p:sp>
      <p:sp>
        <p:nvSpPr>
          <p:cNvPr id="23" name="مستطيل: زوايا مستديرة 22">
            <a:extLst>
              <a:ext uri="{FF2B5EF4-FFF2-40B4-BE49-F238E27FC236}">
                <a16:creationId xmlns:a16="http://schemas.microsoft.com/office/drawing/2014/main" id="{81FF9263-618F-44AB-BC80-B5C4A0BA5B9F}"/>
              </a:ext>
            </a:extLst>
          </p:cNvPr>
          <p:cNvSpPr/>
          <p:nvPr/>
        </p:nvSpPr>
        <p:spPr>
          <a:xfrm>
            <a:off x="2171518" y="2810282"/>
            <a:ext cx="1395663"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النحر </a:t>
            </a:r>
          </a:p>
        </p:txBody>
      </p:sp>
      <p:sp>
        <p:nvSpPr>
          <p:cNvPr id="25" name="مستطيل: زوايا مستديرة 24">
            <a:extLst>
              <a:ext uri="{FF2B5EF4-FFF2-40B4-BE49-F238E27FC236}">
                <a16:creationId xmlns:a16="http://schemas.microsoft.com/office/drawing/2014/main" id="{66FC59C9-5FE9-4A6B-BA11-44CABFDA1DEA}"/>
              </a:ext>
            </a:extLst>
          </p:cNvPr>
          <p:cNvSpPr/>
          <p:nvPr/>
        </p:nvSpPr>
        <p:spPr>
          <a:xfrm>
            <a:off x="4030579" y="3745131"/>
            <a:ext cx="119035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ابن عمر</a:t>
            </a:r>
          </a:p>
        </p:txBody>
      </p:sp>
      <p:sp>
        <p:nvSpPr>
          <p:cNvPr id="27" name="مستطيل: زوايا مستديرة 26">
            <a:extLst>
              <a:ext uri="{FF2B5EF4-FFF2-40B4-BE49-F238E27FC236}">
                <a16:creationId xmlns:a16="http://schemas.microsoft.com/office/drawing/2014/main" id="{5CACDC7C-0F03-4267-8E41-4034C97AD1CB}"/>
              </a:ext>
            </a:extLst>
          </p:cNvPr>
          <p:cNvSpPr/>
          <p:nvPr/>
        </p:nvSpPr>
        <p:spPr>
          <a:xfrm>
            <a:off x="1224116" y="3745799"/>
            <a:ext cx="2168789"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الفضل ابن عباس</a:t>
            </a:r>
          </a:p>
        </p:txBody>
      </p:sp>
      <p:sp>
        <p:nvSpPr>
          <p:cNvPr id="29" name="مستطيل: زوايا مستديرة 28">
            <a:extLst>
              <a:ext uri="{FF2B5EF4-FFF2-40B4-BE49-F238E27FC236}">
                <a16:creationId xmlns:a16="http://schemas.microsoft.com/office/drawing/2014/main" id="{FCDEDF51-7951-41D7-8FB4-D2A4716969AC}"/>
              </a:ext>
            </a:extLst>
          </p:cNvPr>
          <p:cNvSpPr/>
          <p:nvPr/>
        </p:nvSpPr>
        <p:spPr>
          <a:xfrm>
            <a:off x="5903492"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شيء عليه</a:t>
            </a:r>
          </a:p>
        </p:txBody>
      </p:sp>
      <p:sp>
        <p:nvSpPr>
          <p:cNvPr id="31" name="مستطيل: زوايا مستديرة 30">
            <a:extLst>
              <a:ext uri="{FF2B5EF4-FFF2-40B4-BE49-F238E27FC236}">
                <a16:creationId xmlns:a16="http://schemas.microsoft.com/office/drawing/2014/main" id="{F52494CF-BE4B-4002-A5A7-CF0CEF02919D}"/>
              </a:ext>
            </a:extLst>
          </p:cNvPr>
          <p:cNvSpPr/>
          <p:nvPr/>
        </p:nvSpPr>
        <p:spPr>
          <a:xfrm>
            <a:off x="3785938"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عليه دم</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6936022" y="1103188"/>
            <a:ext cx="4748463"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الأول: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اختر الإجابة الصحيحة</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ستطيل: زوايا مستديرة 1">
            <a:extLst>
              <a:ext uri="{FF2B5EF4-FFF2-40B4-BE49-F238E27FC236}">
                <a16:creationId xmlns:a16="http://schemas.microsoft.com/office/drawing/2014/main" id="{7465B9C3-B8A7-4390-8508-2752F94A5F08}"/>
              </a:ext>
            </a:extLst>
          </p:cNvPr>
          <p:cNvSpPr/>
          <p:nvPr/>
        </p:nvSpPr>
        <p:spPr>
          <a:xfrm>
            <a:off x="523094" y="2816612"/>
            <a:ext cx="1395663"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الإفاضة</a:t>
            </a:r>
          </a:p>
        </p:txBody>
      </p:sp>
      <p:sp>
        <p:nvSpPr>
          <p:cNvPr id="4" name="مستطيل: زوايا مستديرة 3">
            <a:extLst>
              <a:ext uri="{FF2B5EF4-FFF2-40B4-BE49-F238E27FC236}">
                <a16:creationId xmlns:a16="http://schemas.microsoft.com/office/drawing/2014/main" id="{12CDBFAB-4211-42CC-866C-384C0EA3C426}"/>
              </a:ext>
            </a:extLst>
          </p:cNvPr>
          <p:cNvSpPr/>
          <p:nvPr/>
        </p:nvSpPr>
        <p:spPr>
          <a:xfrm>
            <a:off x="1896979"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بطل حجه</a:t>
            </a:r>
          </a:p>
        </p:txBody>
      </p:sp>
    </p:spTree>
    <p:extLst>
      <p:ext uri="{BB962C8B-B14F-4D97-AF65-F5344CB8AC3E}">
        <p14:creationId xmlns:p14="http://schemas.microsoft.com/office/powerpoint/2010/main" val="19382509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7761134" y="2739132"/>
            <a:ext cx="4003249"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القارن والمفرد إن لم يدخلا مكة قبل</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7831394" y="3717986"/>
            <a:ext cx="3855765"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أفضل وقت لرمي جمرة العقبة</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7831394" y="4541447"/>
            <a:ext cx="3855765"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أقام بعد طواف الوداع أو أتجر </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8370990" y="185615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يحصل التحلل الثاني</a:t>
            </a:r>
          </a:p>
        </p:txBody>
      </p:sp>
      <p:sp>
        <p:nvSpPr>
          <p:cNvPr id="13" name="مستطيل: زوايا مستديرة 12">
            <a:extLst>
              <a:ext uri="{FF2B5EF4-FFF2-40B4-BE49-F238E27FC236}">
                <a16:creationId xmlns:a16="http://schemas.microsoft.com/office/drawing/2014/main" id="{1A0813EA-77ED-4A8A-9C54-74EF493B27FA}"/>
              </a:ext>
            </a:extLst>
          </p:cNvPr>
          <p:cNvSpPr/>
          <p:nvPr/>
        </p:nvSpPr>
        <p:spPr>
          <a:xfrm>
            <a:off x="5646820" y="1915239"/>
            <a:ext cx="20370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بسماعه الخطبة</a:t>
            </a:r>
          </a:p>
        </p:txBody>
      </p:sp>
      <p:sp>
        <p:nvSpPr>
          <p:cNvPr id="15" name="مستطيل: زوايا مستديرة 14">
            <a:extLst>
              <a:ext uri="{FF2B5EF4-FFF2-40B4-BE49-F238E27FC236}">
                <a16:creationId xmlns:a16="http://schemas.microsoft.com/office/drawing/2014/main" id="{FDEDEC20-A79D-4BD7-8791-462D43179669}"/>
              </a:ext>
            </a:extLst>
          </p:cNvPr>
          <p:cNvSpPr/>
          <p:nvPr/>
        </p:nvSpPr>
        <p:spPr>
          <a:xfrm>
            <a:off x="3761875" y="1917577"/>
            <a:ext cx="164431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بالرمي</a:t>
            </a:r>
          </a:p>
        </p:txBody>
      </p:sp>
      <p:sp>
        <p:nvSpPr>
          <p:cNvPr id="17" name="مستطيل: زوايا مستديرة 16">
            <a:extLst>
              <a:ext uri="{FF2B5EF4-FFF2-40B4-BE49-F238E27FC236}">
                <a16:creationId xmlns:a16="http://schemas.microsoft.com/office/drawing/2014/main" id="{B9BCBE4D-99D1-46E1-BC3C-FFB3D3464863}"/>
              </a:ext>
            </a:extLst>
          </p:cNvPr>
          <p:cNvSpPr/>
          <p:nvPr/>
        </p:nvSpPr>
        <p:spPr>
          <a:xfrm>
            <a:off x="1045465" y="1915239"/>
            <a:ext cx="2168789"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بما بقي من سعي</a:t>
            </a:r>
          </a:p>
        </p:txBody>
      </p:sp>
      <p:sp>
        <p:nvSpPr>
          <p:cNvPr id="19" name="مستطيل: زوايا مستديرة 18">
            <a:extLst>
              <a:ext uri="{FF2B5EF4-FFF2-40B4-BE49-F238E27FC236}">
                <a16:creationId xmlns:a16="http://schemas.microsoft.com/office/drawing/2014/main" id="{42BBC8CE-797C-46E4-A501-4EC213B022E1}"/>
              </a:ext>
            </a:extLst>
          </p:cNvPr>
          <p:cNvSpPr/>
          <p:nvPr/>
        </p:nvSpPr>
        <p:spPr>
          <a:xfrm>
            <a:off x="5187034" y="3745131"/>
            <a:ext cx="2496875"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بعد نصف ليلة النحر </a:t>
            </a:r>
          </a:p>
        </p:txBody>
      </p:sp>
      <p:sp>
        <p:nvSpPr>
          <p:cNvPr id="21" name="مستطيل: زوايا مستديرة 20">
            <a:extLst>
              <a:ext uri="{FF2B5EF4-FFF2-40B4-BE49-F238E27FC236}">
                <a16:creationId xmlns:a16="http://schemas.microsoft.com/office/drawing/2014/main" id="{68B171BC-305E-4C14-889C-8EEAFFB458F6}"/>
              </a:ext>
            </a:extLst>
          </p:cNvPr>
          <p:cNvSpPr/>
          <p:nvPr/>
        </p:nvSpPr>
        <p:spPr>
          <a:xfrm>
            <a:off x="5187035" y="2799189"/>
            <a:ext cx="2496875"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يطوفان للقدوم برمل </a:t>
            </a:r>
          </a:p>
        </p:txBody>
      </p:sp>
      <p:sp>
        <p:nvSpPr>
          <p:cNvPr id="23" name="مستطيل: زوايا مستديرة 22">
            <a:extLst>
              <a:ext uri="{FF2B5EF4-FFF2-40B4-BE49-F238E27FC236}">
                <a16:creationId xmlns:a16="http://schemas.microsoft.com/office/drawing/2014/main" id="{81FF9263-618F-44AB-BC80-B5C4A0BA5B9F}"/>
              </a:ext>
            </a:extLst>
          </p:cNvPr>
          <p:cNvSpPr/>
          <p:nvPr/>
        </p:nvSpPr>
        <p:spPr>
          <a:xfrm>
            <a:off x="2370293" y="2796851"/>
            <a:ext cx="2831289"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يطوفان للقدوم بلا رمل </a:t>
            </a:r>
          </a:p>
        </p:txBody>
      </p:sp>
      <p:sp>
        <p:nvSpPr>
          <p:cNvPr id="25" name="مستطيل: زوايا مستديرة 24">
            <a:extLst>
              <a:ext uri="{FF2B5EF4-FFF2-40B4-BE49-F238E27FC236}">
                <a16:creationId xmlns:a16="http://schemas.microsoft.com/office/drawing/2014/main" id="{66FC59C9-5FE9-4A6B-BA11-44CABFDA1DEA}"/>
              </a:ext>
            </a:extLst>
          </p:cNvPr>
          <p:cNvSpPr/>
          <p:nvPr/>
        </p:nvSpPr>
        <p:spPr>
          <a:xfrm>
            <a:off x="3540390" y="3717986"/>
            <a:ext cx="1476584"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بعد الزوال</a:t>
            </a:r>
          </a:p>
        </p:txBody>
      </p:sp>
      <p:sp>
        <p:nvSpPr>
          <p:cNvPr id="27" name="مستطيل: زوايا مستديرة 26">
            <a:extLst>
              <a:ext uri="{FF2B5EF4-FFF2-40B4-BE49-F238E27FC236}">
                <a16:creationId xmlns:a16="http://schemas.microsoft.com/office/drawing/2014/main" id="{5CACDC7C-0F03-4267-8E41-4034C97AD1CB}"/>
              </a:ext>
            </a:extLst>
          </p:cNvPr>
          <p:cNvSpPr/>
          <p:nvPr/>
        </p:nvSpPr>
        <p:spPr>
          <a:xfrm>
            <a:off x="1224116" y="3745799"/>
            <a:ext cx="2168789"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قبل صلاة الظهر</a:t>
            </a:r>
          </a:p>
        </p:txBody>
      </p:sp>
      <p:sp>
        <p:nvSpPr>
          <p:cNvPr id="29" name="مستطيل: زوايا مستديرة 28">
            <a:extLst>
              <a:ext uri="{FF2B5EF4-FFF2-40B4-BE49-F238E27FC236}">
                <a16:creationId xmlns:a16="http://schemas.microsoft.com/office/drawing/2014/main" id="{FCDEDF51-7951-41D7-8FB4-D2A4716969AC}"/>
              </a:ext>
            </a:extLst>
          </p:cNvPr>
          <p:cNvSpPr/>
          <p:nvPr/>
        </p:nvSpPr>
        <p:spPr>
          <a:xfrm>
            <a:off x="5903492"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شيء عليه</a:t>
            </a:r>
          </a:p>
        </p:txBody>
      </p:sp>
      <p:sp>
        <p:nvSpPr>
          <p:cNvPr id="31" name="مستطيل: زوايا مستديرة 30">
            <a:extLst>
              <a:ext uri="{FF2B5EF4-FFF2-40B4-BE49-F238E27FC236}">
                <a16:creationId xmlns:a16="http://schemas.microsoft.com/office/drawing/2014/main" id="{F52494CF-BE4B-4002-A5A7-CF0CEF02919D}"/>
              </a:ext>
            </a:extLst>
          </p:cNvPr>
          <p:cNvSpPr/>
          <p:nvPr/>
        </p:nvSpPr>
        <p:spPr>
          <a:xfrm>
            <a:off x="3785938"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عليه دم</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6936022" y="1103188"/>
            <a:ext cx="4748463"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الأول: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اختر الإجابة الصحيحة</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ستطيل: زوايا مستديرة 1">
            <a:extLst>
              <a:ext uri="{FF2B5EF4-FFF2-40B4-BE49-F238E27FC236}">
                <a16:creationId xmlns:a16="http://schemas.microsoft.com/office/drawing/2014/main" id="{7465B9C3-B8A7-4390-8508-2752F94A5F08}"/>
              </a:ext>
            </a:extLst>
          </p:cNvPr>
          <p:cNvSpPr/>
          <p:nvPr/>
        </p:nvSpPr>
        <p:spPr>
          <a:xfrm>
            <a:off x="427617" y="2796851"/>
            <a:ext cx="1880893"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يطوفان للزيارة</a:t>
            </a:r>
          </a:p>
        </p:txBody>
      </p:sp>
      <p:sp>
        <p:nvSpPr>
          <p:cNvPr id="4" name="مستطيل: زوايا مستديرة 3">
            <a:extLst>
              <a:ext uri="{FF2B5EF4-FFF2-40B4-BE49-F238E27FC236}">
                <a16:creationId xmlns:a16="http://schemas.microsoft.com/office/drawing/2014/main" id="{12CDBFAB-4211-42CC-866C-384C0EA3C426}"/>
              </a:ext>
            </a:extLst>
          </p:cNvPr>
          <p:cNvSpPr/>
          <p:nvPr/>
        </p:nvSpPr>
        <p:spPr>
          <a:xfrm>
            <a:off x="1896979"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أعاد الطواف</a:t>
            </a:r>
          </a:p>
        </p:txBody>
      </p:sp>
      <p:sp>
        <p:nvSpPr>
          <p:cNvPr id="6" name="مستطيل: زوايا مستديرة 5">
            <a:extLst>
              <a:ext uri="{FF2B5EF4-FFF2-40B4-BE49-F238E27FC236}">
                <a16:creationId xmlns:a16="http://schemas.microsoft.com/office/drawing/2014/main" id="{94973330-8A1B-477A-971A-16B97B736269}"/>
              </a:ext>
            </a:extLst>
          </p:cNvPr>
          <p:cNvSpPr/>
          <p:nvPr/>
        </p:nvSpPr>
        <p:spPr>
          <a:xfrm>
            <a:off x="6435471" y="5427178"/>
            <a:ext cx="3855765"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تقف الحائض والنفساء بعد الوداع</a:t>
            </a:r>
          </a:p>
        </p:txBody>
      </p:sp>
      <p:sp>
        <p:nvSpPr>
          <p:cNvPr id="8" name="مستطيل: زوايا مستديرة 7">
            <a:extLst>
              <a:ext uri="{FF2B5EF4-FFF2-40B4-BE49-F238E27FC236}">
                <a16:creationId xmlns:a16="http://schemas.microsoft.com/office/drawing/2014/main" id="{426223EB-F48D-457B-8FFC-9097CC537949}"/>
              </a:ext>
            </a:extLst>
          </p:cNvPr>
          <p:cNvSpPr/>
          <p:nvPr/>
        </p:nvSpPr>
        <p:spPr>
          <a:xfrm>
            <a:off x="4278682" y="5536553"/>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 الملتزم</a:t>
            </a:r>
          </a:p>
        </p:txBody>
      </p:sp>
      <p:sp>
        <p:nvSpPr>
          <p:cNvPr id="10" name="مستطيل: زوايا مستديرة 9">
            <a:extLst>
              <a:ext uri="{FF2B5EF4-FFF2-40B4-BE49-F238E27FC236}">
                <a16:creationId xmlns:a16="http://schemas.microsoft.com/office/drawing/2014/main" id="{858307B2-6A49-45B9-A044-DB094B44BBD2}"/>
              </a:ext>
            </a:extLst>
          </p:cNvPr>
          <p:cNvSpPr/>
          <p:nvPr/>
        </p:nvSpPr>
        <p:spPr>
          <a:xfrm>
            <a:off x="2268663" y="5544860"/>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بباب المسجد</a:t>
            </a:r>
          </a:p>
        </p:txBody>
      </p:sp>
    </p:spTree>
    <p:extLst>
      <p:ext uri="{BB962C8B-B14F-4D97-AF65-F5344CB8AC3E}">
        <p14:creationId xmlns:p14="http://schemas.microsoft.com/office/powerpoint/2010/main" val="82400142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يجزئ</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الإحرام من بقية الحرم</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5981032" y="4711866"/>
            <a:ext cx="447575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جميع عرفة موقف</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5981032" y="381590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الجمع بين الظهر والعصر بعرفة واجب</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30880"/>
            <a:ext cx="5703454" cy="893662"/>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ترك طواف الوداع بلا إحرام إن لم يبعد عن مكة يحرم بعمرة</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4" y="382483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4" y="293347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41794275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 الجمع بين الظهر والعصر بمزدلفة</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5981032" y="4711866"/>
            <a:ext cx="447575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طواف الزيارة أول النهار</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5981032" y="381590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دفع السقاة من مزدلفة قبل نصف الليل فعليهم دم</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94673"/>
            <a:ext cx="5703454" cy="584775"/>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يجزئ</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الوقوف ولو جاهلاً أنها عرفة</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4" y="382483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4" y="293347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6501968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يلزم بتأخير الحلق أو التقصير عن أيام منى دم</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5981032" y="4711866"/>
            <a:ext cx="447575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يجب ترتيب الجمرات الثلاث</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5981032" y="381590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يصلي ظهر يوم النحر بعرفة</a:t>
            </a:r>
            <a:endParaRPr kumimoji="0" lang="ar-SA" sz="2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94673"/>
            <a:ext cx="5703454" cy="584775"/>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يجب</a:t>
            </a: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أن يستقبل القبلة ويبدأ بالشق الأيمن عند الحلق</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4" y="382483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4" y="293347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2338106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22653ED1-09A9-4956-9820-62B6FC11F7C1}"/>
              </a:ext>
            </a:extLst>
          </p:cNvPr>
          <p:cNvSpPr txBox="1"/>
          <p:nvPr/>
        </p:nvSpPr>
        <p:spPr>
          <a:xfrm>
            <a:off x="-294968" y="5394428"/>
            <a:ext cx="5499007"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545454"/>
                </a:solidFill>
                <a:uLnTx/>
                <a:uFillTx/>
                <a:latin typeface="Microsoft Uighur" pitchFamily="2" charset="-78"/>
                <a:cs typeface="Microsoft Uighur" pitchFamily="2" charset="-78"/>
              </a:rPr>
              <a:t>-باب الفوات والإحصار-</a:t>
            </a:r>
          </a:p>
        </p:txBody>
      </p:sp>
    </p:spTree>
    <p:extLst>
      <p:ext uri="{BB962C8B-B14F-4D97-AF65-F5344CB8AC3E}">
        <p14:creationId xmlns:p14="http://schemas.microsoft.com/office/powerpoint/2010/main" val="424115697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1588550"/>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تعريف الفوات</a:t>
            </a:r>
          </a:p>
        </p:txBody>
      </p:sp>
      <p:sp>
        <p:nvSpPr>
          <p:cNvPr id="22" name="مستطيل: زوايا مستديرة 21">
            <a:hlinkClick r:id="rId5" action="ppaction://hlinksldjump"/>
            <a:extLst>
              <a:ext uri="{FF2B5EF4-FFF2-40B4-BE49-F238E27FC236}">
                <a16:creationId xmlns:a16="http://schemas.microsoft.com/office/drawing/2014/main" id="{22AF657B-7F8C-4BFA-9067-05BF1DD7E4FE}"/>
              </a:ext>
            </a:extLst>
          </p:cNvPr>
          <p:cNvSpPr/>
          <p:nvPr/>
        </p:nvSpPr>
        <p:spPr>
          <a:xfrm>
            <a:off x="902584" y="1599003"/>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تعريف الإحصار</a:t>
            </a:r>
          </a:p>
        </p:txBody>
      </p:sp>
      <p:sp>
        <p:nvSpPr>
          <p:cNvPr id="24" name="مستطيل: زوايا مستديرة 23">
            <a:hlinkClick r:id="rId6" action="ppaction://hlinksldjump"/>
            <a:extLst>
              <a:ext uri="{FF2B5EF4-FFF2-40B4-BE49-F238E27FC236}">
                <a16:creationId xmlns:a16="http://schemas.microsoft.com/office/drawing/2014/main" id="{CC7D0475-5F55-4E0F-BD65-CF73C510B935}"/>
              </a:ext>
            </a:extLst>
          </p:cNvPr>
          <p:cNvSpPr/>
          <p:nvPr/>
        </p:nvSpPr>
        <p:spPr>
          <a:xfrm>
            <a:off x="6730248" y="2516255"/>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الأحكام المترتبة على فوات الوقوف بعرفة</a:t>
            </a:r>
          </a:p>
        </p:txBody>
      </p:sp>
      <p:sp>
        <p:nvSpPr>
          <p:cNvPr id="26" name="مستطيل: زوايا مستديرة 25">
            <a:hlinkClick r:id="rId7" action="ppaction://hlinksldjump"/>
            <a:extLst>
              <a:ext uri="{FF2B5EF4-FFF2-40B4-BE49-F238E27FC236}">
                <a16:creationId xmlns:a16="http://schemas.microsoft.com/office/drawing/2014/main" id="{C5A84B6D-72CD-4F4F-BDB1-9319AA66A197}"/>
              </a:ext>
            </a:extLst>
          </p:cNvPr>
          <p:cNvSpPr/>
          <p:nvPr/>
        </p:nvSpPr>
        <p:spPr>
          <a:xfrm>
            <a:off x="902584" y="2517506"/>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الاشتراط في الفوات والإحصار</a:t>
            </a:r>
          </a:p>
        </p:txBody>
      </p:sp>
      <p:sp>
        <p:nvSpPr>
          <p:cNvPr id="28" name="مستطيل: زوايا مستديرة 27">
            <a:hlinkClick r:id="rId8" action="ppaction://hlinksldjump"/>
            <a:extLst>
              <a:ext uri="{FF2B5EF4-FFF2-40B4-BE49-F238E27FC236}">
                <a16:creationId xmlns:a16="http://schemas.microsoft.com/office/drawing/2014/main" id="{BFA2EBED-E7AB-44B4-A851-EE79255A4F95}"/>
              </a:ext>
            </a:extLst>
          </p:cNvPr>
          <p:cNvSpPr/>
          <p:nvPr/>
        </p:nvSpPr>
        <p:spPr>
          <a:xfrm>
            <a:off x="6730248" y="344774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اخطأ كل الناس يوم الوقوف بعرفة</a:t>
            </a:r>
          </a:p>
        </p:txBody>
      </p:sp>
      <p:sp>
        <p:nvSpPr>
          <p:cNvPr id="30" name="مستطيل: زوايا مستديرة 29">
            <a:hlinkClick r:id="rId8" action="ppaction://hlinksldjump"/>
            <a:extLst>
              <a:ext uri="{FF2B5EF4-FFF2-40B4-BE49-F238E27FC236}">
                <a16:creationId xmlns:a16="http://schemas.microsoft.com/office/drawing/2014/main" id="{6DC2C765-8107-497A-9B0E-1D5F29824A19}"/>
              </a:ext>
            </a:extLst>
          </p:cNvPr>
          <p:cNvSpPr/>
          <p:nvPr/>
        </p:nvSpPr>
        <p:spPr>
          <a:xfrm>
            <a:off x="902584" y="3447741"/>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اخطأ بعض الناس يوم الوقوف بعرفة</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6730248" y="4379227"/>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الإحصار إن أحصره عدو</a:t>
            </a:r>
          </a:p>
        </p:txBody>
      </p:sp>
      <p:sp>
        <p:nvSpPr>
          <p:cNvPr id="34" name="مستطيل: زوايا مستديرة 33">
            <a:hlinkClick r:id="rId10" action="ppaction://hlinksldjump"/>
            <a:extLst>
              <a:ext uri="{FF2B5EF4-FFF2-40B4-BE49-F238E27FC236}">
                <a16:creationId xmlns:a16="http://schemas.microsoft.com/office/drawing/2014/main" id="{77817E30-89E4-4F6F-B592-2877F1A3A018}"/>
              </a:ext>
            </a:extLst>
          </p:cNvPr>
          <p:cNvSpPr/>
          <p:nvPr/>
        </p:nvSpPr>
        <p:spPr>
          <a:xfrm>
            <a:off x="902584" y="437922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الإحصار إن أحصر بغير عدو</a:t>
            </a:r>
          </a:p>
        </p:txBody>
      </p:sp>
      <p:sp>
        <p:nvSpPr>
          <p:cNvPr id="40" name="مستطيل: زوايا مستديرة 39">
            <a:hlinkClick r:id="rId11" action="ppaction://hlinksldjump"/>
            <a:extLst>
              <a:ext uri="{FF2B5EF4-FFF2-40B4-BE49-F238E27FC236}">
                <a16:creationId xmlns:a16="http://schemas.microsoft.com/office/drawing/2014/main" id="{F78E146E-5B71-45E6-A9AC-D6E3399D9951}"/>
              </a:ext>
            </a:extLst>
          </p:cNvPr>
          <p:cNvSpPr/>
          <p:nvPr/>
        </p:nvSpPr>
        <p:spPr>
          <a:xfrm>
            <a:off x="4312009" y="5310713"/>
            <a:ext cx="3567982"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الأسئلة</a:t>
            </a:r>
          </a:p>
        </p:txBody>
      </p:sp>
    </p:spTree>
    <p:extLst>
      <p:ext uri="{BB962C8B-B14F-4D97-AF65-F5344CB8AC3E}">
        <p14:creationId xmlns:p14="http://schemas.microsoft.com/office/powerpoint/2010/main" val="26530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1406769" y="179788"/>
            <a:ext cx="10515600" cy="912691"/>
          </a:xfrm>
        </p:spPr>
        <p:txBody>
          <a:bodyPr>
            <a:normAutofit/>
          </a:bodyPr>
          <a:lstStyle/>
          <a:p>
            <a:r>
              <a:rPr lang="ar-SA" sz="3000" dirty="0">
                <a:solidFill>
                  <a:srgbClr val="3C6345"/>
                </a:solidFill>
              </a:rPr>
              <a:t>[</a:t>
            </a:r>
            <a:r>
              <a:rPr lang="ar-SA" sz="3000" dirty="0">
                <a:solidFill>
                  <a:srgbClr val="3C6345"/>
                </a:solidFill>
                <a:cs typeface="PT Bold Heading" panose="02010400000000000000" pitchFamily="2" charset="-78"/>
              </a:rPr>
              <a:t>أحوال الناس مع المواقيت]</a:t>
            </a:r>
          </a:p>
        </p:txBody>
      </p:sp>
      <p:sp>
        <p:nvSpPr>
          <p:cNvPr id="5" name="مربع نص 4"/>
          <p:cNvSpPr txBox="1"/>
          <p:nvPr/>
        </p:nvSpPr>
        <p:spPr>
          <a:xfrm>
            <a:off x="4019268" y="2669118"/>
            <a:ext cx="4056240" cy="461665"/>
          </a:xfrm>
          <a:prstGeom prst="rect">
            <a:avLst/>
          </a:prstGeom>
          <a:solidFill>
            <a:srgbClr val="FFF3DB"/>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ومن منزله دون المواقيت يحرم منه لحج وعمرة.</a:t>
            </a:r>
          </a:p>
        </p:txBody>
      </p:sp>
      <p:sp>
        <p:nvSpPr>
          <p:cNvPr id="6" name="مربع نص 5"/>
          <p:cNvSpPr txBox="1"/>
          <p:nvPr/>
        </p:nvSpPr>
        <p:spPr>
          <a:xfrm>
            <a:off x="304801" y="3760063"/>
            <a:ext cx="11617568" cy="1200329"/>
          </a:xfrm>
          <a:prstGeom prst="rect">
            <a:avLst/>
          </a:prstGeom>
          <a:solidFill>
            <a:srgbClr val="FEEEB2"/>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ومن حج من أهل مكة فـإنه يحرم منها لقول ابن عباس: «وقت رسول الله - صلى الله وعليه وسلم - لأهل المدينة ذا الحليفة، ولأهل الشام الجحفة، ولأهل نجد قرن المنازل، ولأهل اليمن يلملم هن لهن ولمن أتى عليهن، من غير أهلهن ممن يريد الحج والعمرة، ومن كان دون ذلك فمحله من أهله، وكذلك أهل مكة يهلون منها» متفق عليه.</a:t>
            </a:r>
          </a:p>
        </p:txBody>
      </p:sp>
      <p:sp>
        <p:nvSpPr>
          <p:cNvPr id="7" name="مربع نص 6"/>
          <p:cNvSpPr txBox="1"/>
          <p:nvPr/>
        </p:nvSpPr>
        <p:spPr>
          <a:xfrm>
            <a:off x="2580964" y="1641829"/>
            <a:ext cx="6932849" cy="461665"/>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وهي أي هذه المواقيت لأهلها المذكورين ولمن مر عليها من غيرهم أي من غير أهلها، </a:t>
            </a:r>
          </a:p>
        </p:txBody>
      </p:sp>
      <p:sp>
        <p:nvSpPr>
          <p:cNvPr id="10" name="مستطيل 9"/>
          <p:cNvSpPr/>
          <p:nvPr/>
        </p:nvSpPr>
        <p:spPr>
          <a:xfrm>
            <a:off x="4177823" y="1232138"/>
            <a:ext cx="3739133" cy="369332"/>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س1/ من  الذي يحرم من المواقيت المكانية؟</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مستطيل 10"/>
          <p:cNvSpPr/>
          <p:nvPr/>
        </p:nvSpPr>
        <p:spPr>
          <a:xfrm>
            <a:off x="4177823" y="2299786"/>
            <a:ext cx="3775393"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س2/ من  أين يحرم من منزله دون الميقات؟</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8" name="مستطيل 27"/>
          <p:cNvSpPr/>
          <p:nvPr/>
        </p:nvSpPr>
        <p:spPr>
          <a:xfrm>
            <a:off x="4536835" y="3390731"/>
            <a:ext cx="2653290"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س3/ أين ميقات الحج للمكي؟</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28718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28" grpId="0"/>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374193" y="2112524"/>
            <a:ext cx="3933715"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تعريف الفوات</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73" name="رابط مستقيم 72">
            <a:extLst>
              <a:ext uri="{FF2B5EF4-FFF2-40B4-BE49-F238E27FC236}">
                <a16:creationId xmlns:a16="http://schemas.microsoft.com/office/drawing/2014/main" id="{089B2321-4875-4701-8FE7-40C78AA6664B}"/>
              </a:ext>
            </a:extLst>
          </p:cNvPr>
          <p:cNvCxnSpPr>
            <a:cxnSpLocks/>
          </p:cNvCxnSpPr>
          <p:nvPr/>
        </p:nvCxnSpPr>
        <p:spPr>
          <a:xfrm>
            <a:off x="11716718" y="4819218"/>
            <a:ext cx="0" cy="589690"/>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 name="وسيلة الشرح: خط منحني مزدوج 1">
            <a:extLst>
              <a:ext uri="{FF2B5EF4-FFF2-40B4-BE49-F238E27FC236}">
                <a16:creationId xmlns:a16="http://schemas.microsoft.com/office/drawing/2014/main" id="{0CFE9EE9-A72F-4241-B61B-DD681D8280BE}"/>
              </a:ext>
            </a:extLst>
          </p:cNvPr>
          <p:cNvSpPr/>
          <p:nvPr/>
        </p:nvSpPr>
        <p:spPr>
          <a:xfrm rot="10800000" flipV="1">
            <a:off x="6806310" y="2981687"/>
            <a:ext cx="3521394" cy="1248588"/>
          </a:xfrm>
          <a:prstGeom prst="borderCallout3">
            <a:avLst>
              <a:gd name="adj1" fmla="val 99432"/>
              <a:gd name="adj2" fmla="val 661"/>
              <a:gd name="adj3" fmla="val 99433"/>
              <a:gd name="adj4" fmla="val -18353"/>
              <a:gd name="adj5" fmla="val -30333"/>
              <a:gd name="adj6" fmla="val -17791"/>
              <a:gd name="adj7" fmla="val -36274"/>
              <a:gd name="adj8" fmla="val -5957"/>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الفوات: كالفوت مصدر فات: إذا سبق فلم يدرك</a:t>
            </a:r>
          </a:p>
        </p:txBody>
      </p:sp>
      <p:sp>
        <p:nvSpPr>
          <p:cNvPr id="5" name="وسيلة الشرح: خط منحني مزدوج 4">
            <a:extLst>
              <a:ext uri="{FF2B5EF4-FFF2-40B4-BE49-F238E27FC236}">
                <a16:creationId xmlns:a16="http://schemas.microsoft.com/office/drawing/2014/main" id="{C0BB0A42-58B6-4A4A-B101-936B4AE570B1}"/>
              </a:ext>
            </a:extLst>
          </p:cNvPr>
          <p:cNvSpPr/>
          <p:nvPr/>
        </p:nvSpPr>
        <p:spPr>
          <a:xfrm rot="10800000" flipV="1">
            <a:off x="1563329" y="2981687"/>
            <a:ext cx="3822363" cy="1248588"/>
          </a:xfrm>
          <a:prstGeom prst="borderCallout3">
            <a:avLst>
              <a:gd name="adj1" fmla="val 99432"/>
              <a:gd name="adj2" fmla="val 661"/>
              <a:gd name="adj3" fmla="val 99433"/>
              <a:gd name="adj4" fmla="val -18353"/>
              <a:gd name="adj5" fmla="val -30333"/>
              <a:gd name="adj6" fmla="val -17791"/>
              <a:gd name="adj7" fmla="val -36274"/>
              <a:gd name="adj8" fmla="val -5957"/>
            </a:avLst>
          </a:prstGeom>
          <a:solidFill>
            <a:srgbClr val="B9B9B9"/>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والإحصار مصدر أحصره مرضا كان أو عدوا، ويقال: حصره أيضا</a:t>
            </a:r>
          </a:p>
        </p:txBody>
      </p:sp>
      <p:sp>
        <p:nvSpPr>
          <p:cNvPr id="10" name="مستطيل: زوايا مستديرة 9">
            <a:extLst>
              <a:ext uri="{FF2B5EF4-FFF2-40B4-BE49-F238E27FC236}">
                <a16:creationId xmlns:a16="http://schemas.microsoft.com/office/drawing/2014/main" id="{0863507B-1B15-4154-844D-4BA9B0EE5E43}"/>
              </a:ext>
            </a:extLst>
          </p:cNvPr>
          <p:cNvSpPr/>
          <p:nvPr/>
        </p:nvSpPr>
        <p:spPr>
          <a:xfrm>
            <a:off x="2430145" y="2112524"/>
            <a:ext cx="3933715"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تعريف الإحصار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Tree>
    <p:extLst>
      <p:ext uri="{BB962C8B-B14F-4D97-AF65-F5344CB8AC3E}">
        <p14:creationId xmlns:p14="http://schemas.microsoft.com/office/powerpoint/2010/main" val="422366938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759970" y="456320"/>
            <a:ext cx="6720668"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الأحكام المترتبة على فوات الوقوف بعرفة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7" idx="3"/>
          </p:cNvCxnSpPr>
          <p:nvPr/>
        </p:nvCxnSpPr>
        <p:spPr>
          <a:xfrm flipH="1">
            <a:off x="11062814" y="755582"/>
            <a:ext cx="417824" cy="1297334"/>
          </a:xfrm>
          <a:prstGeom prst="bentConnector3">
            <a:avLst>
              <a:gd name="adj1" fmla="val -5471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مربع نص 19">
            <a:extLst>
              <a:ext uri="{FF2B5EF4-FFF2-40B4-BE49-F238E27FC236}">
                <a16:creationId xmlns:a16="http://schemas.microsoft.com/office/drawing/2014/main" id="{55671D2E-2421-4CCE-B375-7141FFC6ADF5}"/>
              </a:ext>
            </a:extLst>
          </p:cNvPr>
          <p:cNvSpPr txBox="1"/>
          <p:nvPr/>
        </p:nvSpPr>
        <p:spPr>
          <a:xfrm>
            <a:off x="3852776" y="1120463"/>
            <a:ext cx="762786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فاته الوقوف بأن طلع عليه فجر يوم النحر ولم يقف بعرفة:</a:t>
            </a:r>
          </a:p>
        </p:txBody>
      </p:sp>
      <p:sp>
        <p:nvSpPr>
          <p:cNvPr id="7" name="مستطيل: زوايا مستديرة 6">
            <a:extLst>
              <a:ext uri="{FF2B5EF4-FFF2-40B4-BE49-F238E27FC236}">
                <a16:creationId xmlns:a16="http://schemas.microsoft.com/office/drawing/2014/main" id="{89301624-D60D-47E2-8BD3-2C6CE986267F}"/>
              </a:ext>
            </a:extLst>
          </p:cNvPr>
          <p:cNvSpPr/>
          <p:nvPr/>
        </p:nvSpPr>
        <p:spPr>
          <a:xfrm>
            <a:off x="9052137" y="1774292"/>
            <a:ext cx="2010677" cy="55724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 فاته الحج</a:t>
            </a:r>
          </a:p>
        </p:txBody>
      </p:sp>
      <p:sp>
        <p:nvSpPr>
          <p:cNvPr id="33" name="مربع نص 32">
            <a:extLst>
              <a:ext uri="{FF2B5EF4-FFF2-40B4-BE49-F238E27FC236}">
                <a16:creationId xmlns:a16="http://schemas.microsoft.com/office/drawing/2014/main" id="{5CA0B4A2-CE54-441C-9D6D-979E823B0AD9}"/>
              </a:ext>
            </a:extLst>
          </p:cNvPr>
          <p:cNvSpPr txBox="1"/>
          <p:nvPr/>
        </p:nvSpPr>
        <p:spPr>
          <a:xfrm>
            <a:off x="250723" y="4060426"/>
            <a:ext cx="949929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فيطوف ويسعى ويحلق أو يقصر إن لم يختر البقاء على إحرامه ليحج من قابل</a:t>
            </a:r>
          </a:p>
        </p:txBody>
      </p:sp>
      <p:sp>
        <p:nvSpPr>
          <p:cNvPr id="35" name="مربع نص 34">
            <a:extLst>
              <a:ext uri="{FF2B5EF4-FFF2-40B4-BE49-F238E27FC236}">
                <a16:creationId xmlns:a16="http://schemas.microsoft.com/office/drawing/2014/main" id="{8D585665-6F09-4889-A332-375CCE9D1ED8}"/>
              </a:ext>
            </a:extLst>
          </p:cNvPr>
          <p:cNvSpPr txBox="1"/>
          <p:nvPr/>
        </p:nvSpPr>
        <p:spPr>
          <a:xfrm>
            <a:off x="1323576" y="2357685"/>
            <a:ext cx="7761922"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قول جابر: (لا يفوت الحج حتى يطلع الفجر من ليلة جمع، قال أبو الزبير: فقلت له: أقال رسول الله صَلَّى اللَّهُ عَلَيْهِ وَسَلَّمَ ذلك؟ قال نعم) رواه الأثرم</a:t>
            </a:r>
          </a:p>
        </p:txBody>
      </p:sp>
      <p:sp>
        <p:nvSpPr>
          <p:cNvPr id="64" name="مستطيل: زوايا مستديرة 63">
            <a:extLst>
              <a:ext uri="{FF2B5EF4-FFF2-40B4-BE49-F238E27FC236}">
                <a16:creationId xmlns:a16="http://schemas.microsoft.com/office/drawing/2014/main" id="{9A665D6B-F568-482D-8F25-AECD1AE80D36}"/>
              </a:ext>
            </a:extLst>
          </p:cNvPr>
          <p:cNvSpPr/>
          <p:nvPr/>
        </p:nvSpPr>
        <p:spPr>
          <a:xfrm>
            <a:off x="9519587" y="2604778"/>
            <a:ext cx="108270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65" name="مستطيل: زوايا مستديرة 64">
            <a:extLst>
              <a:ext uri="{FF2B5EF4-FFF2-40B4-BE49-F238E27FC236}">
                <a16:creationId xmlns:a16="http://schemas.microsoft.com/office/drawing/2014/main" id="{3FF90F58-041B-446E-A3D3-A431BD8F2E38}"/>
              </a:ext>
            </a:extLst>
          </p:cNvPr>
          <p:cNvSpPr/>
          <p:nvPr/>
        </p:nvSpPr>
        <p:spPr>
          <a:xfrm>
            <a:off x="9052137" y="3422687"/>
            <a:ext cx="2010677" cy="55724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 وتحلل بعمرة</a:t>
            </a:r>
          </a:p>
        </p:txBody>
      </p:sp>
      <p:cxnSp>
        <p:nvCxnSpPr>
          <p:cNvPr id="72" name="موصل: على شكل مرفق 71">
            <a:extLst>
              <a:ext uri="{FF2B5EF4-FFF2-40B4-BE49-F238E27FC236}">
                <a16:creationId xmlns:a16="http://schemas.microsoft.com/office/drawing/2014/main" id="{357A9256-26A6-4308-8220-EF457B8B157D}"/>
              </a:ext>
            </a:extLst>
          </p:cNvPr>
          <p:cNvCxnSpPr>
            <a:cxnSpLocks/>
            <a:stCxn id="4" idx="3"/>
            <a:endCxn id="65" idx="3"/>
          </p:cNvCxnSpPr>
          <p:nvPr/>
        </p:nvCxnSpPr>
        <p:spPr>
          <a:xfrm flipH="1">
            <a:off x="11062814" y="755582"/>
            <a:ext cx="417824" cy="2945729"/>
          </a:xfrm>
          <a:prstGeom prst="bentConnector3">
            <a:avLst>
              <a:gd name="adj1" fmla="val -5471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 name="صورة 2">
            <a:extLst>
              <a:ext uri="{FF2B5EF4-FFF2-40B4-BE49-F238E27FC236}">
                <a16:creationId xmlns:a16="http://schemas.microsoft.com/office/drawing/2014/main" id="{CD45F290-1FC3-4D0D-89E5-7FBF230543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63" t="27180" b="16337"/>
          <a:stretch/>
        </p:blipFill>
        <p:spPr>
          <a:xfrm>
            <a:off x="103249" y="4513010"/>
            <a:ext cx="3459583" cy="1961536"/>
          </a:xfrm>
          <a:prstGeom prst="rect">
            <a:avLst/>
          </a:prstGeom>
        </p:spPr>
      </p:pic>
      <p:cxnSp>
        <p:nvCxnSpPr>
          <p:cNvPr id="28" name="موصل: على شكل مرفق 27">
            <a:extLst>
              <a:ext uri="{FF2B5EF4-FFF2-40B4-BE49-F238E27FC236}">
                <a16:creationId xmlns:a16="http://schemas.microsoft.com/office/drawing/2014/main" id="{1CDE80DD-6E1E-426B-A75D-68A7199975C0}"/>
              </a:ext>
            </a:extLst>
          </p:cNvPr>
          <p:cNvCxnSpPr>
            <a:cxnSpLocks/>
            <a:stCxn id="33" idx="3"/>
            <a:endCxn id="65" idx="2"/>
          </p:cNvCxnSpPr>
          <p:nvPr/>
        </p:nvCxnSpPr>
        <p:spPr>
          <a:xfrm flipV="1">
            <a:off x="9750022" y="3979934"/>
            <a:ext cx="307454" cy="35749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51" name="مستطيل: زوايا مستديرة 50">
            <a:extLst>
              <a:ext uri="{FF2B5EF4-FFF2-40B4-BE49-F238E27FC236}">
                <a16:creationId xmlns:a16="http://schemas.microsoft.com/office/drawing/2014/main" id="{D32CD7C6-5031-4B7B-B3E9-2822974B3E9B}"/>
              </a:ext>
            </a:extLst>
          </p:cNvPr>
          <p:cNvSpPr/>
          <p:nvPr/>
        </p:nvSpPr>
        <p:spPr>
          <a:xfrm>
            <a:off x="7420137" y="4980774"/>
            <a:ext cx="2940317" cy="55724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 ويقضي الحج الفائت</a:t>
            </a:r>
          </a:p>
        </p:txBody>
      </p:sp>
      <p:sp>
        <p:nvSpPr>
          <p:cNvPr id="53" name="مستطيل: زوايا مستديرة 52">
            <a:extLst>
              <a:ext uri="{FF2B5EF4-FFF2-40B4-BE49-F238E27FC236}">
                <a16:creationId xmlns:a16="http://schemas.microsoft.com/office/drawing/2014/main" id="{B76ACA7D-3761-4E3E-B1D5-43B1B9B7C582}"/>
              </a:ext>
            </a:extLst>
          </p:cNvPr>
          <p:cNvSpPr/>
          <p:nvPr/>
        </p:nvSpPr>
        <p:spPr>
          <a:xfrm>
            <a:off x="3562832" y="4980773"/>
            <a:ext cx="3590136" cy="557247"/>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4. ويهدي هديا يذبحه في قضائه </a:t>
            </a:r>
          </a:p>
        </p:txBody>
      </p:sp>
      <p:cxnSp>
        <p:nvCxnSpPr>
          <p:cNvPr id="62" name="موصل: على شكل مرفق 61">
            <a:extLst>
              <a:ext uri="{FF2B5EF4-FFF2-40B4-BE49-F238E27FC236}">
                <a16:creationId xmlns:a16="http://schemas.microsoft.com/office/drawing/2014/main" id="{1D039CD4-A172-45F8-871C-D187BC1B4B12}"/>
              </a:ext>
            </a:extLst>
          </p:cNvPr>
          <p:cNvCxnSpPr>
            <a:cxnSpLocks/>
            <a:stCxn id="4" idx="3"/>
            <a:endCxn id="51" idx="0"/>
          </p:cNvCxnSpPr>
          <p:nvPr/>
        </p:nvCxnSpPr>
        <p:spPr>
          <a:xfrm flipH="1">
            <a:off x="8890296" y="755582"/>
            <a:ext cx="2590342" cy="4225192"/>
          </a:xfrm>
          <a:prstGeom prst="bentConnector4">
            <a:avLst>
              <a:gd name="adj1" fmla="val -8825"/>
              <a:gd name="adj2" fmla="val 92636"/>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موصل: على شكل مرفق 62">
            <a:extLst>
              <a:ext uri="{FF2B5EF4-FFF2-40B4-BE49-F238E27FC236}">
                <a16:creationId xmlns:a16="http://schemas.microsoft.com/office/drawing/2014/main" id="{DB9A4247-2EBB-46A7-9AC7-5268D6899C71}"/>
              </a:ext>
            </a:extLst>
          </p:cNvPr>
          <p:cNvCxnSpPr>
            <a:cxnSpLocks/>
            <a:stCxn id="4" idx="3"/>
            <a:endCxn id="53" idx="0"/>
          </p:cNvCxnSpPr>
          <p:nvPr/>
        </p:nvCxnSpPr>
        <p:spPr>
          <a:xfrm flipH="1">
            <a:off x="5357900" y="755582"/>
            <a:ext cx="6122738" cy="4225191"/>
          </a:xfrm>
          <a:prstGeom prst="bentConnector4">
            <a:avLst>
              <a:gd name="adj1" fmla="val -3734"/>
              <a:gd name="adj2" fmla="val 92636"/>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1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3750873" y="963627"/>
            <a:ext cx="4690254"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الاشتراط في الفوات والإحصار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3" name="مربع نص 32">
            <a:extLst>
              <a:ext uri="{FF2B5EF4-FFF2-40B4-BE49-F238E27FC236}">
                <a16:creationId xmlns:a16="http://schemas.microsoft.com/office/drawing/2014/main" id="{5CA0B4A2-CE54-441C-9D6D-979E823B0AD9}"/>
              </a:ext>
            </a:extLst>
          </p:cNvPr>
          <p:cNvSpPr txBox="1"/>
          <p:nvPr/>
        </p:nvSpPr>
        <p:spPr>
          <a:xfrm>
            <a:off x="4720608" y="1546947"/>
            <a:ext cx="275078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فاته الوقوف بعرفة:</a:t>
            </a:r>
          </a:p>
        </p:txBody>
      </p:sp>
      <p:sp>
        <p:nvSpPr>
          <p:cNvPr id="64" name="مستطيل: زوايا مستديرة 63">
            <a:extLst>
              <a:ext uri="{FF2B5EF4-FFF2-40B4-BE49-F238E27FC236}">
                <a16:creationId xmlns:a16="http://schemas.microsoft.com/office/drawing/2014/main" id="{9A665D6B-F568-482D-8F25-AECD1AE80D36}"/>
              </a:ext>
            </a:extLst>
          </p:cNvPr>
          <p:cNvSpPr/>
          <p:nvPr/>
        </p:nvSpPr>
        <p:spPr>
          <a:xfrm>
            <a:off x="9380148" y="3954447"/>
            <a:ext cx="108270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cxnSp>
        <p:nvCxnSpPr>
          <p:cNvPr id="72" name="موصل: على شكل مرفق 71">
            <a:extLst>
              <a:ext uri="{FF2B5EF4-FFF2-40B4-BE49-F238E27FC236}">
                <a16:creationId xmlns:a16="http://schemas.microsoft.com/office/drawing/2014/main" id="{357A9256-26A6-4308-8220-EF457B8B157D}"/>
              </a:ext>
            </a:extLst>
          </p:cNvPr>
          <p:cNvCxnSpPr>
            <a:cxnSpLocks/>
            <a:stCxn id="4" idx="0"/>
            <a:endCxn id="61" idx="0"/>
          </p:cNvCxnSpPr>
          <p:nvPr/>
        </p:nvCxnSpPr>
        <p:spPr>
          <a:xfrm rot="16200000" flipH="1">
            <a:off x="7460500" y="-400874"/>
            <a:ext cx="1096497" cy="3825499"/>
          </a:xfrm>
          <a:prstGeom prst="bentConnector3">
            <a:avLst>
              <a:gd name="adj1" fmla="val -2084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مستطيل: زوايا مستديرة 52">
            <a:extLst>
              <a:ext uri="{FF2B5EF4-FFF2-40B4-BE49-F238E27FC236}">
                <a16:creationId xmlns:a16="http://schemas.microsoft.com/office/drawing/2014/main" id="{B76ACA7D-3761-4E3E-B1D5-43B1B9B7C582}"/>
              </a:ext>
            </a:extLst>
          </p:cNvPr>
          <p:cNvSpPr/>
          <p:nvPr/>
        </p:nvSpPr>
        <p:spPr>
          <a:xfrm>
            <a:off x="247973" y="2044626"/>
            <a:ext cx="4690254" cy="2170560"/>
          </a:xfrm>
          <a:prstGeom prst="roundRect">
            <a:avLst/>
          </a:prstGeom>
          <a:solidFill>
            <a:srgbClr val="FFEEB1">
              <a:alpha val="66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اشترط بأن قال في ابتداء إحرامه: وإن حبسني حابس فمحلي حيث حبستني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فلا هدي عليه، ولا قضاء</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إلا أن يكون الحج واجباً فيؤديه</a:t>
            </a:r>
          </a:p>
        </p:txBody>
      </p:sp>
      <p:cxnSp>
        <p:nvCxnSpPr>
          <p:cNvPr id="63" name="موصل: على شكل مرفق 62">
            <a:extLst>
              <a:ext uri="{FF2B5EF4-FFF2-40B4-BE49-F238E27FC236}">
                <a16:creationId xmlns:a16="http://schemas.microsoft.com/office/drawing/2014/main" id="{DB9A4247-2EBB-46A7-9AC7-5268D6899C71}"/>
              </a:ext>
            </a:extLst>
          </p:cNvPr>
          <p:cNvCxnSpPr>
            <a:cxnSpLocks/>
            <a:stCxn id="4" idx="0"/>
            <a:endCxn id="53" idx="0"/>
          </p:cNvCxnSpPr>
          <p:nvPr/>
        </p:nvCxnSpPr>
        <p:spPr>
          <a:xfrm rot="16200000" flipH="1" flipV="1">
            <a:off x="3804050" y="-247324"/>
            <a:ext cx="1080999" cy="3502900"/>
          </a:xfrm>
          <a:prstGeom prst="bentConnector3">
            <a:avLst>
              <a:gd name="adj1" fmla="val -21147"/>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مستطيل: زوايا مستديرة 60">
            <a:extLst>
              <a:ext uri="{FF2B5EF4-FFF2-40B4-BE49-F238E27FC236}">
                <a16:creationId xmlns:a16="http://schemas.microsoft.com/office/drawing/2014/main" id="{AFD8DC06-CFB9-4EC9-B2EE-D10F95948AF7}"/>
              </a:ext>
            </a:extLst>
          </p:cNvPr>
          <p:cNvSpPr/>
          <p:nvPr/>
        </p:nvSpPr>
        <p:spPr>
          <a:xfrm>
            <a:off x="7898971" y="2060124"/>
            <a:ext cx="4045056" cy="1581976"/>
          </a:xfrm>
          <a:prstGeom prst="roundRect">
            <a:avLst/>
          </a:prstGeom>
          <a:solidFill>
            <a:srgbClr val="FFEEB1">
              <a:alpha val="66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لم يكن اشترط في ابتداء إحرامه</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يقضي الحج الفائت، ويهدي هديًا يذبحه في قضائه</a:t>
            </a:r>
          </a:p>
        </p:txBody>
      </p:sp>
      <p:sp>
        <p:nvSpPr>
          <p:cNvPr id="87" name="مربع نص 86">
            <a:extLst>
              <a:ext uri="{FF2B5EF4-FFF2-40B4-BE49-F238E27FC236}">
                <a16:creationId xmlns:a16="http://schemas.microsoft.com/office/drawing/2014/main" id="{EE103F1D-B05D-47D2-A483-7DEE37BA2FE8}"/>
              </a:ext>
            </a:extLst>
          </p:cNvPr>
          <p:cNvSpPr txBox="1"/>
          <p:nvPr/>
        </p:nvSpPr>
        <p:spPr>
          <a:xfrm>
            <a:off x="1869847" y="4628070"/>
            <a:ext cx="8051651" cy="1015663"/>
          </a:xfrm>
          <a:prstGeom prst="rect">
            <a:avLst/>
          </a:prstGeom>
          <a:noFill/>
          <a:ln w="31750">
            <a:solidFill>
              <a:srgbClr val="7F7F7F"/>
            </a:solidFill>
            <a:prstDash val="dash"/>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 عمر لأبي أيوب لما فاته الحج: اصنع ما يصنع المعتمر، ثم قد حللت، فإن أدركت الحج قابلا فحج واهد ما استيسر من الهدي، رواه الشافعي.</a:t>
            </a:r>
          </a:p>
        </p:txBody>
      </p:sp>
      <p:pic>
        <p:nvPicPr>
          <p:cNvPr id="3" name="صورة 2">
            <a:extLst>
              <a:ext uri="{FF2B5EF4-FFF2-40B4-BE49-F238E27FC236}">
                <a16:creationId xmlns:a16="http://schemas.microsoft.com/office/drawing/2014/main" id="{CD45F290-1FC3-4D0D-89E5-7FBF230543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63" t="27180" b="16337"/>
          <a:stretch/>
        </p:blipFill>
        <p:spPr>
          <a:xfrm>
            <a:off x="103250" y="5135902"/>
            <a:ext cx="2360982" cy="1338644"/>
          </a:xfrm>
          <a:prstGeom prst="rect">
            <a:avLst/>
          </a:prstGeom>
        </p:spPr>
      </p:pic>
    </p:spTree>
    <p:extLst>
      <p:ext uri="{BB962C8B-B14F-4D97-AF65-F5344CB8AC3E}">
        <p14:creationId xmlns:p14="http://schemas.microsoft.com/office/powerpoint/2010/main" val="37665839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5385692" y="1068675"/>
            <a:ext cx="5922216"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إن اخطأ كل الناس يوم الوقوف بعرفة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 name="وسيلة الشرح: خط منحني مزدوج 1">
            <a:extLst>
              <a:ext uri="{FF2B5EF4-FFF2-40B4-BE49-F238E27FC236}">
                <a16:creationId xmlns:a16="http://schemas.microsoft.com/office/drawing/2014/main" id="{0CFE9EE9-A72F-4241-B61B-DD681D8280BE}"/>
              </a:ext>
            </a:extLst>
          </p:cNvPr>
          <p:cNvSpPr/>
          <p:nvPr/>
        </p:nvSpPr>
        <p:spPr>
          <a:xfrm rot="10800000" flipV="1">
            <a:off x="4417017" y="1890793"/>
            <a:ext cx="6282646" cy="1010596"/>
          </a:xfrm>
          <a:prstGeom prst="borderCallout3">
            <a:avLst>
              <a:gd name="adj1" fmla="val 99432"/>
              <a:gd name="adj2" fmla="val 661"/>
              <a:gd name="adj3" fmla="val 99433"/>
              <a:gd name="adj4" fmla="val -18353"/>
              <a:gd name="adj5" fmla="val -30333"/>
              <a:gd name="adj6" fmla="val -17791"/>
              <a:gd name="adj7" fmla="val -36274"/>
              <a:gd name="adj8" fmla="val -5957"/>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أخطأ الناس فوقفوا في الثامن أو العاشر أجزأهم</a:t>
            </a:r>
          </a:p>
        </p:txBody>
      </p:sp>
      <p:sp>
        <p:nvSpPr>
          <p:cNvPr id="5" name="وسيلة الشرح: خط منحني مزدوج 4">
            <a:extLst>
              <a:ext uri="{FF2B5EF4-FFF2-40B4-BE49-F238E27FC236}">
                <a16:creationId xmlns:a16="http://schemas.microsoft.com/office/drawing/2014/main" id="{C0BB0A42-58B6-4A4A-B101-936B4AE570B1}"/>
              </a:ext>
            </a:extLst>
          </p:cNvPr>
          <p:cNvSpPr/>
          <p:nvPr/>
        </p:nvSpPr>
        <p:spPr>
          <a:xfrm rot="10800000" flipV="1">
            <a:off x="4998234" y="4122439"/>
            <a:ext cx="3822363" cy="886515"/>
          </a:xfrm>
          <a:prstGeom prst="borderCallout3">
            <a:avLst>
              <a:gd name="adj1" fmla="val 99432"/>
              <a:gd name="adj2" fmla="val 661"/>
              <a:gd name="adj3" fmla="val 99433"/>
              <a:gd name="adj4" fmla="val -18353"/>
              <a:gd name="adj5" fmla="val -30333"/>
              <a:gd name="adj6" fmla="val -17791"/>
              <a:gd name="adj7" fmla="val -36274"/>
              <a:gd name="adj8" fmla="val -5957"/>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أخطأ بعضهم فاته الحج</a:t>
            </a:r>
          </a:p>
        </p:txBody>
      </p:sp>
      <p:sp>
        <p:nvSpPr>
          <p:cNvPr id="3" name="مستطيل: زوايا مستديرة 2">
            <a:extLst>
              <a:ext uri="{FF2B5EF4-FFF2-40B4-BE49-F238E27FC236}">
                <a16:creationId xmlns:a16="http://schemas.microsoft.com/office/drawing/2014/main" id="{C550A675-0A45-4710-A12C-1584E326E24E}"/>
              </a:ext>
            </a:extLst>
          </p:cNvPr>
          <p:cNvSpPr/>
          <p:nvPr/>
        </p:nvSpPr>
        <p:spPr>
          <a:xfrm>
            <a:off x="3246926" y="3316762"/>
            <a:ext cx="5922216"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إن اخطأ بعض الناس يوم الوقوف بعرفة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Tree>
    <p:extLst>
      <p:ext uri="{BB962C8B-B14F-4D97-AF65-F5344CB8AC3E}">
        <p14:creationId xmlns:p14="http://schemas.microsoft.com/office/powerpoint/2010/main" val="17695080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2AD0EFF2-2A24-41FC-BE32-B9ACECF46DE7}"/>
              </a:ext>
            </a:extLst>
          </p:cNvPr>
          <p:cNvSpPr/>
          <p:nvPr/>
        </p:nvSpPr>
        <p:spPr>
          <a:xfrm>
            <a:off x="6736161" y="487976"/>
            <a:ext cx="4977296"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الإحصار: إن أحصره عدو</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 name="مستطيل: زوايا مستديرة 3">
            <a:extLst>
              <a:ext uri="{FF2B5EF4-FFF2-40B4-BE49-F238E27FC236}">
                <a16:creationId xmlns:a16="http://schemas.microsoft.com/office/drawing/2014/main" id="{1E4C229D-96F5-42E5-8051-739A1C11DD92}"/>
              </a:ext>
            </a:extLst>
          </p:cNvPr>
          <p:cNvSpPr/>
          <p:nvPr/>
        </p:nvSpPr>
        <p:spPr>
          <a:xfrm>
            <a:off x="4155076" y="1274188"/>
            <a:ext cx="7130678" cy="644578"/>
          </a:xfrm>
          <a:prstGeom prst="roundRect">
            <a:avLst/>
          </a:prstGeom>
          <a:solidFill>
            <a:srgbClr val="B9B9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1. ومن أحرم فـصده عدو عن البيت ولم يكن له طريق إلى الحج</a:t>
            </a:r>
          </a:p>
        </p:txBody>
      </p:sp>
      <p:cxnSp>
        <p:nvCxnSpPr>
          <p:cNvPr id="27" name="موصل: على شكل مرفق 26">
            <a:extLst>
              <a:ext uri="{FF2B5EF4-FFF2-40B4-BE49-F238E27FC236}">
                <a16:creationId xmlns:a16="http://schemas.microsoft.com/office/drawing/2014/main" id="{B335904E-929B-482D-AAB2-ECEDE087CC60}"/>
              </a:ext>
            </a:extLst>
          </p:cNvPr>
          <p:cNvCxnSpPr>
            <a:cxnSpLocks/>
            <a:stCxn id="2" idx="3"/>
            <a:endCxn id="4" idx="3"/>
          </p:cNvCxnSpPr>
          <p:nvPr/>
        </p:nvCxnSpPr>
        <p:spPr>
          <a:xfrm flipH="1">
            <a:off x="11285754" y="810265"/>
            <a:ext cx="427703" cy="786212"/>
          </a:xfrm>
          <a:prstGeom prst="bentConnector3">
            <a:avLst>
              <a:gd name="adj1" fmla="val -5344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مستطيل: زوايا مستديرة 17">
            <a:extLst>
              <a:ext uri="{FF2B5EF4-FFF2-40B4-BE49-F238E27FC236}">
                <a16:creationId xmlns:a16="http://schemas.microsoft.com/office/drawing/2014/main" id="{41330E1C-E6ED-47B1-879E-8FA2052BE718}"/>
              </a:ext>
            </a:extLst>
          </p:cNvPr>
          <p:cNvSpPr/>
          <p:nvPr/>
        </p:nvSpPr>
        <p:spPr>
          <a:xfrm>
            <a:off x="10546926" y="2408963"/>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a:t>
            </a:r>
          </a:p>
        </p:txBody>
      </p:sp>
      <p:sp>
        <p:nvSpPr>
          <p:cNvPr id="19" name="مستطيل: زوايا مستديرة 18">
            <a:extLst>
              <a:ext uri="{FF2B5EF4-FFF2-40B4-BE49-F238E27FC236}">
                <a16:creationId xmlns:a16="http://schemas.microsoft.com/office/drawing/2014/main" id="{A980D4E2-45A7-460F-B8FF-21B92718454E}"/>
              </a:ext>
            </a:extLst>
          </p:cNvPr>
          <p:cNvSpPr/>
          <p:nvPr/>
        </p:nvSpPr>
        <p:spPr>
          <a:xfrm>
            <a:off x="10059059" y="4820116"/>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a:t>
            </a:r>
          </a:p>
        </p:txBody>
      </p:sp>
      <p:cxnSp>
        <p:nvCxnSpPr>
          <p:cNvPr id="31" name="موصل: على شكل مرفق 30">
            <a:extLst>
              <a:ext uri="{FF2B5EF4-FFF2-40B4-BE49-F238E27FC236}">
                <a16:creationId xmlns:a16="http://schemas.microsoft.com/office/drawing/2014/main" id="{C4B28BAA-C68A-4E66-8F4B-0E6A7858F023}"/>
              </a:ext>
            </a:extLst>
          </p:cNvPr>
          <p:cNvCxnSpPr>
            <a:cxnSpLocks/>
            <a:stCxn id="18" idx="3"/>
            <a:endCxn id="4" idx="2"/>
          </p:cNvCxnSpPr>
          <p:nvPr/>
        </p:nvCxnSpPr>
        <p:spPr>
          <a:xfrm flipH="1" flipV="1">
            <a:off x="7720415" y="1918766"/>
            <a:ext cx="3287039" cy="768821"/>
          </a:xfrm>
          <a:prstGeom prst="bentConnector4">
            <a:avLst>
              <a:gd name="adj1" fmla="val -6955"/>
              <a:gd name="adj2" fmla="val 6812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2" name="مربع نص 31">
            <a:extLst>
              <a:ext uri="{FF2B5EF4-FFF2-40B4-BE49-F238E27FC236}">
                <a16:creationId xmlns:a16="http://schemas.microsoft.com/office/drawing/2014/main" id="{E288B40A-541A-4ECC-B39A-AF9512F5DC23}"/>
              </a:ext>
            </a:extLst>
          </p:cNvPr>
          <p:cNvSpPr txBox="1"/>
          <p:nvPr/>
        </p:nvSpPr>
        <p:spPr>
          <a:xfrm>
            <a:off x="5267465" y="2408963"/>
            <a:ext cx="500116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أهدى أي؛ نحر هديا في موضعه ثم حل</a:t>
            </a:r>
          </a:p>
        </p:txBody>
      </p:sp>
      <p:sp>
        <p:nvSpPr>
          <p:cNvPr id="36" name="مستطيل: زوايا مستديرة 35">
            <a:extLst>
              <a:ext uri="{FF2B5EF4-FFF2-40B4-BE49-F238E27FC236}">
                <a16:creationId xmlns:a16="http://schemas.microsoft.com/office/drawing/2014/main" id="{0AE831E6-9336-4B20-9D40-A0ED4632428B}"/>
              </a:ext>
            </a:extLst>
          </p:cNvPr>
          <p:cNvSpPr/>
          <p:nvPr/>
        </p:nvSpPr>
        <p:spPr>
          <a:xfrm>
            <a:off x="9185926" y="3114838"/>
            <a:ext cx="108270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الدليل؛</a:t>
            </a:r>
          </a:p>
        </p:txBody>
      </p:sp>
      <p:sp>
        <p:nvSpPr>
          <p:cNvPr id="40" name="مربع نص 39">
            <a:extLst>
              <a:ext uri="{FF2B5EF4-FFF2-40B4-BE49-F238E27FC236}">
                <a16:creationId xmlns:a16="http://schemas.microsoft.com/office/drawing/2014/main" id="{C230B2D1-6372-473C-B5C8-7FB3CCE588BB}"/>
              </a:ext>
            </a:extLst>
          </p:cNvPr>
          <p:cNvSpPr txBox="1"/>
          <p:nvPr/>
        </p:nvSpPr>
        <p:spPr>
          <a:xfrm>
            <a:off x="303072" y="3098578"/>
            <a:ext cx="863390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36600"/>
                </a:solidFill>
                <a:effectLst/>
                <a:uLnTx/>
                <a:uFillTx/>
                <a:latin typeface="Sakkal Majalla" panose="02000000000000000000" pitchFamily="2" charset="-78"/>
                <a:ea typeface="+mn-ea"/>
                <a:cs typeface="Sakkal Majalla" panose="02000000000000000000" pitchFamily="2" charset="-78"/>
              </a:rPr>
              <a:t>ل</a:t>
            </a:r>
            <a:r>
              <a:rPr kumimoji="0" lang="ar-SA" sz="3000" b="0" i="0" u="none" strike="noStrike" kern="1200" cap="none" spc="0" normalizeH="0" baseline="0" noProof="0" dirty="0">
                <a:ln>
                  <a:noFill/>
                </a:ln>
                <a:solidFill>
                  <a:prstClr val="black">
                    <a:lumMod val="95000"/>
                    <a:lumOff val="5000"/>
                  </a:prstClr>
                </a:solidFill>
                <a:effectLst/>
                <a:uLnTx/>
                <a:uFillTx/>
                <a:latin typeface="Sakkal Majalla" panose="02000000000000000000" pitchFamily="2" charset="-78"/>
                <a:ea typeface="+mn-ea"/>
                <a:cs typeface="Sakkal Majalla" panose="02000000000000000000" pitchFamily="2" charset="-78"/>
              </a:rPr>
              <a:t>ِقَوْلِهِ تَعَالَى</a:t>
            </a:r>
            <a:r>
              <a:rPr kumimoji="0" lang="ar-SA" sz="3000" b="0" i="0" u="none" strike="noStrike" kern="1200" cap="none" spc="0" normalizeH="0" baseline="0" noProof="0" dirty="0">
                <a:ln>
                  <a:noFill/>
                </a:ln>
                <a:solidFill>
                  <a:srgbClr val="336600"/>
                </a:solidFill>
                <a:effectLst/>
                <a:uLnTx/>
                <a:uFillTx/>
                <a:latin typeface="Sakkal Majalla" panose="02000000000000000000" pitchFamily="2" charset="-78"/>
                <a:ea typeface="+mn-ea"/>
                <a:cs typeface="Sakkal Majalla" panose="02000000000000000000" pitchFamily="2" charset="-78"/>
              </a:rPr>
              <a:t>: {فَإِنْ أُحْصِرْتُمْ فَمَا اسْتَيْسَرَ مِنَ الْهَدْيِ} </a:t>
            </a:r>
            <a:r>
              <a:rPr kumimoji="0" lang="ar-SA" sz="3000" b="0" i="0" u="none" strike="noStrike" kern="1200" cap="none" spc="0" normalizeH="0" baseline="0" noProof="0" dirty="0">
                <a:ln>
                  <a:noFill/>
                </a:ln>
                <a:solidFill>
                  <a:prstClr val="black">
                    <a:lumMod val="95000"/>
                    <a:lumOff val="5000"/>
                  </a:prstClr>
                </a:solidFill>
                <a:effectLst/>
                <a:uLnTx/>
                <a:uFillTx/>
                <a:latin typeface="Sakkal Majalla" panose="02000000000000000000" pitchFamily="2" charset="-78"/>
                <a:ea typeface="+mn-ea"/>
                <a:cs typeface="Sakkal Majalla" panose="02000000000000000000" pitchFamily="2" charset="-78"/>
              </a:rPr>
              <a:t>[البقرة: 196]</a:t>
            </a:r>
          </a:p>
        </p:txBody>
      </p:sp>
      <p:sp>
        <p:nvSpPr>
          <p:cNvPr id="42" name="مربع نص 41">
            <a:extLst>
              <a:ext uri="{FF2B5EF4-FFF2-40B4-BE49-F238E27FC236}">
                <a16:creationId xmlns:a16="http://schemas.microsoft.com/office/drawing/2014/main" id="{D85FD6EC-970D-46B6-B2C7-07F91DA423DF}"/>
              </a:ext>
            </a:extLst>
          </p:cNvPr>
          <p:cNvSpPr txBox="1"/>
          <p:nvPr/>
        </p:nvSpPr>
        <p:spPr>
          <a:xfrm>
            <a:off x="1572686" y="3804453"/>
            <a:ext cx="8946901"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سواء كان في حج أو عمرة، أو قارنا، وسواء كان الحصر عاما في جميع الحاج أو خاصا بواحد كمن حبس بغير حق</a:t>
            </a:r>
          </a:p>
        </p:txBody>
      </p:sp>
      <p:cxnSp>
        <p:nvCxnSpPr>
          <p:cNvPr id="49" name="موصل: على شكل مرفق 48">
            <a:extLst>
              <a:ext uri="{FF2B5EF4-FFF2-40B4-BE49-F238E27FC236}">
                <a16:creationId xmlns:a16="http://schemas.microsoft.com/office/drawing/2014/main" id="{68D8F79D-338B-4DA2-82A2-C6E66F0923FE}"/>
              </a:ext>
            </a:extLst>
          </p:cNvPr>
          <p:cNvCxnSpPr>
            <a:cxnSpLocks/>
            <a:stCxn id="19" idx="3"/>
            <a:endCxn id="4" idx="2"/>
          </p:cNvCxnSpPr>
          <p:nvPr/>
        </p:nvCxnSpPr>
        <p:spPr>
          <a:xfrm flipH="1" flipV="1">
            <a:off x="7720415" y="1918766"/>
            <a:ext cx="2799172" cy="3179974"/>
          </a:xfrm>
          <a:prstGeom prst="bentConnector4">
            <a:avLst>
              <a:gd name="adj1" fmla="val -25885"/>
              <a:gd name="adj2" fmla="val 92396"/>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59" name="مربع نص 58">
            <a:extLst>
              <a:ext uri="{FF2B5EF4-FFF2-40B4-BE49-F238E27FC236}">
                <a16:creationId xmlns:a16="http://schemas.microsoft.com/office/drawing/2014/main" id="{7CC6955F-373C-4974-9DF3-214F75CD9FE0}"/>
              </a:ext>
            </a:extLst>
          </p:cNvPr>
          <p:cNvSpPr txBox="1"/>
          <p:nvPr/>
        </p:nvSpPr>
        <p:spPr>
          <a:xfrm>
            <a:off x="3425125" y="4818121"/>
            <a:ext cx="643069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فقده أي؛ الهدي صام عشرة أيام بنية التحلل ثم حل</a:t>
            </a:r>
          </a:p>
        </p:txBody>
      </p:sp>
      <p:sp>
        <p:nvSpPr>
          <p:cNvPr id="61" name="مربع نص 60">
            <a:extLst>
              <a:ext uri="{FF2B5EF4-FFF2-40B4-BE49-F238E27FC236}">
                <a16:creationId xmlns:a16="http://schemas.microsoft.com/office/drawing/2014/main" id="{235A962F-779D-4531-955F-D24B68DD3EB7}"/>
              </a:ext>
            </a:extLst>
          </p:cNvPr>
          <p:cNvSpPr txBox="1"/>
          <p:nvPr/>
        </p:nvSpPr>
        <p:spPr>
          <a:xfrm>
            <a:off x="431613" y="5348896"/>
            <a:ext cx="9424204" cy="101566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إطعام في الإحصار، وظاهر كلامة كالخرقي وغيره عدم وجوب الحلق أو التقصير، وقدمه في المحرر،  و شرح ابن رزين </a:t>
            </a:r>
          </a:p>
        </p:txBody>
      </p:sp>
    </p:spTree>
    <p:extLst>
      <p:ext uri="{BB962C8B-B14F-4D97-AF65-F5344CB8AC3E}">
        <p14:creationId xmlns:p14="http://schemas.microsoft.com/office/powerpoint/2010/main" val="39841744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2AD0EFF2-2A24-41FC-BE32-B9ACECF46DE7}"/>
              </a:ext>
            </a:extLst>
          </p:cNvPr>
          <p:cNvSpPr/>
          <p:nvPr/>
        </p:nvSpPr>
        <p:spPr>
          <a:xfrm>
            <a:off x="6736161" y="487976"/>
            <a:ext cx="4977296"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الإحصار: إن أحصره عدو</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 name="مستطيل: زوايا مستديرة 3">
            <a:extLst>
              <a:ext uri="{FF2B5EF4-FFF2-40B4-BE49-F238E27FC236}">
                <a16:creationId xmlns:a16="http://schemas.microsoft.com/office/drawing/2014/main" id="{1E4C229D-96F5-42E5-8051-739A1C11DD92}"/>
              </a:ext>
            </a:extLst>
          </p:cNvPr>
          <p:cNvSpPr/>
          <p:nvPr/>
        </p:nvSpPr>
        <p:spPr>
          <a:xfrm>
            <a:off x="4835471" y="1274188"/>
            <a:ext cx="6450283" cy="644578"/>
          </a:xfrm>
          <a:prstGeom prst="roundRect">
            <a:avLst/>
          </a:prstGeom>
          <a:solidFill>
            <a:srgbClr val="B9B9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 وإن صد عن عرفة دون البيت تحلل بعمرة ولا شيء عليه</a:t>
            </a:r>
          </a:p>
        </p:txBody>
      </p:sp>
      <p:cxnSp>
        <p:nvCxnSpPr>
          <p:cNvPr id="27" name="موصل: على شكل مرفق 26">
            <a:extLst>
              <a:ext uri="{FF2B5EF4-FFF2-40B4-BE49-F238E27FC236}">
                <a16:creationId xmlns:a16="http://schemas.microsoft.com/office/drawing/2014/main" id="{B335904E-929B-482D-AAB2-ECEDE087CC60}"/>
              </a:ext>
            </a:extLst>
          </p:cNvPr>
          <p:cNvCxnSpPr>
            <a:cxnSpLocks/>
            <a:stCxn id="2" idx="3"/>
            <a:endCxn id="4" idx="3"/>
          </p:cNvCxnSpPr>
          <p:nvPr/>
        </p:nvCxnSpPr>
        <p:spPr>
          <a:xfrm flipH="1">
            <a:off x="11285754" y="810265"/>
            <a:ext cx="427703" cy="786212"/>
          </a:xfrm>
          <a:prstGeom prst="bentConnector3">
            <a:avLst>
              <a:gd name="adj1" fmla="val -5344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مربع نص 31">
            <a:extLst>
              <a:ext uri="{FF2B5EF4-FFF2-40B4-BE49-F238E27FC236}">
                <a16:creationId xmlns:a16="http://schemas.microsoft.com/office/drawing/2014/main" id="{E288B40A-541A-4ECC-B39A-AF9512F5DC23}"/>
              </a:ext>
            </a:extLst>
          </p:cNvPr>
          <p:cNvSpPr txBox="1"/>
          <p:nvPr/>
        </p:nvSpPr>
        <p:spPr>
          <a:xfrm>
            <a:off x="4235580" y="2309021"/>
            <a:ext cx="500116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قلب الحج عمرة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جائزة</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بلا حصر فمعه أولى</a:t>
            </a:r>
          </a:p>
        </p:txBody>
      </p:sp>
      <p:sp>
        <p:nvSpPr>
          <p:cNvPr id="36" name="مستطيل: زوايا مستديرة 35">
            <a:extLst>
              <a:ext uri="{FF2B5EF4-FFF2-40B4-BE49-F238E27FC236}">
                <a16:creationId xmlns:a16="http://schemas.microsoft.com/office/drawing/2014/main" id="{0AE831E6-9336-4B20-9D40-A0ED4632428B}"/>
              </a:ext>
            </a:extLst>
          </p:cNvPr>
          <p:cNvSpPr/>
          <p:nvPr/>
        </p:nvSpPr>
        <p:spPr>
          <a:xfrm>
            <a:off x="9517709" y="2325281"/>
            <a:ext cx="108270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21" name="موصل: على شكل مرفق 20">
            <a:extLst>
              <a:ext uri="{FF2B5EF4-FFF2-40B4-BE49-F238E27FC236}">
                <a16:creationId xmlns:a16="http://schemas.microsoft.com/office/drawing/2014/main" id="{F05C6E8C-DEA7-4590-931C-8E4EB37D0C77}"/>
              </a:ext>
            </a:extLst>
          </p:cNvPr>
          <p:cNvCxnSpPr>
            <a:cxnSpLocks/>
            <a:stCxn id="2" idx="3"/>
            <a:endCxn id="14" idx="3"/>
          </p:cNvCxnSpPr>
          <p:nvPr/>
        </p:nvCxnSpPr>
        <p:spPr>
          <a:xfrm flipH="1">
            <a:off x="11285754" y="810265"/>
            <a:ext cx="427703" cy="3816391"/>
          </a:xfrm>
          <a:prstGeom prst="bentConnector3">
            <a:avLst>
              <a:gd name="adj1" fmla="val -5344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موصل: على شكل مرفق 21">
            <a:extLst>
              <a:ext uri="{FF2B5EF4-FFF2-40B4-BE49-F238E27FC236}">
                <a16:creationId xmlns:a16="http://schemas.microsoft.com/office/drawing/2014/main" id="{8BCBD6A1-1B72-4F04-B129-E29A7C55BD96}"/>
              </a:ext>
            </a:extLst>
          </p:cNvPr>
          <p:cNvCxnSpPr>
            <a:cxnSpLocks/>
            <a:stCxn id="2" idx="3"/>
            <a:endCxn id="12" idx="3"/>
          </p:cNvCxnSpPr>
          <p:nvPr/>
        </p:nvCxnSpPr>
        <p:spPr>
          <a:xfrm flipH="1">
            <a:off x="11285754" y="810265"/>
            <a:ext cx="427703" cy="2765298"/>
          </a:xfrm>
          <a:prstGeom prst="bentConnector3">
            <a:avLst>
              <a:gd name="adj1" fmla="val -5344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مستطيل: زوايا مستديرة 11">
            <a:extLst>
              <a:ext uri="{FF2B5EF4-FFF2-40B4-BE49-F238E27FC236}">
                <a16:creationId xmlns:a16="http://schemas.microsoft.com/office/drawing/2014/main" id="{F9E9F244-5FC7-4CD5-A709-8A8D6EAE73A3}"/>
              </a:ext>
            </a:extLst>
          </p:cNvPr>
          <p:cNvSpPr/>
          <p:nvPr/>
        </p:nvSpPr>
        <p:spPr>
          <a:xfrm>
            <a:off x="4711486" y="3253274"/>
            <a:ext cx="6574268" cy="644578"/>
          </a:xfrm>
          <a:prstGeom prst="roundRect">
            <a:avLst/>
          </a:prstGeom>
          <a:solidFill>
            <a:srgbClr val="B9B9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 وإن حصر عن طواف الإفاضة فقط لم يتحلل حتى يطوف</a:t>
            </a:r>
          </a:p>
        </p:txBody>
      </p:sp>
      <p:sp>
        <p:nvSpPr>
          <p:cNvPr id="14" name="مستطيل: زوايا مستديرة 13">
            <a:extLst>
              <a:ext uri="{FF2B5EF4-FFF2-40B4-BE49-F238E27FC236}">
                <a16:creationId xmlns:a16="http://schemas.microsoft.com/office/drawing/2014/main" id="{CE669080-A37F-4B87-A826-30496C27E8D2}"/>
              </a:ext>
            </a:extLst>
          </p:cNvPr>
          <p:cNvSpPr/>
          <p:nvPr/>
        </p:nvSpPr>
        <p:spPr>
          <a:xfrm>
            <a:off x="6245819" y="4304367"/>
            <a:ext cx="5039935" cy="644578"/>
          </a:xfrm>
          <a:prstGeom prst="roundRect">
            <a:avLst/>
          </a:prstGeom>
          <a:solidFill>
            <a:srgbClr val="B9B9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4. وإن أحصر عن واجب لم يتحلل وعليه دم</a:t>
            </a:r>
          </a:p>
        </p:txBody>
      </p:sp>
    </p:spTree>
    <p:extLst>
      <p:ext uri="{BB962C8B-B14F-4D97-AF65-F5344CB8AC3E}">
        <p14:creationId xmlns:p14="http://schemas.microsoft.com/office/powerpoint/2010/main" val="349453165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2AD0EFF2-2A24-41FC-BE32-B9ACECF46DE7}"/>
              </a:ext>
            </a:extLst>
          </p:cNvPr>
          <p:cNvSpPr/>
          <p:nvPr/>
        </p:nvSpPr>
        <p:spPr>
          <a:xfrm>
            <a:off x="6736161" y="487976"/>
            <a:ext cx="4977296"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الإحصار: إن أحصر بغير عدو</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 name="مستطيل: زوايا مستديرة 3">
            <a:extLst>
              <a:ext uri="{FF2B5EF4-FFF2-40B4-BE49-F238E27FC236}">
                <a16:creationId xmlns:a16="http://schemas.microsoft.com/office/drawing/2014/main" id="{1E4C229D-96F5-42E5-8051-739A1C11DD92}"/>
              </a:ext>
            </a:extLst>
          </p:cNvPr>
          <p:cNvSpPr/>
          <p:nvPr/>
        </p:nvSpPr>
        <p:spPr>
          <a:xfrm>
            <a:off x="8936980" y="1494747"/>
            <a:ext cx="2348774" cy="644578"/>
          </a:xfrm>
          <a:prstGeom prst="roundRect">
            <a:avLst/>
          </a:prstGeom>
          <a:solidFill>
            <a:srgbClr val="B9B9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 وإن حصره مرض</a:t>
            </a:r>
          </a:p>
        </p:txBody>
      </p:sp>
      <p:cxnSp>
        <p:nvCxnSpPr>
          <p:cNvPr id="27" name="موصل: على شكل مرفق 26">
            <a:extLst>
              <a:ext uri="{FF2B5EF4-FFF2-40B4-BE49-F238E27FC236}">
                <a16:creationId xmlns:a16="http://schemas.microsoft.com/office/drawing/2014/main" id="{B335904E-929B-482D-AAB2-ECEDE087CC60}"/>
              </a:ext>
            </a:extLst>
          </p:cNvPr>
          <p:cNvCxnSpPr>
            <a:cxnSpLocks/>
            <a:stCxn id="2" idx="3"/>
            <a:endCxn id="4" idx="3"/>
          </p:cNvCxnSpPr>
          <p:nvPr/>
        </p:nvCxnSpPr>
        <p:spPr>
          <a:xfrm flipH="1">
            <a:off x="11285754" y="810265"/>
            <a:ext cx="427703" cy="1006771"/>
          </a:xfrm>
          <a:prstGeom prst="bentConnector3">
            <a:avLst>
              <a:gd name="adj1" fmla="val -5344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موصل: على شكل مرفق 30">
            <a:extLst>
              <a:ext uri="{FF2B5EF4-FFF2-40B4-BE49-F238E27FC236}">
                <a16:creationId xmlns:a16="http://schemas.microsoft.com/office/drawing/2014/main" id="{C4B28BAA-C68A-4E66-8F4B-0E6A7858F023}"/>
              </a:ext>
            </a:extLst>
          </p:cNvPr>
          <p:cNvCxnSpPr>
            <a:cxnSpLocks/>
            <a:stCxn id="4" idx="1"/>
            <a:endCxn id="61" idx="3"/>
          </p:cNvCxnSpPr>
          <p:nvPr/>
        </p:nvCxnSpPr>
        <p:spPr>
          <a:xfrm rot="10800000" flipV="1">
            <a:off x="8544672" y="1817035"/>
            <a:ext cx="392308" cy="2354977"/>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6" name="مستطيل: زوايا مستديرة 35">
            <a:extLst>
              <a:ext uri="{FF2B5EF4-FFF2-40B4-BE49-F238E27FC236}">
                <a16:creationId xmlns:a16="http://schemas.microsoft.com/office/drawing/2014/main" id="{0AE831E6-9336-4B20-9D40-A0ED4632428B}"/>
              </a:ext>
            </a:extLst>
          </p:cNvPr>
          <p:cNvSpPr/>
          <p:nvPr/>
        </p:nvSpPr>
        <p:spPr>
          <a:xfrm>
            <a:off x="7088214" y="2337968"/>
            <a:ext cx="1082700"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42" name="مربع نص 41">
            <a:extLst>
              <a:ext uri="{FF2B5EF4-FFF2-40B4-BE49-F238E27FC236}">
                <a16:creationId xmlns:a16="http://schemas.microsoft.com/office/drawing/2014/main" id="{D85FD6EC-970D-46B6-B2C7-07F91DA423DF}"/>
              </a:ext>
            </a:extLst>
          </p:cNvPr>
          <p:cNvSpPr txBox="1"/>
          <p:nvPr/>
        </p:nvSpPr>
        <p:spPr>
          <a:xfrm>
            <a:off x="3659306" y="1547630"/>
            <a:ext cx="410328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بقي محرما حتى يقدر على البيت</a:t>
            </a:r>
          </a:p>
        </p:txBody>
      </p:sp>
      <p:cxnSp>
        <p:nvCxnSpPr>
          <p:cNvPr id="49" name="موصل: على شكل مرفق 48">
            <a:extLst>
              <a:ext uri="{FF2B5EF4-FFF2-40B4-BE49-F238E27FC236}">
                <a16:creationId xmlns:a16="http://schemas.microsoft.com/office/drawing/2014/main" id="{68D8F79D-338B-4DA2-82A2-C6E66F0923FE}"/>
              </a:ext>
            </a:extLst>
          </p:cNvPr>
          <p:cNvCxnSpPr>
            <a:cxnSpLocks/>
            <a:stCxn id="61" idx="3"/>
            <a:endCxn id="4" idx="1"/>
          </p:cNvCxnSpPr>
          <p:nvPr/>
        </p:nvCxnSpPr>
        <p:spPr>
          <a:xfrm flipV="1">
            <a:off x="8544672" y="1817036"/>
            <a:ext cx="392308" cy="2354977"/>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59" name="مربع نص 58">
            <a:extLst>
              <a:ext uri="{FF2B5EF4-FFF2-40B4-BE49-F238E27FC236}">
                <a16:creationId xmlns:a16="http://schemas.microsoft.com/office/drawing/2014/main" id="{7CC6955F-373C-4974-9DF3-214F75CD9FE0}"/>
              </a:ext>
            </a:extLst>
          </p:cNvPr>
          <p:cNvSpPr txBox="1"/>
          <p:nvPr/>
        </p:nvSpPr>
        <p:spPr>
          <a:xfrm>
            <a:off x="198085" y="4881906"/>
            <a:ext cx="10232274" cy="553998"/>
          </a:xfrm>
          <a:prstGeom prst="rect">
            <a:avLst/>
          </a:prstGeom>
          <a:noFill/>
          <a:ln w="31750">
            <a:solidFill>
              <a:srgbClr val="7F7F7F"/>
            </a:solidFill>
            <a:prstDash val="dash"/>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هذا إن لم يكن اشترط في ابتداء إحرامه أن محلي حيث حبستني، وإلا فله التحلل مجانا في الجميع.</a:t>
            </a:r>
          </a:p>
        </p:txBody>
      </p:sp>
      <p:sp>
        <p:nvSpPr>
          <p:cNvPr id="61" name="مربع نص 60">
            <a:extLst>
              <a:ext uri="{FF2B5EF4-FFF2-40B4-BE49-F238E27FC236}">
                <a16:creationId xmlns:a16="http://schemas.microsoft.com/office/drawing/2014/main" id="{235A962F-779D-4531-955F-D24B68DD3EB7}"/>
              </a:ext>
            </a:extLst>
          </p:cNvPr>
          <p:cNvSpPr txBox="1"/>
          <p:nvPr/>
        </p:nvSpPr>
        <p:spPr>
          <a:xfrm>
            <a:off x="198085" y="3895014"/>
            <a:ext cx="834658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قدر على البيت بعد فوات الحج تحلل بعمرة ولا ينحر هديا معه إلا بالحرم</a:t>
            </a:r>
          </a:p>
        </p:txBody>
      </p:sp>
      <p:sp>
        <p:nvSpPr>
          <p:cNvPr id="13" name="مستطيل: زوايا مستديرة 12">
            <a:extLst>
              <a:ext uri="{FF2B5EF4-FFF2-40B4-BE49-F238E27FC236}">
                <a16:creationId xmlns:a16="http://schemas.microsoft.com/office/drawing/2014/main" id="{2852AF7A-065D-41BA-8769-9FE3C3542948}"/>
              </a:ext>
            </a:extLst>
          </p:cNvPr>
          <p:cNvSpPr/>
          <p:nvPr/>
        </p:nvSpPr>
        <p:spPr>
          <a:xfrm>
            <a:off x="8936980" y="2583977"/>
            <a:ext cx="2348774" cy="644578"/>
          </a:xfrm>
          <a:prstGeom prst="roundRect">
            <a:avLst/>
          </a:prstGeom>
          <a:solidFill>
            <a:srgbClr val="B9B9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 أو ذهاب نفقة</a:t>
            </a:r>
          </a:p>
        </p:txBody>
      </p:sp>
      <p:cxnSp>
        <p:nvCxnSpPr>
          <p:cNvPr id="26" name="موصل: على شكل مرفق 25">
            <a:extLst>
              <a:ext uri="{FF2B5EF4-FFF2-40B4-BE49-F238E27FC236}">
                <a16:creationId xmlns:a16="http://schemas.microsoft.com/office/drawing/2014/main" id="{F458E654-CB08-4AA0-9F0E-99AF789ED3A2}"/>
              </a:ext>
            </a:extLst>
          </p:cNvPr>
          <p:cNvCxnSpPr>
            <a:cxnSpLocks/>
            <a:stCxn id="2" idx="3"/>
            <a:endCxn id="13" idx="3"/>
          </p:cNvCxnSpPr>
          <p:nvPr/>
        </p:nvCxnSpPr>
        <p:spPr>
          <a:xfrm flipH="1">
            <a:off x="11285754" y="810265"/>
            <a:ext cx="427703" cy="2096001"/>
          </a:xfrm>
          <a:prstGeom prst="bentConnector3">
            <a:avLst>
              <a:gd name="adj1" fmla="val -5344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مستطيل: زوايا مستديرة 15">
            <a:extLst>
              <a:ext uri="{FF2B5EF4-FFF2-40B4-BE49-F238E27FC236}">
                <a16:creationId xmlns:a16="http://schemas.microsoft.com/office/drawing/2014/main" id="{6DF1AF57-FD68-4297-9CC1-CA87E72023B4}"/>
              </a:ext>
            </a:extLst>
          </p:cNvPr>
          <p:cNvSpPr/>
          <p:nvPr/>
        </p:nvSpPr>
        <p:spPr>
          <a:xfrm>
            <a:off x="8936980" y="3673207"/>
            <a:ext cx="2348774" cy="644578"/>
          </a:xfrm>
          <a:prstGeom prst="roundRect">
            <a:avLst/>
          </a:prstGeom>
          <a:solidFill>
            <a:srgbClr val="B9B9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 أو ضل الطريق</a:t>
            </a:r>
          </a:p>
        </p:txBody>
      </p:sp>
      <p:cxnSp>
        <p:nvCxnSpPr>
          <p:cNvPr id="58" name="رابط مستقيم 57">
            <a:extLst>
              <a:ext uri="{FF2B5EF4-FFF2-40B4-BE49-F238E27FC236}">
                <a16:creationId xmlns:a16="http://schemas.microsoft.com/office/drawing/2014/main" id="{65C0DF65-82DE-405C-A095-ED172DD64755}"/>
              </a:ext>
            </a:extLst>
          </p:cNvPr>
          <p:cNvCxnSpPr>
            <a:stCxn id="4" idx="1"/>
            <a:endCxn id="42" idx="3"/>
          </p:cNvCxnSpPr>
          <p:nvPr/>
        </p:nvCxnSpPr>
        <p:spPr>
          <a:xfrm flipH="1">
            <a:off x="7762593" y="1817036"/>
            <a:ext cx="1174387" cy="7593"/>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81" name="مربع نص 80">
            <a:extLst>
              <a:ext uri="{FF2B5EF4-FFF2-40B4-BE49-F238E27FC236}">
                <a16:creationId xmlns:a16="http://schemas.microsoft.com/office/drawing/2014/main" id="{81CD2681-24D1-4F25-9CA5-6151D90E599F}"/>
              </a:ext>
            </a:extLst>
          </p:cNvPr>
          <p:cNvSpPr txBox="1"/>
          <p:nvPr/>
        </p:nvSpPr>
        <p:spPr>
          <a:xfrm>
            <a:off x="1165616" y="2337968"/>
            <a:ext cx="5782415" cy="101566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لا يستفيد بالإحلال التخلص من الأذى الذي به بخلاف حصر العدو</a:t>
            </a:r>
          </a:p>
        </p:txBody>
      </p:sp>
      <p:cxnSp>
        <p:nvCxnSpPr>
          <p:cNvPr id="84" name="موصل: على شكل مرفق 83">
            <a:extLst>
              <a:ext uri="{FF2B5EF4-FFF2-40B4-BE49-F238E27FC236}">
                <a16:creationId xmlns:a16="http://schemas.microsoft.com/office/drawing/2014/main" id="{659E9AB9-5EAE-4D25-BA97-B0B279B8A97E}"/>
              </a:ext>
            </a:extLst>
          </p:cNvPr>
          <p:cNvCxnSpPr>
            <a:cxnSpLocks/>
            <a:stCxn id="2" idx="3"/>
            <a:endCxn id="16" idx="3"/>
          </p:cNvCxnSpPr>
          <p:nvPr/>
        </p:nvCxnSpPr>
        <p:spPr>
          <a:xfrm flipH="1">
            <a:off x="11285754" y="810265"/>
            <a:ext cx="427703" cy="3185231"/>
          </a:xfrm>
          <a:prstGeom prst="bentConnector3">
            <a:avLst>
              <a:gd name="adj1" fmla="val -5344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مستطيل 2">
            <a:hlinkClick r:id="rId3"/>
            <a:extLst>
              <a:ext uri="{FF2B5EF4-FFF2-40B4-BE49-F238E27FC236}">
                <a16:creationId xmlns:a16="http://schemas.microsoft.com/office/drawing/2014/main" id="{8403B98E-318B-4BF3-A151-FE5C1AB7D132}"/>
              </a:ext>
            </a:extLst>
          </p:cNvPr>
          <p:cNvSpPr/>
          <p:nvPr/>
        </p:nvSpPr>
        <p:spPr>
          <a:xfrm>
            <a:off x="325059" y="2859446"/>
            <a:ext cx="1162373" cy="10355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FB5A1EFB-2EC6-4FF7-8D9D-CDB4C48DEE6E}"/>
              </a:ext>
            </a:extLst>
          </p:cNvPr>
          <p:cNvSpPr txBox="1"/>
          <p:nvPr/>
        </p:nvSpPr>
        <p:spPr>
          <a:xfrm>
            <a:off x="426787" y="2532858"/>
            <a:ext cx="958916" cy="461665"/>
          </a:xfrm>
          <a:prstGeom prst="rect">
            <a:avLst/>
          </a:prstGeom>
          <a:noFill/>
        </p:spPr>
        <p:txBody>
          <a:bodyPr wrap="none" rtlCol="1">
            <a:spAutoFit/>
          </a:bodyPr>
          <a:lstStyle/>
          <a:p>
            <a:r>
              <a:rPr lang="ar-SA"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للاستزادة</a:t>
            </a:r>
          </a:p>
        </p:txBody>
      </p:sp>
    </p:spTree>
    <p:extLst>
      <p:ext uri="{BB962C8B-B14F-4D97-AF65-F5344CB8AC3E}">
        <p14:creationId xmlns:p14="http://schemas.microsoft.com/office/powerpoint/2010/main" val="29847406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8293766" y="285075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صد عن عرفة دون البيت</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8291092" y="3696102"/>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فاته الوقوف بعرفة</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7640664" y="4541447"/>
            <a:ext cx="4046495"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اخطأ الناس في الوقوف يوم عرفة</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7523747" y="1864997"/>
            <a:ext cx="4163413" cy="974494"/>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صده عدو عن البيت ولم يكن له طريق إلى الحج</a:t>
            </a:r>
          </a:p>
        </p:txBody>
      </p:sp>
      <p:sp>
        <p:nvSpPr>
          <p:cNvPr id="13" name="مستطيل: زوايا مستديرة 12">
            <a:extLst>
              <a:ext uri="{FF2B5EF4-FFF2-40B4-BE49-F238E27FC236}">
                <a16:creationId xmlns:a16="http://schemas.microsoft.com/office/drawing/2014/main" id="{1A0813EA-77ED-4A8A-9C54-74EF493B27FA}"/>
              </a:ext>
            </a:extLst>
          </p:cNvPr>
          <p:cNvSpPr/>
          <p:nvPr/>
        </p:nvSpPr>
        <p:spPr>
          <a:xfrm>
            <a:off x="5395980" y="1947243"/>
            <a:ext cx="1732547"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فاته الحج</a:t>
            </a:r>
          </a:p>
        </p:txBody>
      </p:sp>
      <p:sp>
        <p:nvSpPr>
          <p:cNvPr id="15" name="مستطيل: زوايا مستديرة 14">
            <a:extLst>
              <a:ext uri="{FF2B5EF4-FFF2-40B4-BE49-F238E27FC236}">
                <a16:creationId xmlns:a16="http://schemas.microsoft.com/office/drawing/2014/main" id="{FDEDEC20-A79D-4BD7-8791-462D43179669}"/>
              </a:ext>
            </a:extLst>
          </p:cNvPr>
          <p:cNvSpPr/>
          <p:nvPr/>
        </p:nvSpPr>
        <p:spPr>
          <a:xfrm>
            <a:off x="3533276" y="1947243"/>
            <a:ext cx="164431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أهدى ثم حل</a:t>
            </a:r>
          </a:p>
        </p:txBody>
      </p:sp>
      <p:sp>
        <p:nvSpPr>
          <p:cNvPr id="17" name="مستطيل: زوايا مستديرة 16">
            <a:extLst>
              <a:ext uri="{FF2B5EF4-FFF2-40B4-BE49-F238E27FC236}">
                <a16:creationId xmlns:a16="http://schemas.microsoft.com/office/drawing/2014/main" id="{B9BCBE4D-99D1-46E1-BC3C-FFB3D3464863}"/>
              </a:ext>
            </a:extLst>
          </p:cNvPr>
          <p:cNvSpPr/>
          <p:nvPr/>
        </p:nvSpPr>
        <p:spPr>
          <a:xfrm>
            <a:off x="203980" y="1947243"/>
            <a:ext cx="3031958"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تحلل بعمرة ولا شيء عليه</a:t>
            </a:r>
          </a:p>
        </p:txBody>
      </p:sp>
      <p:sp>
        <p:nvSpPr>
          <p:cNvPr id="19" name="مستطيل: زوايا مستديرة 18">
            <a:extLst>
              <a:ext uri="{FF2B5EF4-FFF2-40B4-BE49-F238E27FC236}">
                <a16:creationId xmlns:a16="http://schemas.microsoft.com/office/drawing/2014/main" id="{42BBC8CE-797C-46E4-A501-4EC213B022E1}"/>
              </a:ext>
            </a:extLst>
          </p:cNvPr>
          <p:cNvSpPr/>
          <p:nvPr/>
        </p:nvSpPr>
        <p:spPr>
          <a:xfrm>
            <a:off x="4710876" y="3762987"/>
            <a:ext cx="271356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هدي عليه ولا قضاء</a:t>
            </a:r>
          </a:p>
        </p:txBody>
      </p:sp>
      <p:sp>
        <p:nvSpPr>
          <p:cNvPr id="23" name="مستطيل: زوايا مستديرة 22">
            <a:extLst>
              <a:ext uri="{FF2B5EF4-FFF2-40B4-BE49-F238E27FC236}">
                <a16:creationId xmlns:a16="http://schemas.microsoft.com/office/drawing/2014/main" id="{81FF9263-618F-44AB-BC80-B5C4A0BA5B9F}"/>
              </a:ext>
            </a:extLst>
          </p:cNvPr>
          <p:cNvSpPr/>
          <p:nvPr/>
        </p:nvSpPr>
        <p:spPr>
          <a:xfrm>
            <a:off x="2029259" y="2905284"/>
            <a:ext cx="2681617"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 يتحلل حتى يطوف</a:t>
            </a:r>
          </a:p>
        </p:txBody>
      </p:sp>
      <p:sp>
        <p:nvSpPr>
          <p:cNvPr id="25" name="مستطيل: زوايا مستديرة 24">
            <a:extLst>
              <a:ext uri="{FF2B5EF4-FFF2-40B4-BE49-F238E27FC236}">
                <a16:creationId xmlns:a16="http://schemas.microsoft.com/office/drawing/2014/main" id="{66FC59C9-5FE9-4A6B-BA11-44CABFDA1DEA}"/>
              </a:ext>
            </a:extLst>
          </p:cNvPr>
          <p:cNvSpPr/>
          <p:nvPr/>
        </p:nvSpPr>
        <p:spPr>
          <a:xfrm>
            <a:off x="1061701" y="3762987"/>
            <a:ext cx="311216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يهدي ويقضي الحج الفائت</a:t>
            </a:r>
          </a:p>
        </p:txBody>
      </p:sp>
      <p:sp>
        <p:nvSpPr>
          <p:cNvPr id="29" name="مستطيل: زوايا مستديرة 28">
            <a:extLst>
              <a:ext uri="{FF2B5EF4-FFF2-40B4-BE49-F238E27FC236}">
                <a16:creationId xmlns:a16="http://schemas.microsoft.com/office/drawing/2014/main" id="{FCDEDF51-7951-41D7-8FB4-D2A4716969AC}"/>
              </a:ext>
            </a:extLst>
          </p:cNvPr>
          <p:cNvSpPr/>
          <p:nvPr/>
        </p:nvSpPr>
        <p:spPr>
          <a:xfrm>
            <a:off x="3795778" y="4599165"/>
            <a:ext cx="3749092"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اجزأهم الوقوف في اليوم الثامن</a:t>
            </a:r>
          </a:p>
        </p:txBody>
      </p:sp>
      <p:sp>
        <p:nvSpPr>
          <p:cNvPr id="31" name="مستطيل: زوايا مستديرة 30">
            <a:extLst>
              <a:ext uri="{FF2B5EF4-FFF2-40B4-BE49-F238E27FC236}">
                <a16:creationId xmlns:a16="http://schemas.microsoft.com/office/drawing/2014/main" id="{F52494CF-BE4B-4002-A5A7-CF0CEF02919D}"/>
              </a:ext>
            </a:extLst>
          </p:cNvPr>
          <p:cNvSpPr/>
          <p:nvPr/>
        </p:nvSpPr>
        <p:spPr>
          <a:xfrm>
            <a:off x="203980" y="4599165"/>
            <a:ext cx="1890658"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يقف يوم النحر</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6936022" y="1103188"/>
            <a:ext cx="4748463"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الأول: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اختر الإجابة الصحيحة</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ستطيل: زوايا مستديرة 3">
            <a:extLst>
              <a:ext uri="{FF2B5EF4-FFF2-40B4-BE49-F238E27FC236}">
                <a16:creationId xmlns:a16="http://schemas.microsoft.com/office/drawing/2014/main" id="{12CDBFAB-4211-42CC-866C-384C0EA3C426}"/>
              </a:ext>
            </a:extLst>
          </p:cNvPr>
          <p:cNvSpPr/>
          <p:nvPr/>
        </p:nvSpPr>
        <p:spPr>
          <a:xfrm>
            <a:off x="2119292" y="4599165"/>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فاتهم الحج</a:t>
            </a:r>
          </a:p>
        </p:txBody>
      </p:sp>
      <p:sp>
        <p:nvSpPr>
          <p:cNvPr id="6" name="مستطيل: زوايا مستديرة 5">
            <a:extLst>
              <a:ext uri="{FF2B5EF4-FFF2-40B4-BE49-F238E27FC236}">
                <a16:creationId xmlns:a16="http://schemas.microsoft.com/office/drawing/2014/main" id="{DAE95058-3906-4A26-B1C7-1EB5F732812F}"/>
              </a:ext>
            </a:extLst>
          </p:cNvPr>
          <p:cNvSpPr/>
          <p:nvPr/>
        </p:nvSpPr>
        <p:spPr>
          <a:xfrm>
            <a:off x="4831692" y="2907807"/>
            <a:ext cx="3031958"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تحلل بعمرة ولا شيء عليه</a:t>
            </a:r>
          </a:p>
        </p:txBody>
      </p:sp>
      <p:sp>
        <p:nvSpPr>
          <p:cNvPr id="8" name="مستطيل: زوايا مستديرة 7">
            <a:extLst>
              <a:ext uri="{FF2B5EF4-FFF2-40B4-BE49-F238E27FC236}">
                <a16:creationId xmlns:a16="http://schemas.microsoft.com/office/drawing/2014/main" id="{CFD74FE1-FB7A-485D-9993-369BE7C4D453}"/>
              </a:ext>
            </a:extLst>
          </p:cNvPr>
          <p:cNvSpPr/>
          <p:nvPr/>
        </p:nvSpPr>
        <p:spPr>
          <a:xfrm>
            <a:off x="195428" y="2905284"/>
            <a:ext cx="1732547"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فاته الحج</a:t>
            </a:r>
          </a:p>
        </p:txBody>
      </p:sp>
    </p:spTree>
    <p:extLst>
      <p:ext uri="{BB962C8B-B14F-4D97-AF65-F5344CB8AC3E}">
        <p14:creationId xmlns:p14="http://schemas.microsoft.com/office/powerpoint/2010/main" val="1984531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0195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833180" y="2919904"/>
            <a:ext cx="5999158"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لم يكن اشترط في ابتداء إحرامه فلا هدي عليه</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5833180" y="4583278"/>
            <a:ext cx="5999158"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حصره ذهاب نفقة يبقى محرماً حتى يقدر على البيت </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5833180" y="3753910"/>
            <a:ext cx="5999158"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أخطأ بعض الناس في الوقوف يوم عرفة فاتهم الحج</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833178" y="1906902"/>
            <a:ext cx="5999159" cy="834264"/>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طلع عليه فجر يوم النحر ولم يقف بعرفة يجزأه الوقوف يوم النحر</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504530" y="2099641"/>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592214"/>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3" y="377722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3" y="2978684"/>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94789550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22653ED1-09A9-4956-9820-62B6FC11F7C1}"/>
              </a:ext>
            </a:extLst>
          </p:cNvPr>
          <p:cNvSpPr txBox="1"/>
          <p:nvPr/>
        </p:nvSpPr>
        <p:spPr>
          <a:xfrm>
            <a:off x="-1098141" y="5409177"/>
            <a:ext cx="7482051"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545454"/>
                </a:solidFill>
                <a:uLnTx/>
                <a:uFillTx/>
                <a:latin typeface="Microsoft Uighur" pitchFamily="2" charset="-78"/>
                <a:cs typeface="Microsoft Uighur" pitchFamily="2" charset="-78"/>
              </a:rPr>
              <a:t>-باب الهدي والأضحية والعقيقة-</a:t>
            </a:r>
          </a:p>
        </p:txBody>
      </p:sp>
    </p:spTree>
    <p:extLst>
      <p:ext uri="{BB962C8B-B14F-4D97-AF65-F5344CB8AC3E}">
        <p14:creationId xmlns:p14="http://schemas.microsoft.com/office/powerpoint/2010/main" val="66049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مستطيل 4"/>
          <p:cNvSpPr/>
          <p:nvPr/>
        </p:nvSpPr>
        <p:spPr>
          <a:xfrm>
            <a:off x="7883080" y="385192"/>
            <a:ext cx="4015843" cy="553998"/>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C6345"/>
                </a:solidFill>
                <a:effectLst/>
                <a:uLnTx/>
                <a:uFillTx/>
                <a:latin typeface="Calibri"/>
                <a:ea typeface="+mn-ea"/>
                <a:cs typeface="Arial" panose="020B0604020202020204" pitchFamily="34" charset="0"/>
              </a:rPr>
              <a:t>[</a:t>
            </a:r>
            <a:r>
              <a:rPr kumimoji="0" lang="ar-SA" sz="3000" b="0" i="0" u="none" strike="noStrike" kern="1200" cap="none" spc="0" normalizeH="0" baseline="0" noProof="0" dirty="0">
                <a:ln>
                  <a:noFill/>
                </a:ln>
                <a:solidFill>
                  <a:srgbClr val="3C6345"/>
                </a:solidFill>
                <a:effectLst/>
                <a:uLnTx/>
                <a:uFillTx/>
                <a:latin typeface="Calibri"/>
                <a:ea typeface="+mn-ea"/>
                <a:cs typeface="PT Bold Heading" panose="02010400000000000000" pitchFamily="2" charset="-78"/>
              </a:rPr>
              <a:t>أحوال الناس مع المواقيت]</a:t>
            </a:r>
            <a:endParaRPr kumimoji="0" lang="ar-SA" sz="3000" b="0" i="0" u="none" strike="noStrike" kern="1200" cap="none" spc="0" normalizeH="0" baseline="0" noProof="0" dirty="0">
              <a:ln>
                <a:noFill/>
              </a:ln>
              <a:solidFill>
                <a:srgbClr val="3C6345"/>
              </a:solidFill>
              <a:effectLst/>
              <a:uLnTx/>
              <a:uFillTx/>
              <a:latin typeface="Calibri"/>
              <a:ea typeface="+mn-ea"/>
              <a:cs typeface="Arial" panose="020B0604020202020204" pitchFamily="34" charset="0"/>
            </a:endParaRPr>
          </a:p>
        </p:txBody>
      </p:sp>
      <p:sp>
        <p:nvSpPr>
          <p:cNvPr id="6" name="مستطيل 5"/>
          <p:cNvSpPr/>
          <p:nvPr/>
        </p:nvSpPr>
        <p:spPr>
          <a:xfrm>
            <a:off x="4185138" y="1594672"/>
            <a:ext cx="4161691" cy="369332"/>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س4/ مالحكم فيمن لم يمر بميقات في طريقه؟</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مستطيل 6"/>
          <p:cNvSpPr/>
          <p:nvPr/>
        </p:nvSpPr>
        <p:spPr>
          <a:xfrm>
            <a:off x="363415" y="1985991"/>
            <a:ext cx="11535508" cy="830997"/>
          </a:xfrm>
          <a:prstGeom prst="rect">
            <a:avLst/>
          </a:prstGeom>
          <a:solidFill>
            <a:srgbClr val="FEEEB2"/>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ومن لم يمر بميقات أحرم إذا علم أنه حاذى أقربها منه لقول عمر: " انظروا إلى حذوها من قديد " رواه البخاري. ويسن أن يحتاط فإن لم يحاذ ميقاتا أحرم من مكة بمرحلتين.</a:t>
            </a:r>
          </a:p>
        </p:txBody>
      </p:sp>
      <p:sp>
        <p:nvSpPr>
          <p:cNvPr id="8" name="مستطيل 7"/>
          <p:cNvSpPr/>
          <p:nvPr/>
        </p:nvSpPr>
        <p:spPr>
          <a:xfrm>
            <a:off x="5262270" y="3244334"/>
            <a:ext cx="2877711"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س5/ أين ميقات العمرة للمكي؟</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مربع نص 8"/>
          <p:cNvSpPr txBox="1"/>
          <p:nvPr/>
        </p:nvSpPr>
        <p:spPr>
          <a:xfrm>
            <a:off x="363415" y="3613666"/>
            <a:ext cx="11535508" cy="830997"/>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وعمرته أي عمرة من كان بمكة يحرم لها من الحل " لأن «النبي - صلى الله وعليه وسلم - أمر عبد الرحمن بن أبي بكر أن يعمر عائشة من التنعيم» متفق عليه.</a:t>
            </a:r>
          </a:p>
        </p:txBody>
      </p:sp>
    </p:spTree>
    <p:extLst>
      <p:ext uri="{BB962C8B-B14F-4D97-AF65-F5344CB8AC3E}">
        <p14:creationId xmlns:p14="http://schemas.microsoft.com/office/powerpoint/2010/main" val="3115796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1699207"/>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تعريف الهدي والأضحية</a:t>
            </a:r>
          </a:p>
        </p:txBody>
      </p:sp>
      <p:sp>
        <p:nvSpPr>
          <p:cNvPr id="22" name="مستطيل: زوايا مستديرة 21">
            <a:hlinkClick r:id="rId5" action="ppaction://hlinksldjump"/>
            <a:extLst>
              <a:ext uri="{FF2B5EF4-FFF2-40B4-BE49-F238E27FC236}">
                <a16:creationId xmlns:a16="http://schemas.microsoft.com/office/drawing/2014/main" id="{22AF657B-7F8C-4BFA-9067-05BF1DD7E4FE}"/>
              </a:ext>
            </a:extLst>
          </p:cNvPr>
          <p:cNvSpPr/>
          <p:nvPr/>
        </p:nvSpPr>
        <p:spPr>
          <a:xfrm>
            <a:off x="902584" y="16909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سبب تسميته بالهدي</a:t>
            </a:r>
          </a:p>
        </p:txBody>
      </p:sp>
      <p:sp>
        <p:nvSpPr>
          <p:cNvPr id="24" name="مستطيل: زوايا مستديرة 23">
            <a:hlinkClick r:id="rId5" action="ppaction://hlinksldjump"/>
            <a:extLst>
              <a:ext uri="{FF2B5EF4-FFF2-40B4-BE49-F238E27FC236}">
                <a16:creationId xmlns:a16="http://schemas.microsoft.com/office/drawing/2014/main" id="{CC7D0475-5F55-4E0F-BD65-CF73C510B935}"/>
              </a:ext>
            </a:extLst>
          </p:cNvPr>
          <p:cNvSpPr/>
          <p:nvPr/>
        </p:nvSpPr>
        <p:spPr>
          <a:xfrm>
            <a:off x="6730248" y="24222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الهدي والأضحية</a:t>
            </a:r>
          </a:p>
        </p:txBody>
      </p:sp>
      <p:sp>
        <p:nvSpPr>
          <p:cNvPr id="26" name="مستطيل: زوايا مستديرة 25">
            <a:hlinkClick r:id="rId6" action="ppaction://hlinksldjump"/>
            <a:extLst>
              <a:ext uri="{FF2B5EF4-FFF2-40B4-BE49-F238E27FC236}">
                <a16:creationId xmlns:a16="http://schemas.microsoft.com/office/drawing/2014/main" id="{C5A84B6D-72CD-4F4F-BDB1-9319AA66A197}"/>
              </a:ext>
            </a:extLst>
          </p:cNvPr>
          <p:cNvSpPr/>
          <p:nvPr/>
        </p:nvSpPr>
        <p:spPr>
          <a:xfrm>
            <a:off x="902584" y="2422260"/>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أفضل الهدي والأضحية</a:t>
            </a:r>
          </a:p>
        </p:txBody>
      </p:sp>
      <p:sp>
        <p:nvSpPr>
          <p:cNvPr id="28" name="مستطيل: زوايا مستديرة 27">
            <a:hlinkClick r:id="rId7" action="ppaction://hlinksldjump"/>
            <a:extLst>
              <a:ext uri="{FF2B5EF4-FFF2-40B4-BE49-F238E27FC236}">
                <a16:creationId xmlns:a16="http://schemas.microsoft.com/office/drawing/2014/main" id="{BFA2EBED-E7AB-44B4-A851-EE79255A4F95}"/>
              </a:ext>
            </a:extLst>
          </p:cNvPr>
          <p:cNvSpPr/>
          <p:nvPr/>
        </p:nvSpPr>
        <p:spPr>
          <a:xfrm>
            <a:off x="6730248" y="3145315"/>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المجزئ في سن الأضحية</a:t>
            </a:r>
          </a:p>
        </p:txBody>
      </p:sp>
      <p:sp>
        <p:nvSpPr>
          <p:cNvPr id="30" name="مستطيل: زوايا مستديرة 29">
            <a:hlinkClick r:id="rId8" action="ppaction://hlinksldjump"/>
            <a:extLst>
              <a:ext uri="{FF2B5EF4-FFF2-40B4-BE49-F238E27FC236}">
                <a16:creationId xmlns:a16="http://schemas.microsoft.com/office/drawing/2014/main" id="{6DC2C765-8107-497A-9B0E-1D5F29824A19}"/>
              </a:ext>
            </a:extLst>
          </p:cNvPr>
          <p:cNvSpPr/>
          <p:nvPr/>
        </p:nvSpPr>
        <p:spPr>
          <a:xfrm>
            <a:off x="902584" y="3153559"/>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تجزئ عنه</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6730248" y="386914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لا يجزئ في الأضحية</a:t>
            </a:r>
          </a:p>
        </p:txBody>
      </p:sp>
      <p:sp>
        <p:nvSpPr>
          <p:cNvPr id="34" name="مستطيل: زوايا مستديرة 33">
            <a:hlinkClick r:id="rId10" action="ppaction://hlinksldjump"/>
            <a:extLst>
              <a:ext uri="{FF2B5EF4-FFF2-40B4-BE49-F238E27FC236}">
                <a16:creationId xmlns:a16="http://schemas.microsoft.com/office/drawing/2014/main" id="{77817E30-89E4-4F6F-B592-2877F1A3A018}"/>
              </a:ext>
            </a:extLst>
          </p:cNvPr>
          <p:cNvSpPr/>
          <p:nvPr/>
        </p:nvSpPr>
        <p:spPr>
          <a:xfrm>
            <a:off x="902584" y="3884858"/>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يجزئ بلا كراهة من الأضحية</a:t>
            </a:r>
          </a:p>
        </p:txBody>
      </p:sp>
      <p:sp>
        <p:nvSpPr>
          <p:cNvPr id="36" name="مستطيل: زوايا مستديرة 35">
            <a:hlinkClick r:id="rId11" action="ppaction://hlinksldjump"/>
            <a:extLst>
              <a:ext uri="{FF2B5EF4-FFF2-40B4-BE49-F238E27FC236}">
                <a16:creationId xmlns:a16="http://schemas.microsoft.com/office/drawing/2014/main" id="{F69C6C6B-DEB6-4F14-83D3-AA94F09DCD54}"/>
              </a:ext>
            </a:extLst>
          </p:cNvPr>
          <p:cNvSpPr/>
          <p:nvPr/>
        </p:nvSpPr>
        <p:spPr>
          <a:xfrm>
            <a:off x="6730248" y="4592973"/>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يجزئ مع الكراهة من الأضحية</a:t>
            </a:r>
          </a:p>
        </p:txBody>
      </p:sp>
      <p:sp>
        <p:nvSpPr>
          <p:cNvPr id="38" name="مستطيل: زوايا مستديرة 37">
            <a:hlinkClick r:id="rId12" action="ppaction://hlinksldjump"/>
            <a:extLst>
              <a:ext uri="{FF2B5EF4-FFF2-40B4-BE49-F238E27FC236}">
                <a16:creationId xmlns:a16="http://schemas.microsoft.com/office/drawing/2014/main" id="{3369224C-8B06-484B-B913-1D12C635EFB0}"/>
              </a:ext>
            </a:extLst>
          </p:cNvPr>
          <p:cNvSpPr/>
          <p:nvPr/>
        </p:nvSpPr>
        <p:spPr>
          <a:xfrm>
            <a:off x="902584" y="4614262"/>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صفة النحر والذبح</a:t>
            </a:r>
          </a:p>
        </p:txBody>
      </p:sp>
      <p:sp>
        <p:nvSpPr>
          <p:cNvPr id="40" name="مستطيل: زوايا مستديرة 39">
            <a:hlinkClick r:id="rId13" action="ppaction://hlinksldjump"/>
            <a:extLst>
              <a:ext uri="{FF2B5EF4-FFF2-40B4-BE49-F238E27FC236}">
                <a16:creationId xmlns:a16="http://schemas.microsoft.com/office/drawing/2014/main" id="{F78E146E-5B71-45E6-A9AC-D6E3399D9951}"/>
              </a:ext>
            </a:extLst>
          </p:cNvPr>
          <p:cNvSpPr/>
          <p:nvPr/>
        </p:nvSpPr>
        <p:spPr>
          <a:xfrm>
            <a:off x="4312009" y="5530895"/>
            <a:ext cx="3567982"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ذبح ما ينحر ونحر ما يذبح</a:t>
            </a:r>
          </a:p>
        </p:txBody>
      </p:sp>
    </p:spTree>
    <p:extLst>
      <p:ext uri="{BB962C8B-B14F-4D97-AF65-F5344CB8AC3E}">
        <p14:creationId xmlns:p14="http://schemas.microsoft.com/office/powerpoint/2010/main" val="3624064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1699207"/>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يقال عند الذبح والنحر</a:t>
            </a: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1690961"/>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يتولى الذبح والنحر</a:t>
            </a: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730248" y="2422261"/>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الذبح والنحر</a:t>
            </a:r>
          </a:p>
        </p:txBody>
      </p:sp>
      <p:sp>
        <p:nvSpPr>
          <p:cNvPr id="26" name="مستطيل: زوايا مستديرة 25">
            <a:hlinkClick r:id="rId8" action="ppaction://hlinksldjump"/>
            <a:extLst>
              <a:ext uri="{FF2B5EF4-FFF2-40B4-BE49-F238E27FC236}">
                <a16:creationId xmlns:a16="http://schemas.microsoft.com/office/drawing/2014/main" id="{C5A84B6D-72CD-4F4F-BDB1-9319AA66A197}"/>
              </a:ext>
            </a:extLst>
          </p:cNvPr>
          <p:cNvSpPr/>
          <p:nvPr/>
        </p:nvSpPr>
        <p:spPr>
          <a:xfrm>
            <a:off x="902584" y="2422260"/>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الذبح ليلتي أيام التشريق</a:t>
            </a:r>
          </a:p>
        </p:txBody>
      </p:sp>
      <p:sp>
        <p:nvSpPr>
          <p:cNvPr id="28" name="مستطيل: زوايا مستديرة 27">
            <a:hlinkClick r:id="rId8" action="ppaction://hlinksldjump"/>
            <a:extLst>
              <a:ext uri="{FF2B5EF4-FFF2-40B4-BE49-F238E27FC236}">
                <a16:creationId xmlns:a16="http://schemas.microsoft.com/office/drawing/2014/main" id="{BFA2EBED-E7AB-44B4-A851-EE79255A4F95}"/>
              </a:ext>
            </a:extLst>
          </p:cNvPr>
          <p:cNvSpPr/>
          <p:nvPr/>
        </p:nvSpPr>
        <p:spPr>
          <a:xfrm>
            <a:off x="6730248" y="3145315"/>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الذبح بعد فوات الوقت</a:t>
            </a:r>
          </a:p>
        </p:txBody>
      </p:sp>
      <p:sp>
        <p:nvSpPr>
          <p:cNvPr id="30" name="مستطيل: زوايا مستديرة 29">
            <a:hlinkClick r:id="rId8" action="ppaction://hlinksldjump"/>
            <a:extLst>
              <a:ext uri="{FF2B5EF4-FFF2-40B4-BE49-F238E27FC236}">
                <a16:creationId xmlns:a16="http://schemas.microsoft.com/office/drawing/2014/main" id="{6DC2C765-8107-497A-9B0E-1D5F29824A19}"/>
              </a:ext>
            </a:extLst>
          </p:cNvPr>
          <p:cNvSpPr/>
          <p:nvPr/>
        </p:nvSpPr>
        <p:spPr>
          <a:xfrm>
            <a:off x="732029" y="3153559"/>
            <a:ext cx="490027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ذبح ما وجب بفعل محظور وترك واجب</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6730248" y="3869144"/>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يحصل به تعيين الأضحية والهدي </a:t>
            </a:r>
          </a:p>
        </p:txBody>
      </p:sp>
      <p:sp>
        <p:nvSpPr>
          <p:cNvPr id="34" name="مستطيل: زوايا مستديرة 33">
            <a:hlinkClick r:id="rId10" action="ppaction://hlinksldjump"/>
            <a:extLst>
              <a:ext uri="{FF2B5EF4-FFF2-40B4-BE49-F238E27FC236}">
                <a16:creationId xmlns:a16="http://schemas.microsoft.com/office/drawing/2014/main" id="{77817E30-89E4-4F6F-B592-2877F1A3A018}"/>
              </a:ext>
            </a:extLst>
          </p:cNvPr>
          <p:cNvSpPr/>
          <p:nvPr/>
        </p:nvSpPr>
        <p:spPr>
          <a:xfrm>
            <a:off x="732029" y="3884858"/>
            <a:ext cx="490027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الأحكام المترتبة حال تعيين الهدي أو الأضحية</a:t>
            </a:r>
          </a:p>
        </p:txBody>
      </p:sp>
      <p:sp>
        <p:nvSpPr>
          <p:cNvPr id="36" name="مستطيل: زوايا مستديرة 35">
            <a:hlinkClick r:id="rId11" action="ppaction://hlinksldjump"/>
            <a:extLst>
              <a:ext uri="{FF2B5EF4-FFF2-40B4-BE49-F238E27FC236}">
                <a16:creationId xmlns:a16="http://schemas.microsoft.com/office/drawing/2014/main" id="{F69C6C6B-DEB6-4F14-83D3-AA94F09DCD54}"/>
              </a:ext>
            </a:extLst>
          </p:cNvPr>
          <p:cNvSpPr/>
          <p:nvPr/>
        </p:nvSpPr>
        <p:spPr>
          <a:xfrm>
            <a:off x="6730248" y="4592973"/>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تعيب ما تعين من الهدي والأضحية</a:t>
            </a:r>
          </a:p>
        </p:txBody>
      </p:sp>
      <p:sp>
        <p:nvSpPr>
          <p:cNvPr id="38" name="مستطيل: زوايا مستديرة 37">
            <a:hlinkClick r:id="rId12" action="ppaction://hlinksldjump"/>
            <a:extLst>
              <a:ext uri="{FF2B5EF4-FFF2-40B4-BE49-F238E27FC236}">
                <a16:creationId xmlns:a16="http://schemas.microsoft.com/office/drawing/2014/main" id="{3369224C-8B06-484B-B913-1D12C635EFB0}"/>
              </a:ext>
            </a:extLst>
          </p:cNvPr>
          <p:cNvSpPr/>
          <p:nvPr/>
        </p:nvSpPr>
        <p:spPr>
          <a:xfrm>
            <a:off x="902584" y="4614262"/>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الأضحية</a:t>
            </a:r>
          </a:p>
        </p:txBody>
      </p:sp>
      <p:sp>
        <p:nvSpPr>
          <p:cNvPr id="40" name="مستطيل: زوايا مستديرة 39">
            <a:hlinkClick r:id="rId13" action="ppaction://hlinksldjump"/>
            <a:extLst>
              <a:ext uri="{FF2B5EF4-FFF2-40B4-BE49-F238E27FC236}">
                <a16:creationId xmlns:a16="http://schemas.microsoft.com/office/drawing/2014/main" id="{F78E146E-5B71-45E6-A9AC-D6E3399D9951}"/>
              </a:ext>
            </a:extLst>
          </p:cNvPr>
          <p:cNvSpPr/>
          <p:nvPr/>
        </p:nvSpPr>
        <p:spPr>
          <a:xfrm>
            <a:off x="4312009" y="5530895"/>
            <a:ext cx="3567982"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 الأكل من الأضحية</a:t>
            </a:r>
          </a:p>
        </p:txBody>
      </p:sp>
    </p:spTree>
    <p:extLst>
      <p:ext uri="{BB962C8B-B14F-4D97-AF65-F5344CB8AC3E}">
        <p14:creationId xmlns:p14="http://schemas.microsoft.com/office/powerpoint/2010/main" val="35666538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5F8E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1699207"/>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 الأكل من الأضحية والتصدق بالثمن</a:t>
            </a: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16909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يحرم فعله على المضحي والمضحى عنه</a:t>
            </a: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730248" y="24222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تعريف العقيقة</a:t>
            </a:r>
          </a:p>
        </p:txBody>
      </p:sp>
      <p:sp>
        <p:nvSpPr>
          <p:cNvPr id="26" name="مستطيل: زوايا مستديرة 25">
            <a:hlinkClick r:id="rId7" action="ppaction://hlinksldjump"/>
            <a:extLst>
              <a:ext uri="{FF2B5EF4-FFF2-40B4-BE49-F238E27FC236}">
                <a16:creationId xmlns:a16="http://schemas.microsoft.com/office/drawing/2014/main" id="{C5A84B6D-72CD-4F4F-BDB1-9319AA66A197}"/>
              </a:ext>
            </a:extLst>
          </p:cNvPr>
          <p:cNvSpPr/>
          <p:nvPr/>
        </p:nvSpPr>
        <p:spPr>
          <a:xfrm>
            <a:off x="902584" y="2422260"/>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العقيقة</a:t>
            </a:r>
          </a:p>
        </p:txBody>
      </p:sp>
      <p:sp>
        <p:nvSpPr>
          <p:cNvPr id="28" name="مستطيل: زوايا مستديرة 27">
            <a:hlinkClick r:id="rId8" action="ppaction://hlinksldjump"/>
            <a:extLst>
              <a:ext uri="{FF2B5EF4-FFF2-40B4-BE49-F238E27FC236}">
                <a16:creationId xmlns:a16="http://schemas.microsoft.com/office/drawing/2014/main" id="{BFA2EBED-E7AB-44B4-A851-EE79255A4F95}"/>
              </a:ext>
            </a:extLst>
          </p:cNvPr>
          <p:cNvSpPr/>
          <p:nvPr/>
        </p:nvSpPr>
        <p:spPr>
          <a:xfrm>
            <a:off x="6730248" y="3145315"/>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قدر وجنس العقيقة</a:t>
            </a:r>
          </a:p>
        </p:txBody>
      </p:sp>
      <p:sp>
        <p:nvSpPr>
          <p:cNvPr id="30" name="مستطيل: زوايا مستديرة 29">
            <a:hlinkClick r:id="rId9" action="ppaction://hlinksldjump"/>
            <a:extLst>
              <a:ext uri="{FF2B5EF4-FFF2-40B4-BE49-F238E27FC236}">
                <a16:creationId xmlns:a16="http://schemas.microsoft.com/office/drawing/2014/main" id="{6DC2C765-8107-497A-9B0E-1D5F29824A19}"/>
              </a:ext>
            </a:extLst>
          </p:cNvPr>
          <p:cNvSpPr/>
          <p:nvPr/>
        </p:nvSpPr>
        <p:spPr>
          <a:xfrm>
            <a:off x="902583" y="3153559"/>
            <a:ext cx="4559169"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وقت العقيقة</a:t>
            </a:r>
          </a:p>
        </p:txBody>
      </p:sp>
      <p:sp>
        <p:nvSpPr>
          <p:cNvPr id="32" name="مستطيل: زوايا مستديرة 31">
            <a:hlinkClick r:id="rId9" action="ppaction://hlinksldjump"/>
            <a:extLst>
              <a:ext uri="{FF2B5EF4-FFF2-40B4-BE49-F238E27FC236}">
                <a16:creationId xmlns:a16="http://schemas.microsoft.com/office/drawing/2014/main" id="{84EB4385-F6D2-451E-A06D-63D4B15152D3}"/>
              </a:ext>
            </a:extLst>
          </p:cNvPr>
          <p:cNvSpPr/>
          <p:nvPr/>
        </p:nvSpPr>
        <p:spPr>
          <a:xfrm>
            <a:off x="6730248" y="386914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أحكام في تسمية المولود</a:t>
            </a:r>
          </a:p>
        </p:txBody>
      </p:sp>
      <p:sp>
        <p:nvSpPr>
          <p:cNvPr id="34" name="مستطيل: زوايا مستديرة 33">
            <a:hlinkClick r:id="rId10" action="ppaction://hlinksldjump"/>
            <a:extLst>
              <a:ext uri="{FF2B5EF4-FFF2-40B4-BE49-F238E27FC236}">
                <a16:creationId xmlns:a16="http://schemas.microsoft.com/office/drawing/2014/main" id="{77817E30-89E4-4F6F-B592-2877F1A3A018}"/>
              </a:ext>
            </a:extLst>
          </p:cNvPr>
          <p:cNvSpPr/>
          <p:nvPr/>
        </p:nvSpPr>
        <p:spPr>
          <a:xfrm>
            <a:off x="902583" y="3884858"/>
            <a:ext cx="4559169"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يعمل بالعقيقة</a:t>
            </a:r>
          </a:p>
        </p:txBody>
      </p:sp>
      <p:sp>
        <p:nvSpPr>
          <p:cNvPr id="36" name="مستطيل: زوايا مستديرة 35">
            <a:hlinkClick r:id="rId11" action="ppaction://hlinksldjump"/>
            <a:extLst>
              <a:ext uri="{FF2B5EF4-FFF2-40B4-BE49-F238E27FC236}">
                <a16:creationId xmlns:a16="http://schemas.microsoft.com/office/drawing/2014/main" id="{F69C6C6B-DEB6-4F14-83D3-AA94F09DCD54}"/>
              </a:ext>
            </a:extLst>
          </p:cNvPr>
          <p:cNvSpPr/>
          <p:nvPr/>
        </p:nvSpPr>
        <p:spPr>
          <a:xfrm>
            <a:off x="6730248" y="4592973"/>
            <a:ext cx="4559168" cy="584775"/>
          </a:xfrm>
          <a:prstGeom prst="roundRect">
            <a:avLst/>
          </a:prstGeom>
          <a:solidFill>
            <a:srgbClr val="FBE5D6"/>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تختلف به العقيقة عن الأضحية</a:t>
            </a:r>
          </a:p>
        </p:txBody>
      </p:sp>
      <p:sp>
        <p:nvSpPr>
          <p:cNvPr id="38" name="مستطيل: زوايا مستديرة 37">
            <a:hlinkClick r:id="rId12" action="ppaction://hlinksldjump"/>
            <a:extLst>
              <a:ext uri="{FF2B5EF4-FFF2-40B4-BE49-F238E27FC236}">
                <a16:creationId xmlns:a16="http://schemas.microsoft.com/office/drawing/2014/main" id="{3369224C-8B06-484B-B913-1D12C635EFB0}"/>
              </a:ext>
            </a:extLst>
          </p:cNvPr>
          <p:cNvSpPr/>
          <p:nvPr/>
        </p:nvSpPr>
        <p:spPr>
          <a:xfrm>
            <a:off x="902584" y="4614262"/>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الفرعة والعتيرة</a:t>
            </a:r>
          </a:p>
        </p:txBody>
      </p:sp>
      <p:sp>
        <p:nvSpPr>
          <p:cNvPr id="40" name="مستطيل: زوايا مستديرة 39">
            <a:hlinkClick r:id="rId13" action="ppaction://hlinksldjump"/>
            <a:extLst>
              <a:ext uri="{FF2B5EF4-FFF2-40B4-BE49-F238E27FC236}">
                <a16:creationId xmlns:a16="http://schemas.microsoft.com/office/drawing/2014/main" id="{F78E146E-5B71-45E6-A9AC-D6E3399D9951}"/>
              </a:ext>
            </a:extLst>
          </p:cNvPr>
          <p:cNvSpPr/>
          <p:nvPr/>
        </p:nvSpPr>
        <p:spPr>
          <a:xfrm>
            <a:off x="4312009" y="5530895"/>
            <a:ext cx="3567982"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الأسئلة</a:t>
            </a:r>
          </a:p>
        </p:txBody>
      </p:sp>
    </p:spTree>
    <p:extLst>
      <p:ext uri="{BB962C8B-B14F-4D97-AF65-F5344CB8AC3E}">
        <p14:creationId xmlns:p14="http://schemas.microsoft.com/office/powerpoint/2010/main" val="321251696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158907" y="1271157"/>
            <a:ext cx="398663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تعريف الهدي والأضحية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5" name="مربع نص 24">
            <a:extLst>
              <a:ext uri="{FF2B5EF4-FFF2-40B4-BE49-F238E27FC236}">
                <a16:creationId xmlns:a16="http://schemas.microsoft.com/office/drawing/2014/main" id="{98B0EEC3-54E1-48E0-BD96-85B2132E28F4}"/>
              </a:ext>
            </a:extLst>
          </p:cNvPr>
          <p:cNvSpPr txBox="1"/>
          <p:nvPr/>
        </p:nvSpPr>
        <p:spPr>
          <a:xfrm>
            <a:off x="2305388" y="410205"/>
            <a:ext cx="8090443"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باب الهدي والأضحية والعقيقة</a:t>
            </a:r>
          </a:p>
        </p:txBody>
      </p:sp>
      <p:sp>
        <p:nvSpPr>
          <p:cNvPr id="8" name="وسيلة الشرح: خط منحني مزدوج 7">
            <a:extLst>
              <a:ext uri="{FF2B5EF4-FFF2-40B4-BE49-F238E27FC236}">
                <a16:creationId xmlns:a16="http://schemas.microsoft.com/office/drawing/2014/main" id="{761C932B-F101-4BE6-A922-8D6292EC4847}"/>
              </a:ext>
            </a:extLst>
          </p:cNvPr>
          <p:cNvSpPr/>
          <p:nvPr/>
        </p:nvSpPr>
        <p:spPr>
          <a:xfrm rot="10800000" flipV="1">
            <a:off x="8291592" y="2109595"/>
            <a:ext cx="2614415" cy="1248588"/>
          </a:xfrm>
          <a:prstGeom prst="borderCallout3">
            <a:avLst>
              <a:gd name="adj1" fmla="val 99432"/>
              <a:gd name="adj2" fmla="val 661"/>
              <a:gd name="adj3" fmla="val 99433"/>
              <a:gd name="adj4" fmla="val -18353"/>
              <a:gd name="adj5" fmla="val -30333"/>
              <a:gd name="adj6" fmla="val -17791"/>
              <a:gd name="adj7" fmla="val -36274"/>
              <a:gd name="adj8" fmla="val -5957"/>
            </a:avLst>
          </a:prstGeom>
          <a:solidFill>
            <a:srgbClr val="FDF4DC"/>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الهدي: ما يهدى للحرم من نعم وغيرها</a:t>
            </a:r>
          </a:p>
        </p:txBody>
      </p:sp>
      <p:sp>
        <p:nvSpPr>
          <p:cNvPr id="16" name="وسيلة الشرح: خط منحني مزدوج 15">
            <a:extLst>
              <a:ext uri="{FF2B5EF4-FFF2-40B4-BE49-F238E27FC236}">
                <a16:creationId xmlns:a16="http://schemas.microsoft.com/office/drawing/2014/main" id="{8723B0DD-5305-49B6-82F7-FEB0727CDA16}"/>
              </a:ext>
            </a:extLst>
          </p:cNvPr>
          <p:cNvSpPr/>
          <p:nvPr/>
        </p:nvSpPr>
        <p:spPr>
          <a:xfrm rot="10800000" flipV="1">
            <a:off x="4215539" y="3429000"/>
            <a:ext cx="3473132" cy="1615263"/>
          </a:xfrm>
          <a:prstGeom prst="borderCallout3">
            <a:avLst>
              <a:gd name="adj1" fmla="val 99432"/>
              <a:gd name="adj2" fmla="val 661"/>
              <a:gd name="adj3" fmla="val 99433"/>
              <a:gd name="adj4" fmla="val -18946"/>
              <a:gd name="adj5" fmla="val -12955"/>
              <a:gd name="adj6" fmla="val -17791"/>
              <a:gd name="adj7" fmla="val -20956"/>
              <a:gd name="adj8" fmla="val -17602"/>
            </a:avLst>
          </a:prstGeom>
          <a:solidFill>
            <a:srgbClr val="FFEEB1">
              <a:alpha val="71000"/>
            </a:srgbClr>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الأضحية، بضم الهمزة وكسرها: واحدة الأضاحي، ويقال: ضحية</a:t>
            </a:r>
          </a:p>
        </p:txBody>
      </p:sp>
      <p:cxnSp>
        <p:nvCxnSpPr>
          <p:cNvPr id="19" name="رابط كسهم مستقيم 18">
            <a:extLst>
              <a:ext uri="{FF2B5EF4-FFF2-40B4-BE49-F238E27FC236}">
                <a16:creationId xmlns:a16="http://schemas.microsoft.com/office/drawing/2014/main" id="{59B3BDBD-0236-4C0B-87EE-6EAA35B015A7}"/>
              </a:ext>
            </a:extLst>
          </p:cNvPr>
          <p:cNvCxnSpPr>
            <a:cxnSpLocks/>
            <a:stCxn id="8" idx="0"/>
            <a:endCxn id="26" idx="3"/>
          </p:cNvCxnSpPr>
          <p:nvPr/>
        </p:nvCxnSpPr>
        <p:spPr>
          <a:xfrm flipH="1" flipV="1">
            <a:off x="5300420" y="2733888"/>
            <a:ext cx="2991172" cy="1"/>
          </a:xfrm>
          <a:prstGeom prst="straightConnector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مستطيل: زوايا مستديرة 21">
            <a:extLst>
              <a:ext uri="{FF2B5EF4-FFF2-40B4-BE49-F238E27FC236}">
                <a16:creationId xmlns:a16="http://schemas.microsoft.com/office/drawing/2014/main" id="{F27B803F-5E76-4046-899C-23621FF3194E}"/>
              </a:ext>
            </a:extLst>
          </p:cNvPr>
          <p:cNvSpPr/>
          <p:nvPr/>
        </p:nvSpPr>
        <p:spPr>
          <a:xfrm>
            <a:off x="5191932" y="2050665"/>
            <a:ext cx="3099660"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C6345"/>
                </a:solidFill>
                <a:effectLst/>
                <a:uLnTx/>
                <a:uFillTx/>
                <a:latin typeface="Calibri" panose="020F0502020204030204"/>
                <a:ea typeface="+mn-ea"/>
                <a:cs typeface="PT Bold Heading" panose="02010400000000000000" pitchFamily="2" charset="-78"/>
              </a:rPr>
              <a:t>]</a:t>
            </a:r>
            <a:r>
              <a:rPr kumimoji="0" lang="ar-SA" sz="2400" b="0" i="0" u="none" strike="noStrike" kern="1200" cap="none" spc="0" normalizeH="0" baseline="0" noProof="0" dirty="0">
                <a:ln>
                  <a:noFill/>
                </a:ln>
                <a:solidFill>
                  <a:srgbClr val="3C6345"/>
                </a:solidFill>
                <a:effectLst/>
                <a:uLnTx/>
                <a:uFillTx/>
                <a:latin typeface="Calibri" panose="020F0502020204030204"/>
                <a:ea typeface="+mn-ea"/>
                <a:cs typeface="PT Bold Heading" panose="02010400000000000000" pitchFamily="2" charset="-78"/>
              </a:rPr>
              <a:t>سبب تسميته بالهدي</a:t>
            </a:r>
            <a:r>
              <a:rPr kumimoji="0" lang="en-US" sz="2400" b="0" i="0" u="none" strike="noStrike" kern="1200" cap="none" spc="0" normalizeH="0" baseline="0" noProof="0" dirty="0">
                <a:ln>
                  <a:noFill/>
                </a:ln>
                <a:solidFill>
                  <a:srgbClr val="3C6345"/>
                </a:solidFill>
                <a:effectLst/>
                <a:uLnTx/>
                <a:uFillTx/>
                <a:latin typeface="Calibri" panose="020F0502020204030204"/>
                <a:ea typeface="+mn-ea"/>
                <a:cs typeface="PT Bold Heading" panose="02010400000000000000" pitchFamily="2" charset="-78"/>
              </a:rPr>
              <a:t>[</a:t>
            </a:r>
            <a:endParaRPr kumimoji="0" lang="ar-SA" sz="2400" b="0" i="0" u="none" strike="noStrike" kern="1200" cap="none" spc="0" normalizeH="0" baseline="0" noProof="0" dirty="0">
              <a:ln>
                <a:noFill/>
              </a:ln>
              <a:solidFill>
                <a:srgbClr val="3C6345"/>
              </a:solidFill>
              <a:effectLst/>
              <a:uLnTx/>
              <a:uFillTx/>
              <a:latin typeface="Calibri" panose="020F0502020204030204"/>
              <a:ea typeface="+mn-ea"/>
              <a:cs typeface="PT Bold Heading" panose="02010400000000000000" pitchFamily="2" charset="-78"/>
            </a:endParaRPr>
          </a:p>
        </p:txBody>
      </p:sp>
      <p:sp>
        <p:nvSpPr>
          <p:cNvPr id="26" name="مربع نص 25">
            <a:extLst>
              <a:ext uri="{FF2B5EF4-FFF2-40B4-BE49-F238E27FC236}">
                <a16:creationId xmlns:a16="http://schemas.microsoft.com/office/drawing/2014/main" id="{C0F55859-FA67-4CCC-8354-01EDBFDB2FA9}"/>
              </a:ext>
            </a:extLst>
          </p:cNvPr>
          <p:cNvSpPr txBox="1"/>
          <p:nvPr/>
        </p:nvSpPr>
        <p:spPr>
          <a:xfrm>
            <a:off x="305671" y="2456889"/>
            <a:ext cx="4994749" cy="553998"/>
          </a:xfrm>
          <a:prstGeom prst="rect">
            <a:avLst/>
          </a:prstGeom>
          <a:noFill/>
          <a:ln w="6350">
            <a:no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سمي بذلك؛ لأنه يهدى إلى الله سبحانه وتعالى</a:t>
            </a:r>
          </a:p>
        </p:txBody>
      </p:sp>
      <p:sp>
        <p:nvSpPr>
          <p:cNvPr id="34" name="مستطيل: زوايا مستديرة 33">
            <a:extLst>
              <a:ext uri="{FF2B5EF4-FFF2-40B4-BE49-F238E27FC236}">
                <a16:creationId xmlns:a16="http://schemas.microsoft.com/office/drawing/2014/main" id="{0413DEE6-A66E-470A-8683-3AE1364BD609}"/>
              </a:ext>
            </a:extLst>
          </p:cNvPr>
          <p:cNvSpPr/>
          <p:nvPr/>
        </p:nvSpPr>
        <p:spPr>
          <a:xfrm>
            <a:off x="228900" y="4721975"/>
            <a:ext cx="398663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الهدي والأضحية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6" name="مستطيل: زوايا مستديرة 35">
            <a:extLst>
              <a:ext uri="{FF2B5EF4-FFF2-40B4-BE49-F238E27FC236}">
                <a16:creationId xmlns:a16="http://schemas.microsoft.com/office/drawing/2014/main" id="{5D3DBA86-96AA-42AF-9E5C-EAF60B6F27D1}"/>
              </a:ext>
            </a:extLst>
          </p:cNvPr>
          <p:cNvSpPr/>
          <p:nvPr/>
        </p:nvSpPr>
        <p:spPr>
          <a:xfrm>
            <a:off x="305671" y="5459329"/>
            <a:ext cx="3707532" cy="644578"/>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أجمع المسلمون على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مشروعيتهما</a:t>
            </a:r>
          </a:p>
        </p:txBody>
      </p:sp>
      <p:cxnSp>
        <p:nvCxnSpPr>
          <p:cNvPr id="44" name="موصل: على شكل مرفق 43">
            <a:extLst>
              <a:ext uri="{FF2B5EF4-FFF2-40B4-BE49-F238E27FC236}">
                <a16:creationId xmlns:a16="http://schemas.microsoft.com/office/drawing/2014/main" id="{5FDB003E-B1A8-4049-8044-6515E0E579A5}"/>
              </a:ext>
            </a:extLst>
          </p:cNvPr>
          <p:cNvCxnSpPr>
            <a:stCxn id="16" idx="0"/>
            <a:endCxn id="36" idx="3"/>
          </p:cNvCxnSpPr>
          <p:nvPr/>
        </p:nvCxnSpPr>
        <p:spPr>
          <a:xfrm rot="10800000" flipV="1">
            <a:off x="4013203" y="4236632"/>
            <a:ext cx="202336" cy="1544986"/>
          </a:xfrm>
          <a:prstGeom prst="bentConnector3">
            <a:avLst/>
          </a:prstGeom>
          <a:ln w="31750">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50" name="مستطيل 49">
            <a:extLst>
              <a:ext uri="{FF2B5EF4-FFF2-40B4-BE49-F238E27FC236}">
                <a16:creationId xmlns:a16="http://schemas.microsoft.com/office/drawing/2014/main" id="{E9345BFA-239F-436D-8937-94493B0E0314}"/>
              </a:ext>
            </a:extLst>
          </p:cNvPr>
          <p:cNvSpPr/>
          <p:nvPr/>
        </p:nvSpPr>
        <p:spPr>
          <a:xfrm>
            <a:off x="9152226" y="3619796"/>
            <a:ext cx="1461137" cy="1233672"/>
          </a:xfrm>
          <a:prstGeom prst="rect">
            <a:avLst/>
          </a:prstGeom>
          <a:blipFill dpi="0" rotWithShape="1">
            <a:blip r:embed="rId3">
              <a:alphaModFix amt="18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054730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102680" y="478493"/>
            <a:ext cx="398663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أفضل الهدي والأضحية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C6A8B17A-E1D4-4435-AD77-ADD2F7BC695D}"/>
              </a:ext>
            </a:extLst>
          </p:cNvPr>
          <p:cNvSpPr/>
          <p:nvPr/>
        </p:nvSpPr>
        <p:spPr>
          <a:xfrm>
            <a:off x="9872420" y="1509074"/>
            <a:ext cx="1193369" cy="644578"/>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جنساً</a:t>
            </a:r>
          </a:p>
        </p:txBody>
      </p:sp>
      <p:sp>
        <p:nvSpPr>
          <p:cNvPr id="6" name="مستطيل: زوايا مستديرة 5">
            <a:extLst>
              <a:ext uri="{FF2B5EF4-FFF2-40B4-BE49-F238E27FC236}">
                <a16:creationId xmlns:a16="http://schemas.microsoft.com/office/drawing/2014/main" id="{CA1F3825-75C3-45C1-95E8-B60FDE77339C}"/>
              </a:ext>
            </a:extLst>
          </p:cNvPr>
          <p:cNvSpPr/>
          <p:nvPr/>
        </p:nvSpPr>
        <p:spPr>
          <a:xfrm>
            <a:off x="2740968" y="1484838"/>
            <a:ext cx="1952144" cy="644578"/>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أفضل كل جنس</a:t>
            </a:r>
          </a:p>
        </p:txBody>
      </p:sp>
      <p:cxnSp>
        <p:nvCxnSpPr>
          <p:cNvPr id="9" name="موصل: على شكل مرفق 8">
            <a:extLst>
              <a:ext uri="{FF2B5EF4-FFF2-40B4-BE49-F238E27FC236}">
                <a16:creationId xmlns:a16="http://schemas.microsoft.com/office/drawing/2014/main" id="{88BF19B4-94C2-4003-8CE4-47C66E9DB6B2}"/>
              </a:ext>
            </a:extLst>
          </p:cNvPr>
          <p:cNvCxnSpPr>
            <a:stCxn id="4" idx="2"/>
            <a:endCxn id="5" idx="0"/>
          </p:cNvCxnSpPr>
          <p:nvPr/>
        </p:nvCxnSpPr>
        <p:spPr>
          <a:xfrm rot="16200000" flipH="1">
            <a:off x="8089550" y="-870481"/>
            <a:ext cx="386004" cy="4373105"/>
          </a:xfrm>
          <a:prstGeom prst="bentConnector3">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موصل: على شكل مرفق 17">
            <a:extLst>
              <a:ext uri="{FF2B5EF4-FFF2-40B4-BE49-F238E27FC236}">
                <a16:creationId xmlns:a16="http://schemas.microsoft.com/office/drawing/2014/main" id="{4E9011E9-8F09-4F47-9D0C-385FDE3FB9D5}"/>
              </a:ext>
            </a:extLst>
          </p:cNvPr>
          <p:cNvCxnSpPr>
            <a:cxnSpLocks/>
            <a:stCxn id="4" idx="2"/>
            <a:endCxn id="6" idx="0"/>
          </p:cNvCxnSpPr>
          <p:nvPr/>
        </p:nvCxnSpPr>
        <p:spPr>
          <a:xfrm rot="5400000">
            <a:off x="4725636" y="114474"/>
            <a:ext cx="361768" cy="2378960"/>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موصل: على شكل مرفق 20">
            <a:extLst>
              <a:ext uri="{FF2B5EF4-FFF2-40B4-BE49-F238E27FC236}">
                <a16:creationId xmlns:a16="http://schemas.microsoft.com/office/drawing/2014/main" id="{EA2D67B8-83B5-4952-8771-ED897FAA027B}"/>
              </a:ext>
            </a:extLst>
          </p:cNvPr>
          <p:cNvCxnSpPr>
            <a:cxnSpLocks/>
            <a:stCxn id="5" idx="3"/>
            <a:endCxn id="27" idx="3"/>
          </p:cNvCxnSpPr>
          <p:nvPr/>
        </p:nvCxnSpPr>
        <p:spPr>
          <a:xfrm flipH="1">
            <a:off x="10827502" y="1831363"/>
            <a:ext cx="238287" cy="725810"/>
          </a:xfrm>
          <a:prstGeom prst="bentConnector3">
            <a:avLst>
              <a:gd name="adj1" fmla="val -9593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275C6751-CB0A-44B5-AF8C-61BE086DA26A}"/>
              </a:ext>
            </a:extLst>
          </p:cNvPr>
          <p:cNvSpPr txBox="1"/>
          <p:nvPr/>
        </p:nvSpPr>
        <p:spPr>
          <a:xfrm>
            <a:off x="10188197" y="2262658"/>
            <a:ext cx="63930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إبل</a:t>
            </a:r>
          </a:p>
        </p:txBody>
      </p:sp>
      <p:sp>
        <p:nvSpPr>
          <p:cNvPr id="30" name="مربع نص 29">
            <a:extLst>
              <a:ext uri="{FF2B5EF4-FFF2-40B4-BE49-F238E27FC236}">
                <a16:creationId xmlns:a16="http://schemas.microsoft.com/office/drawing/2014/main" id="{75AD26E1-4008-49A4-92E2-FFB9ACFCE10B}"/>
              </a:ext>
            </a:extLst>
          </p:cNvPr>
          <p:cNvSpPr txBox="1"/>
          <p:nvPr/>
        </p:nvSpPr>
        <p:spPr>
          <a:xfrm>
            <a:off x="9949910" y="2816656"/>
            <a:ext cx="87759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بقر</a:t>
            </a:r>
          </a:p>
        </p:txBody>
      </p:sp>
      <p:sp>
        <p:nvSpPr>
          <p:cNvPr id="32" name="مربع نص 31">
            <a:extLst>
              <a:ext uri="{FF2B5EF4-FFF2-40B4-BE49-F238E27FC236}">
                <a16:creationId xmlns:a16="http://schemas.microsoft.com/office/drawing/2014/main" id="{1C854BFB-2792-4028-A35F-212095370AEB}"/>
              </a:ext>
            </a:extLst>
          </p:cNvPr>
          <p:cNvSpPr txBox="1"/>
          <p:nvPr/>
        </p:nvSpPr>
        <p:spPr>
          <a:xfrm>
            <a:off x="9634132" y="4471550"/>
            <a:ext cx="119336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ثم غنم</a:t>
            </a:r>
          </a:p>
        </p:txBody>
      </p:sp>
      <p:cxnSp>
        <p:nvCxnSpPr>
          <p:cNvPr id="33" name="موصل: على شكل مرفق 32">
            <a:extLst>
              <a:ext uri="{FF2B5EF4-FFF2-40B4-BE49-F238E27FC236}">
                <a16:creationId xmlns:a16="http://schemas.microsoft.com/office/drawing/2014/main" id="{111CBAC6-EADE-42A5-9DF3-6922E0EB4F25}"/>
              </a:ext>
            </a:extLst>
          </p:cNvPr>
          <p:cNvCxnSpPr>
            <a:cxnSpLocks/>
            <a:stCxn id="5" idx="3"/>
            <a:endCxn id="30" idx="3"/>
          </p:cNvCxnSpPr>
          <p:nvPr/>
        </p:nvCxnSpPr>
        <p:spPr>
          <a:xfrm flipH="1">
            <a:off x="10827501" y="1831363"/>
            <a:ext cx="238288" cy="1262292"/>
          </a:xfrm>
          <a:prstGeom prst="bentConnector3">
            <a:avLst>
              <a:gd name="adj1" fmla="val -95934"/>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موصل: على شكل مرفق 35">
            <a:extLst>
              <a:ext uri="{FF2B5EF4-FFF2-40B4-BE49-F238E27FC236}">
                <a16:creationId xmlns:a16="http://schemas.microsoft.com/office/drawing/2014/main" id="{787EF3BF-6ABA-4803-A26B-5AEB18E32960}"/>
              </a:ext>
            </a:extLst>
          </p:cNvPr>
          <p:cNvCxnSpPr>
            <a:cxnSpLocks/>
            <a:stCxn id="5" idx="3"/>
            <a:endCxn id="32" idx="3"/>
          </p:cNvCxnSpPr>
          <p:nvPr/>
        </p:nvCxnSpPr>
        <p:spPr>
          <a:xfrm flipH="1">
            <a:off x="10827501" y="1831363"/>
            <a:ext cx="238288" cy="2917186"/>
          </a:xfrm>
          <a:prstGeom prst="bentConnector3">
            <a:avLst>
              <a:gd name="adj1" fmla="val -95934"/>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موصل: على شكل مرفق 41">
            <a:extLst>
              <a:ext uri="{FF2B5EF4-FFF2-40B4-BE49-F238E27FC236}">
                <a16:creationId xmlns:a16="http://schemas.microsoft.com/office/drawing/2014/main" id="{9B69F8EE-19BE-4C26-8C08-31F539F74FBF}"/>
              </a:ext>
            </a:extLst>
          </p:cNvPr>
          <p:cNvCxnSpPr>
            <a:cxnSpLocks/>
            <a:stCxn id="27" idx="3"/>
            <a:endCxn id="50" idx="3"/>
          </p:cNvCxnSpPr>
          <p:nvPr/>
        </p:nvCxnSpPr>
        <p:spPr>
          <a:xfrm flipH="1">
            <a:off x="9983943" y="2539657"/>
            <a:ext cx="843559" cy="1545889"/>
          </a:xfrm>
          <a:prstGeom prst="bentConnector3">
            <a:avLst>
              <a:gd name="adj1" fmla="val -645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5009987" y="3808547"/>
            <a:ext cx="497395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إن أخرج كاملا لكثرة الثمن ونفع الفقراء </a:t>
            </a:r>
          </a:p>
        </p:txBody>
      </p:sp>
      <p:sp>
        <p:nvSpPr>
          <p:cNvPr id="61" name="مربع نص 60">
            <a:extLst>
              <a:ext uri="{FF2B5EF4-FFF2-40B4-BE49-F238E27FC236}">
                <a16:creationId xmlns:a16="http://schemas.microsoft.com/office/drawing/2014/main" id="{2DEEF042-7F3A-4E64-9EF2-B44798EB0F8C}"/>
              </a:ext>
            </a:extLst>
          </p:cNvPr>
          <p:cNvSpPr txBox="1"/>
          <p:nvPr/>
        </p:nvSpPr>
        <p:spPr>
          <a:xfrm>
            <a:off x="10388705" y="1039073"/>
            <a:ext cx="119336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أفضلها</a:t>
            </a:r>
          </a:p>
        </p:txBody>
      </p:sp>
      <p:sp>
        <p:nvSpPr>
          <p:cNvPr id="65" name="مربع نص 64">
            <a:extLst>
              <a:ext uri="{FF2B5EF4-FFF2-40B4-BE49-F238E27FC236}">
                <a16:creationId xmlns:a16="http://schemas.microsoft.com/office/drawing/2014/main" id="{9CC8144A-B2C9-4215-A9EC-5963830B23A0}"/>
              </a:ext>
            </a:extLst>
          </p:cNvPr>
          <p:cNvSpPr txBox="1"/>
          <p:nvPr/>
        </p:nvSpPr>
        <p:spPr>
          <a:xfrm>
            <a:off x="3118456" y="2814529"/>
            <a:ext cx="147722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فأغلى ثمنا</a:t>
            </a:r>
          </a:p>
        </p:txBody>
      </p:sp>
      <p:sp>
        <p:nvSpPr>
          <p:cNvPr id="67" name="مربع نص 66">
            <a:extLst>
              <a:ext uri="{FF2B5EF4-FFF2-40B4-BE49-F238E27FC236}">
                <a16:creationId xmlns:a16="http://schemas.microsoft.com/office/drawing/2014/main" id="{9465C693-AD4B-49B8-8FF9-552328A78F65}"/>
              </a:ext>
            </a:extLst>
          </p:cNvPr>
          <p:cNvSpPr txBox="1"/>
          <p:nvPr/>
        </p:nvSpPr>
        <p:spPr>
          <a:xfrm>
            <a:off x="3402309" y="2262658"/>
            <a:ext cx="119336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أسمن </a:t>
            </a:r>
          </a:p>
        </p:txBody>
      </p:sp>
      <p:cxnSp>
        <p:nvCxnSpPr>
          <p:cNvPr id="72" name="موصل: على شكل مرفق 71">
            <a:extLst>
              <a:ext uri="{FF2B5EF4-FFF2-40B4-BE49-F238E27FC236}">
                <a16:creationId xmlns:a16="http://schemas.microsoft.com/office/drawing/2014/main" id="{B4FC9789-02D3-4A31-85FA-777EE151C90E}"/>
              </a:ext>
            </a:extLst>
          </p:cNvPr>
          <p:cNvCxnSpPr>
            <a:cxnSpLocks/>
            <a:stCxn id="6" idx="3"/>
            <a:endCxn id="67" idx="3"/>
          </p:cNvCxnSpPr>
          <p:nvPr/>
        </p:nvCxnSpPr>
        <p:spPr>
          <a:xfrm flipH="1">
            <a:off x="4595678" y="1807127"/>
            <a:ext cx="97434" cy="732530"/>
          </a:xfrm>
          <a:prstGeom prst="bentConnector3">
            <a:avLst>
              <a:gd name="adj1" fmla="val -23462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7" name="موصل: على شكل مرفق 76">
            <a:extLst>
              <a:ext uri="{FF2B5EF4-FFF2-40B4-BE49-F238E27FC236}">
                <a16:creationId xmlns:a16="http://schemas.microsoft.com/office/drawing/2014/main" id="{C5165A4A-0550-4877-83FE-9D0CBE982D66}"/>
              </a:ext>
            </a:extLst>
          </p:cNvPr>
          <p:cNvCxnSpPr>
            <a:cxnSpLocks/>
            <a:stCxn id="6" idx="3"/>
            <a:endCxn id="65" idx="3"/>
          </p:cNvCxnSpPr>
          <p:nvPr/>
        </p:nvCxnSpPr>
        <p:spPr>
          <a:xfrm flipH="1">
            <a:off x="4595678" y="1807127"/>
            <a:ext cx="97434" cy="1284401"/>
          </a:xfrm>
          <a:prstGeom prst="bentConnector3">
            <a:avLst>
              <a:gd name="adj1" fmla="val -23462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6" name="مربع نص 85">
            <a:extLst>
              <a:ext uri="{FF2B5EF4-FFF2-40B4-BE49-F238E27FC236}">
                <a16:creationId xmlns:a16="http://schemas.microsoft.com/office/drawing/2014/main" id="{0B2DCB6C-207E-4DD2-A17E-1511D32D69AA}"/>
              </a:ext>
            </a:extLst>
          </p:cNvPr>
          <p:cNvSpPr txBox="1"/>
          <p:nvPr/>
        </p:nvSpPr>
        <p:spPr>
          <a:xfrm>
            <a:off x="3402308" y="4310657"/>
            <a:ext cx="119336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فأصفر</a:t>
            </a:r>
          </a:p>
        </p:txBody>
      </p:sp>
      <p:sp>
        <p:nvSpPr>
          <p:cNvPr id="88" name="مربع نص 87">
            <a:extLst>
              <a:ext uri="{FF2B5EF4-FFF2-40B4-BE49-F238E27FC236}">
                <a16:creationId xmlns:a16="http://schemas.microsoft.com/office/drawing/2014/main" id="{E4C488A9-F060-487F-8E1B-BC4996530C75}"/>
              </a:ext>
            </a:extLst>
          </p:cNvPr>
          <p:cNvSpPr txBox="1"/>
          <p:nvPr/>
        </p:nvSpPr>
        <p:spPr>
          <a:xfrm>
            <a:off x="786494" y="3366400"/>
            <a:ext cx="3855492"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فأشهب: وهو الأملح أي الأبيض، أو ما بياضه أكثر من سواده.</a:t>
            </a:r>
          </a:p>
        </p:txBody>
      </p:sp>
      <p:cxnSp>
        <p:nvCxnSpPr>
          <p:cNvPr id="89" name="موصل: على شكل مرفق 88">
            <a:extLst>
              <a:ext uri="{FF2B5EF4-FFF2-40B4-BE49-F238E27FC236}">
                <a16:creationId xmlns:a16="http://schemas.microsoft.com/office/drawing/2014/main" id="{F01A34F6-DDA3-4192-BB90-AE28654CD9A3}"/>
              </a:ext>
            </a:extLst>
          </p:cNvPr>
          <p:cNvCxnSpPr>
            <a:cxnSpLocks/>
            <a:stCxn id="6" idx="3"/>
            <a:endCxn id="88" idx="3"/>
          </p:cNvCxnSpPr>
          <p:nvPr/>
        </p:nvCxnSpPr>
        <p:spPr>
          <a:xfrm flipH="1">
            <a:off x="4641986" y="1807127"/>
            <a:ext cx="51126" cy="2067105"/>
          </a:xfrm>
          <a:prstGeom prst="bentConnector3">
            <a:avLst>
              <a:gd name="adj1" fmla="val -44713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2" name="موصل: على شكل مرفق 91">
            <a:extLst>
              <a:ext uri="{FF2B5EF4-FFF2-40B4-BE49-F238E27FC236}">
                <a16:creationId xmlns:a16="http://schemas.microsoft.com/office/drawing/2014/main" id="{D710F0B3-11D5-417D-A3BA-E0FA18592344}"/>
              </a:ext>
            </a:extLst>
          </p:cNvPr>
          <p:cNvCxnSpPr>
            <a:cxnSpLocks/>
            <a:stCxn id="6" idx="3"/>
            <a:endCxn id="86" idx="3"/>
          </p:cNvCxnSpPr>
          <p:nvPr/>
        </p:nvCxnSpPr>
        <p:spPr>
          <a:xfrm flipH="1">
            <a:off x="4595677" y="1807127"/>
            <a:ext cx="97435" cy="2780529"/>
          </a:xfrm>
          <a:prstGeom prst="bentConnector3">
            <a:avLst>
              <a:gd name="adj1" fmla="val -23461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5" name="موصل: على شكل مرفق 94">
            <a:extLst>
              <a:ext uri="{FF2B5EF4-FFF2-40B4-BE49-F238E27FC236}">
                <a16:creationId xmlns:a16="http://schemas.microsoft.com/office/drawing/2014/main" id="{22E50916-C6AA-4E3D-965E-453294E7C19E}"/>
              </a:ext>
            </a:extLst>
          </p:cNvPr>
          <p:cNvCxnSpPr>
            <a:cxnSpLocks/>
            <a:stCxn id="6" idx="3"/>
            <a:endCxn id="98" idx="3"/>
          </p:cNvCxnSpPr>
          <p:nvPr/>
        </p:nvCxnSpPr>
        <p:spPr>
          <a:xfrm flipH="1">
            <a:off x="4618831" y="1807127"/>
            <a:ext cx="74281" cy="3330273"/>
          </a:xfrm>
          <a:prstGeom prst="bentConnector3">
            <a:avLst>
              <a:gd name="adj1" fmla="val -30775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8" name="مربع نص 97">
            <a:extLst>
              <a:ext uri="{FF2B5EF4-FFF2-40B4-BE49-F238E27FC236}">
                <a16:creationId xmlns:a16="http://schemas.microsoft.com/office/drawing/2014/main" id="{A5789847-1F94-4BEF-8654-4A968FEB686E}"/>
              </a:ext>
            </a:extLst>
          </p:cNvPr>
          <p:cNvSpPr txBox="1"/>
          <p:nvPr/>
        </p:nvSpPr>
        <p:spPr>
          <a:xfrm>
            <a:off x="3425462" y="4860401"/>
            <a:ext cx="119336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فأسود</a:t>
            </a:r>
          </a:p>
        </p:txBody>
      </p:sp>
      <p:sp>
        <p:nvSpPr>
          <p:cNvPr id="104" name="مربع نص 103">
            <a:extLst>
              <a:ext uri="{FF2B5EF4-FFF2-40B4-BE49-F238E27FC236}">
                <a16:creationId xmlns:a16="http://schemas.microsoft.com/office/drawing/2014/main" id="{6AD3B35D-6304-4FC8-A051-83C4C86C500B}"/>
              </a:ext>
            </a:extLst>
          </p:cNvPr>
          <p:cNvSpPr txBox="1"/>
          <p:nvPr/>
        </p:nvSpPr>
        <p:spPr>
          <a:xfrm>
            <a:off x="1243385" y="5597406"/>
            <a:ext cx="863390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36600"/>
                </a:solidFill>
                <a:effectLst/>
                <a:uLnTx/>
                <a:uFillTx/>
                <a:latin typeface="Sakkal Majalla" panose="02000000000000000000" pitchFamily="2" charset="-78"/>
                <a:ea typeface="+mn-ea"/>
                <a:cs typeface="Sakkal Majalla" panose="02000000000000000000" pitchFamily="2" charset="-78"/>
              </a:rPr>
              <a:t>لِقَوْلِهِ تَعَالَى: {وَمَنْ يُعَظِّمْ شَعَائِرَ اللَّهِ فَإِنَّهَا مِنْ تَقْوَى الْقُلُوبِ} </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[الحج: 32] </a:t>
            </a:r>
          </a:p>
        </p:txBody>
      </p:sp>
      <p:cxnSp>
        <p:nvCxnSpPr>
          <p:cNvPr id="105" name="موصل: على شكل مرفق 104">
            <a:extLst>
              <a:ext uri="{FF2B5EF4-FFF2-40B4-BE49-F238E27FC236}">
                <a16:creationId xmlns:a16="http://schemas.microsoft.com/office/drawing/2014/main" id="{8A6EDD66-D18A-4416-AC62-CC0FC425CD7D}"/>
              </a:ext>
            </a:extLst>
          </p:cNvPr>
          <p:cNvCxnSpPr>
            <a:cxnSpLocks/>
            <a:endCxn id="104" idx="0"/>
          </p:cNvCxnSpPr>
          <p:nvPr/>
        </p:nvCxnSpPr>
        <p:spPr>
          <a:xfrm rot="16200000" flipH="1">
            <a:off x="3643220" y="3680286"/>
            <a:ext cx="3057749" cy="776489"/>
          </a:xfrm>
          <a:prstGeom prst="bentConnector3">
            <a:avLst>
              <a:gd name="adj1" fmla="val 32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موصل: على شكل مرفق 110">
            <a:extLst>
              <a:ext uri="{FF2B5EF4-FFF2-40B4-BE49-F238E27FC236}">
                <a16:creationId xmlns:a16="http://schemas.microsoft.com/office/drawing/2014/main" id="{FDBE89F4-E2CB-4475-AA09-E11401B4FCEE}"/>
              </a:ext>
            </a:extLst>
          </p:cNvPr>
          <p:cNvCxnSpPr>
            <a:cxnSpLocks/>
          </p:cNvCxnSpPr>
          <p:nvPr/>
        </p:nvCxnSpPr>
        <p:spPr>
          <a:xfrm rot="16200000" flipH="1">
            <a:off x="4002568" y="4039635"/>
            <a:ext cx="2508006" cy="607537"/>
          </a:xfrm>
          <a:prstGeom prst="bentConnector3">
            <a:avLst>
              <a:gd name="adj1" fmla="val -54"/>
            </a:avLst>
          </a:prstGeom>
          <a:ln w="15875">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8" name="صورة 147">
            <a:extLst>
              <a:ext uri="{FF2B5EF4-FFF2-40B4-BE49-F238E27FC236}">
                <a16:creationId xmlns:a16="http://schemas.microsoft.com/office/drawing/2014/main" id="{5FA42F1C-C30C-4928-B5FC-41359DDAD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4910" y="4860400"/>
            <a:ext cx="2039796" cy="1464713"/>
          </a:xfrm>
          <a:prstGeom prst="rect">
            <a:avLst/>
          </a:prstGeom>
        </p:spPr>
      </p:pic>
      <p:sp>
        <p:nvSpPr>
          <p:cNvPr id="150" name="مستطيل: زوايا مستديرة 149">
            <a:extLst>
              <a:ext uri="{FF2B5EF4-FFF2-40B4-BE49-F238E27FC236}">
                <a16:creationId xmlns:a16="http://schemas.microsoft.com/office/drawing/2014/main" id="{2C5F50F8-2E46-4E2E-A419-AFACE7BD1126}"/>
              </a:ext>
            </a:extLst>
          </p:cNvPr>
          <p:cNvSpPr/>
          <p:nvPr/>
        </p:nvSpPr>
        <p:spPr>
          <a:xfrm>
            <a:off x="9895534" y="3476832"/>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Tree>
    <p:extLst>
      <p:ext uri="{BB962C8B-B14F-4D97-AF65-F5344CB8AC3E}">
        <p14:creationId xmlns:p14="http://schemas.microsoft.com/office/powerpoint/2010/main" val="121910232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883973" y="749108"/>
            <a:ext cx="398663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المجزئ في سن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9" name="موصل: على شكل مرفق 8">
            <a:extLst>
              <a:ext uri="{FF2B5EF4-FFF2-40B4-BE49-F238E27FC236}">
                <a16:creationId xmlns:a16="http://schemas.microsoft.com/office/drawing/2014/main" id="{88BF19B4-94C2-4003-8CE4-47C66E9DB6B2}"/>
              </a:ext>
            </a:extLst>
          </p:cNvPr>
          <p:cNvCxnSpPr>
            <a:cxnSpLocks/>
            <a:stCxn id="50" idx="3"/>
            <a:endCxn id="66" idx="3"/>
          </p:cNvCxnSpPr>
          <p:nvPr/>
        </p:nvCxnSpPr>
        <p:spPr>
          <a:xfrm flipH="1">
            <a:off x="10806260" y="1962286"/>
            <a:ext cx="779776" cy="2020860"/>
          </a:xfrm>
          <a:prstGeom prst="bentConnector3">
            <a:avLst>
              <a:gd name="adj1" fmla="val -29316"/>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موصل: على شكل مرفق 20">
            <a:extLst>
              <a:ext uri="{FF2B5EF4-FFF2-40B4-BE49-F238E27FC236}">
                <a16:creationId xmlns:a16="http://schemas.microsoft.com/office/drawing/2014/main" id="{EA2D67B8-83B5-4952-8771-ED897FAA027B}"/>
              </a:ext>
            </a:extLst>
          </p:cNvPr>
          <p:cNvCxnSpPr>
            <a:cxnSpLocks/>
            <a:stCxn id="50" idx="3"/>
            <a:endCxn id="27" idx="3"/>
          </p:cNvCxnSpPr>
          <p:nvPr/>
        </p:nvCxnSpPr>
        <p:spPr>
          <a:xfrm flipH="1">
            <a:off x="11184538" y="1962286"/>
            <a:ext cx="401498" cy="825163"/>
          </a:xfrm>
          <a:prstGeom prst="bentConnector3">
            <a:avLst>
              <a:gd name="adj1" fmla="val -56937"/>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275C6751-CB0A-44B5-AF8C-61BE086DA26A}"/>
              </a:ext>
            </a:extLst>
          </p:cNvPr>
          <p:cNvSpPr txBox="1"/>
          <p:nvPr/>
        </p:nvSpPr>
        <p:spPr>
          <a:xfrm>
            <a:off x="10545233" y="2510450"/>
            <a:ext cx="63930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لإبل</a:t>
            </a:r>
          </a:p>
        </p:txBody>
      </p:sp>
      <p:sp>
        <p:nvSpPr>
          <p:cNvPr id="30" name="مربع نص 29">
            <a:extLst>
              <a:ext uri="{FF2B5EF4-FFF2-40B4-BE49-F238E27FC236}">
                <a16:creationId xmlns:a16="http://schemas.microsoft.com/office/drawing/2014/main" id="{75AD26E1-4008-49A4-92E2-FFB9ACFCE10B}"/>
              </a:ext>
            </a:extLst>
          </p:cNvPr>
          <p:cNvSpPr txBox="1"/>
          <p:nvPr/>
        </p:nvSpPr>
        <p:spPr>
          <a:xfrm>
            <a:off x="10284205" y="3128501"/>
            <a:ext cx="69982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لبقر</a:t>
            </a:r>
          </a:p>
        </p:txBody>
      </p:sp>
      <p:sp>
        <p:nvSpPr>
          <p:cNvPr id="32" name="مربع نص 31">
            <a:extLst>
              <a:ext uri="{FF2B5EF4-FFF2-40B4-BE49-F238E27FC236}">
                <a16:creationId xmlns:a16="http://schemas.microsoft.com/office/drawing/2014/main" id="{1C854BFB-2792-4028-A35F-212095370AEB}"/>
              </a:ext>
            </a:extLst>
          </p:cNvPr>
          <p:cNvSpPr txBox="1"/>
          <p:nvPr/>
        </p:nvSpPr>
        <p:spPr>
          <a:xfrm>
            <a:off x="8444223" y="2510450"/>
            <a:ext cx="164102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خمس سنين</a:t>
            </a:r>
          </a:p>
        </p:txBody>
      </p:sp>
      <p:cxnSp>
        <p:nvCxnSpPr>
          <p:cNvPr id="33" name="موصل: على شكل مرفق 32">
            <a:extLst>
              <a:ext uri="{FF2B5EF4-FFF2-40B4-BE49-F238E27FC236}">
                <a16:creationId xmlns:a16="http://schemas.microsoft.com/office/drawing/2014/main" id="{111CBAC6-EADE-42A5-9DF3-6922E0EB4F25}"/>
              </a:ext>
            </a:extLst>
          </p:cNvPr>
          <p:cNvCxnSpPr>
            <a:cxnSpLocks/>
            <a:stCxn id="50" idx="3"/>
            <a:endCxn id="30" idx="3"/>
          </p:cNvCxnSpPr>
          <p:nvPr/>
        </p:nvCxnSpPr>
        <p:spPr>
          <a:xfrm flipH="1">
            <a:off x="10984028" y="1962286"/>
            <a:ext cx="602008" cy="1443214"/>
          </a:xfrm>
          <a:prstGeom prst="bentConnector3">
            <a:avLst>
              <a:gd name="adj1" fmla="val -37973"/>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موصل: على شكل مرفق 35">
            <a:extLst>
              <a:ext uri="{FF2B5EF4-FFF2-40B4-BE49-F238E27FC236}">
                <a16:creationId xmlns:a16="http://schemas.microsoft.com/office/drawing/2014/main" id="{787EF3BF-6ABA-4803-A26B-5AEB18E32960}"/>
              </a:ext>
            </a:extLst>
          </p:cNvPr>
          <p:cNvCxnSpPr>
            <a:cxnSpLocks/>
            <a:stCxn id="50" idx="3"/>
            <a:endCxn id="96" idx="3"/>
          </p:cNvCxnSpPr>
          <p:nvPr/>
        </p:nvCxnSpPr>
        <p:spPr>
          <a:xfrm flipH="1">
            <a:off x="10676813" y="1962286"/>
            <a:ext cx="909223" cy="2520223"/>
          </a:xfrm>
          <a:prstGeom prst="bentConnector3">
            <a:avLst>
              <a:gd name="adj1" fmla="val -2514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605963" y="1685287"/>
            <a:ext cx="1098007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يجزئ فيها إلا  جذع ضأن ماله ستة أشهر كما يأتي، وثني سواه أي؛ سوى الضأن، السن المعتبر </a:t>
            </a:r>
            <a:r>
              <a:rPr kumimoji="0" lang="ar-SA" sz="3000" b="0" i="0"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لإجزاء</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a:t>
            </a:r>
          </a:p>
        </p:txBody>
      </p:sp>
      <p:cxnSp>
        <p:nvCxnSpPr>
          <p:cNvPr id="58" name="رابط كسهم مستقيم 57">
            <a:extLst>
              <a:ext uri="{FF2B5EF4-FFF2-40B4-BE49-F238E27FC236}">
                <a16:creationId xmlns:a16="http://schemas.microsoft.com/office/drawing/2014/main" id="{F39E674B-2775-438D-BDEE-EC6A92038796}"/>
              </a:ext>
            </a:extLst>
          </p:cNvPr>
          <p:cNvCxnSpPr>
            <a:cxnSpLocks/>
            <a:stCxn id="27" idx="1"/>
            <a:endCxn id="32" idx="3"/>
          </p:cNvCxnSpPr>
          <p:nvPr/>
        </p:nvCxnSpPr>
        <p:spPr>
          <a:xfrm flipH="1">
            <a:off x="10085251" y="2787449"/>
            <a:ext cx="459982" cy="0"/>
          </a:xfrm>
          <a:prstGeom prst="straightConnector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مربع نص 63">
            <a:extLst>
              <a:ext uri="{FF2B5EF4-FFF2-40B4-BE49-F238E27FC236}">
                <a16:creationId xmlns:a16="http://schemas.microsoft.com/office/drawing/2014/main" id="{484C48DC-EC76-49D0-AC09-972020BD89DB}"/>
              </a:ext>
            </a:extLst>
          </p:cNvPr>
          <p:cNvSpPr txBox="1"/>
          <p:nvPr/>
        </p:nvSpPr>
        <p:spPr>
          <a:xfrm>
            <a:off x="8659537" y="3706684"/>
            <a:ext cx="87759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سنة</a:t>
            </a:r>
          </a:p>
        </p:txBody>
      </p:sp>
      <p:sp>
        <p:nvSpPr>
          <p:cNvPr id="66" name="مربع نص 65">
            <a:extLst>
              <a:ext uri="{FF2B5EF4-FFF2-40B4-BE49-F238E27FC236}">
                <a16:creationId xmlns:a16="http://schemas.microsoft.com/office/drawing/2014/main" id="{181F3BD1-0A8F-445F-A36C-AE60A78F9F6A}"/>
              </a:ext>
            </a:extLst>
          </p:cNvPr>
          <p:cNvSpPr txBox="1"/>
          <p:nvPr/>
        </p:nvSpPr>
        <p:spPr>
          <a:xfrm>
            <a:off x="10179103" y="3706147"/>
            <a:ext cx="62715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لمعز</a:t>
            </a:r>
          </a:p>
        </p:txBody>
      </p:sp>
      <p:sp>
        <p:nvSpPr>
          <p:cNvPr id="68" name="مربع نص 67">
            <a:extLst>
              <a:ext uri="{FF2B5EF4-FFF2-40B4-BE49-F238E27FC236}">
                <a16:creationId xmlns:a16="http://schemas.microsoft.com/office/drawing/2014/main" id="{7BBAA560-D50D-47F3-9825-5E66C1AF24CE}"/>
              </a:ext>
            </a:extLst>
          </p:cNvPr>
          <p:cNvSpPr txBox="1"/>
          <p:nvPr/>
        </p:nvSpPr>
        <p:spPr>
          <a:xfrm>
            <a:off x="8764943" y="3128501"/>
            <a:ext cx="87759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سنتان</a:t>
            </a:r>
          </a:p>
        </p:txBody>
      </p:sp>
      <p:cxnSp>
        <p:nvCxnSpPr>
          <p:cNvPr id="84" name="رابط كسهم مستقيم 83">
            <a:extLst>
              <a:ext uri="{FF2B5EF4-FFF2-40B4-BE49-F238E27FC236}">
                <a16:creationId xmlns:a16="http://schemas.microsoft.com/office/drawing/2014/main" id="{37AAF3EF-22A8-4877-850D-D3BA784100EF}"/>
              </a:ext>
            </a:extLst>
          </p:cNvPr>
          <p:cNvCxnSpPr>
            <a:cxnSpLocks/>
            <a:stCxn id="30" idx="1"/>
            <a:endCxn id="68" idx="3"/>
          </p:cNvCxnSpPr>
          <p:nvPr/>
        </p:nvCxnSpPr>
        <p:spPr>
          <a:xfrm flipH="1">
            <a:off x="9642534" y="3405500"/>
            <a:ext cx="641671" cy="0"/>
          </a:xfrm>
          <a:prstGeom prst="straightConnector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رابط كسهم مستقيم 89">
            <a:extLst>
              <a:ext uri="{FF2B5EF4-FFF2-40B4-BE49-F238E27FC236}">
                <a16:creationId xmlns:a16="http://schemas.microsoft.com/office/drawing/2014/main" id="{F8E3FB72-6FE6-4282-830E-7C6F0E3E1159}"/>
              </a:ext>
            </a:extLst>
          </p:cNvPr>
          <p:cNvCxnSpPr>
            <a:cxnSpLocks/>
            <a:stCxn id="66" idx="1"/>
            <a:endCxn id="64" idx="3"/>
          </p:cNvCxnSpPr>
          <p:nvPr/>
        </p:nvCxnSpPr>
        <p:spPr>
          <a:xfrm flipH="1">
            <a:off x="9537128" y="3983146"/>
            <a:ext cx="641975" cy="537"/>
          </a:xfrm>
          <a:prstGeom prst="straightConnector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9" name="رابط كسهم مستقيم 98">
            <a:extLst>
              <a:ext uri="{FF2B5EF4-FFF2-40B4-BE49-F238E27FC236}">
                <a16:creationId xmlns:a16="http://schemas.microsoft.com/office/drawing/2014/main" id="{2199D85F-F4AA-4326-890F-1C796729BF08}"/>
              </a:ext>
            </a:extLst>
          </p:cNvPr>
          <p:cNvCxnSpPr>
            <a:cxnSpLocks/>
            <a:stCxn id="96" idx="1"/>
            <a:endCxn id="94" idx="3"/>
          </p:cNvCxnSpPr>
          <p:nvPr/>
        </p:nvCxnSpPr>
        <p:spPr>
          <a:xfrm flipH="1">
            <a:off x="9214865" y="4482509"/>
            <a:ext cx="584357" cy="0"/>
          </a:xfrm>
          <a:prstGeom prst="straightConnector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4" name="مربع نص 93">
            <a:extLst>
              <a:ext uri="{FF2B5EF4-FFF2-40B4-BE49-F238E27FC236}">
                <a16:creationId xmlns:a16="http://schemas.microsoft.com/office/drawing/2014/main" id="{13E18534-0B97-48D3-A032-5EF4D1ED2DCD}"/>
              </a:ext>
            </a:extLst>
          </p:cNvPr>
          <p:cNvSpPr txBox="1"/>
          <p:nvPr/>
        </p:nvSpPr>
        <p:spPr>
          <a:xfrm>
            <a:off x="7313598" y="4205510"/>
            <a:ext cx="190126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نصف سنة</a:t>
            </a:r>
          </a:p>
        </p:txBody>
      </p:sp>
      <p:sp>
        <p:nvSpPr>
          <p:cNvPr id="96" name="مربع نص 95">
            <a:extLst>
              <a:ext uri="{FF2B5EF4-FFF2-40B4-BE49-F238E27FC236}">
                <a16:creationId xmlns:a16="http://schemas.microsoft.com/office/drawing/2014/main" id="{12A4C4DF-6CCE-48C3-998A-FC0DC2C295E9}"/>
              </a:ext>
            </a:extLst>
          </p:cNvPr>
          <p:cNvSpPr txBox="1"/>
          <p:nvPr/>
        </p:nvSpPr>
        <p:spPr>
          <a:xfrm>
            <a:off x="9799222" y="4205510"/>
            <a:ext cx="87759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لضأن</a:t>
            </a:r>
          </a:p>
        </p:txBody>
      </p:sp>
      <p:sp>
        <p:nvSpPr>
          <p:cNvPr id="97" name="مربع نص 96">
            <a:extLst>
              <a:ext uri="{FF2B5EF4-FFF2-40B4-BE49-F238E27FC236}">
                <a16:creationId xmlns:a16="http://schemas.microsoft.com/office/drawing/2014/main" id="{739751D4-1ADE-4BD7-B8A1-85AAE7F2CFF9}"/>
              </a:ext>
            </a:extLst>
          </p:cNvPr>
          <p:cNvSpPr txBox="1"/>
          <p:nvPr/>
        </p:nvSpPr>
        <p:spPr>
          <a:xfrm>
            <a:off x="3427037" y="4896318"/>
            <a:ext cx="5787828" cy="553998"/>
          </a:xfrm>
          <a:prstGeom prst="rect">
            <a:avLst/>
          </a:prstGeom>
          <a:noFill/>
          <a:ln w="31750">
            <a:solidFill>
              <a:schemeClr val="bg1">
                <a:lumMod val="65000"/>
              </a:schemeClr>
            </a:solid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(الجذع من الضأن أضحية)، رواه ابن ماجه</a:t>
            </a:r>
          </a:p>
        </p:txBody>
      </p:sp>
      <p:pic>
        <p:nvPicPr>
          <p:cNvPr id="113" name="صورة 112">
            <a:extLst>
              <a:ext uri="{FF2B5EF4-FFF2-40B4-BE49-F238E27FC236}">
                <a16:creationId xmlns:a16="http://schemas.microsoft.com/office/drawing/2014/main" id="{5A0909E6-3B94-4C68-8A16-F58417ABD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64222" y="4546637"/>
            <a:ext cx="2542216" cy="1807357"/>
          </a:xfrm>
          <a:prstGeom prst="rect">
            <a:avLst/>
          </a:prstGeom>
        </p:spPr>
      </p:pic>
    </p:spTree>
    <p:extLst>
      <p:ext uri="{BB962C8B-B14F-4D97-AF65-F5344CB8AC3E}">
        <p14:creationId xmlns:p14="http://schemas.microsoft.com/office/powerpoint/2010/main" val="51907164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9090297" y="649705"/>
            <a:ext cx="245084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تجزئ عنه</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27" idx="3"/>
          </p:cNvCxnSpPr>
          <p:nvPr/>
        </p:nvCxnSpPr>
        <p:spPr>
          <a:xfrm>
            <a:off x="11541138" y="971994"/>
            <a:ext cx="22449" cy="2824007"/>
          </a:xfrm>
          <a:prstGeom prst="bentConnector3">
            <a:avLst>
              <a:gd name="adj1" fmla="val 111830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275C6751-CB0A-44B5-AF8C-61BE086DA26A}"/>
              </a:ext>
            </a:extLst>
          </p:cNvPr>
          <p:cNvSpPr txBox="1"/>
          <p:nvPr/>
        </p:nvSpPr>
        <p:spPr>
          <a:xfrm>
            <a:off x="7765143" y="3519002"/>
            <a:ext cx="379844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تجزئ البدنة والبقرة عن سبعة</a:t>
            </a:r>
          </a:p>
        </p:txBody>
      </p:sp>
      <p:cxnSp>
        <p:nvCxnSpPr>
          <p:cNvPr id="36" name="موصل: على شكل مرفق 35">
            <a:extLst>
              <a:ext uri="{FF2B5EF4-FFF2-40B4-BE49-F238E27FC236}">
                <a16:creationId xmlns:a16="http://schemas.microsoft.com/office/drawing/2014/main" id="{787EF3BF-6ABA-4803-A26B-5AEB18E32960}"/>
              </a:ext>
            </a:extLst>
          </p:cNvPr>
          <p:cNvCxnSpPr>
            <a:cxnSpLocks/>
            <a:endCxn id="50" idx="3"/>
          </p:cNvCxnSpPr>
          <p:nvPr/>
        </p:nvCxnSpPr>
        <p:spPr>
          <a:xfrm rot="16200000" flipH="1">
            <a:off x="11126005" y="1371629"/>
            <a:ext cx="859666" cy="60396"/>
          </a:xfrm>
          <a:prstGeom prst="bentConnector4">
            <a:avLst>
              <a:gd name="adj1" fmla="val -365"/>
              <a:gd name="adj2" fmla="val 427179"/>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605963" y="1554661"/>
            <a:ext cx="1098007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تجزئ الشاة عن واحد وأهل بيته وعياله</a:t>
            </a:r>
          </a:p>
        </p:txBody>
      </p:sp>
      <p:sp>
        <p:nvSpPr>
          <p:cNvPr id="97" name="مربع نص 96">
            <a:extLst>
              <a:ext uri="{FF2B5EF4-FFF2-40B4-BE49-F238E27FC236}">
                <a16:creationId xmlns:a16="http://schemas.microsoft.com/office/drawing/2014/main" id="{739751D4-1ADE-4BD7-B8A1-85AAE7F2CFF9}"/>
              </a:ext>
            </a:extLst>
          </p:cNvPr>
          <p:cNvSpPr txBox="1"/>
          <p:nvPr/>
        </p:nvSpPr>
        <p:spPr>
          <a:xfrm>
            <a:off x="1547201" y="2269920"/>
            <a:ext cx="9294975" cy="1015663"/>
          </a:xfrm>
          <a:prstGeom prst="rect">
            <a:avLst/>
          </a:prstGeom>
          <a:noFill/>
          <a:ln w="31750">
            <a:solidFill>
              <a:schemeClr val="bg1">
                <a:lumMod val="65000"/>
              </a:schemeClr>
            </a:solid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أبي أيوب (كان الرجل في عهد رسول الله - صَلَّى اللَّهُ عَلَيْهِ وَسَلَّمَ - يضحي بالشاة عنه وعن أهل بيته فيأكلون ويطعمون)، قال في شرح المقنع: حديث صحيح.</a:t>
            </a:r>
          </a:p>
        </p:txBody>
      </p:sp>
      <p:sp>
        <p:nvSpPr>
          <p:cNvPr id="29" name="مربع نص 28">
            <a:extLst>
              <a:ext uri="{FF2B5EF4-FFF2-40B4-BE49-F238E27FC236}">
                <a16:creationId xmlns:a16="http://schemas.microsoft.com/office/drawing/2014/main" id="{6B290CB8-5E8E-48DA-A1A9-02B2D0ABC226}"/>
              </a:ext>
            </a:extLst>
          </p:cNvPr>
          <p:cNvSpPr txBox="1"/>
          <p:nvPr/>
        </p:nvSpPr>
        <p:spPr>
          <a:xfrm>
            <a:off x="1547201" y="4131056"/>
            <a:ext cx="9294975" cy="1015663"/>
          </a:xfrm>
          <a:prstGeom prst="rect">
            <a:avLst/>
          </a:prstGeom>
          <a:noFill/>
          <a:ln w="31750">
            <a:solidFill>
              <a:schemeClr val="bg1">
                <a:lumMod val="65000"/>
              </a:schemeClr>
            </a:solid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لقول جابر: (أمرنا رسول الله - صَلَّى اللَّهُ عَلَيْهِ وَسَلَّمَ - أن نشترك في الإبل والبقر كل سبعة في واحد منهما)، رواه مسلم</a:t>
            </a:r>
          </a:p>
        </p:txBody>
      </p:sp>
      <p:pic>
        <p:nvPicPr>
          <p:cNvPr id="34" name="صورة 33">
            <a:extLst>
              <a:ext uri="{FF2B5EF4-FFF2-40B4-BE49-F238E27FC236}">
                <a16:creationId xmlns:a16="http://schemas.microsoft.com/office/drawing/2014/main" id="{7E3DD34E-2790-48C6-A2C6-498D1E636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09" y="4437083"/>
            <a:ext cx="2042122" cy="1933575"/>
          </a:xfrm>
          <a:prstGeom prst="rect">
            <a:avLst/>
          </a:prstGeom>
        </p:spPr>
      </p:pic>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4787094" y="5375709"/>
            <a:ext cx="430320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شاة أفضل من سبع بدنة أو بقرة</a:t>
            </a:r>
          </a:p>
        </p:txBody>
      </p:sp>
      <p:pic>
        <p:nvPicPr>
          <p:cNvPr id="39" name="صورة 38">
            <a:extLst>
              <a:ext uri="{FF2B5EF4-FFF2-40B4-BE49-F238E27FC236}">
                <a16:creationId xmlns:a16="http://schemas.microsoft.com/office/drawing/2014/main" id="{3443A129-EC4F-4E9E-A4E6-63B5771FD4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0664" y="5453292"/>
            <a:ext cx="815316" cy="471072"/>
          </a:xfrm>
          <a:prstGeom prst="rect">
            <a:avLst/>
          </a:prstGeom>
        </p:spPr>
      </p:pic>
    </p:spTree>
    <p:extLst>
      <p:ext uri="{BB962C8B-B14F-4D97-AF65-F5344CB8AC3E}">
        <p14:creationId xmlns:p14="http://schemas.microsoft.com/office/powerpoint/2010/main" val="240839534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715712" y="447982"/>
            <a:ext cx="3716749"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لا يجزئ في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2"/>
            <a:endCxn id="27" idx="3"/>
          </p:cNvCxnSpPr>
          <p:nvPr/>
        </p:nvCxnSpPr>
        <p:spPr>
          <a:xfrm rot="16200000" flipH="1">
            <a:off x="8530673" y="-910081"/>
            <a:ext cx="619811" cy="4532983"/>
          </a:xfrm>
          <a:prstGeom prst="bentConnector4">
            <a:avLst>
              <a:gd name="adj1" fmla="val 30243"/>
              <a:gd name="adj2" fmla="val 105043"/>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275C6751-CB0A-44B5-AF8C-61BE086DA26A}"/>
              </a:ext>
            </a:extLst>
          </p:cNvPr>
          <p:cNvSpPr txBox="1"/>
          <p:nvPr/>
        </p:nvSpPr>
        <p:spPr>
          <a:xfrm>
            <a:off x="10102943" y="1389318"/>
            <a:ext cx="100412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العوراء</a:t>
            </a:r>
          </a:p>
        </p:txBody>
      </p:sp>
      <p:sp>
        <p:nvSpPr>
          <p:cNvPr id="50" name="مربع نص 49">
            <a:extLst>
              <a:ext uri="{FF2B5EF4-FFF2-40B4-BE49-F238E27FC236}">
                <a16:creationId xmlns:a16="http://schemas.microsoft.com/office/drawing/2014/main" id="{1B5DC28A-6E0E-4DEC-8DB1-7A4E55F1DE11}"/>
              </a:ext>
            </a:extLst>
          </p:cNvPr>
          <p:cNvSpPr txBox="1"/>
          <p:nvPr/>
        </p:nvSpPr>
        <p:spPr>
          <a:xfrm>
            <a:off x="10102943" y="786779"/>
            <a:ext cx="133101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تجزئ</a:t>
            </a: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5890488" y="2234829"/>
            <a:ext cx="2713418"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الهزيلة التي لا مخ فيها</a:t>
            </a:r>
          </a:p>
        </p:txBody>
      </p:sp>
      <p:sp>
        <p:nvSpPr>
          <p:cNvPr id="16" name="مستطيل: زوايا مستديرة 15">
            <a:extLst>
              <a:ext uri="{FF2B5EF4-FFF2-40B4-BE49-F238E27FC236}">
                <a16:creationId xmlns:a16="http://schemas.microsoft.com/office/drawing/2014/main" id="{5302498E-EA7F-477F-8D8E-B93E672B940F}"/>
              </a:ext>
            </a:extLst>
          </p:cNvPr>
          <p:cNvSpPr/>
          <p:nvPr/>
        </p:nvSpPr>
        <p:spPr>
          <a:xfrm>
            <a:off x="9253232" y="2220315"/>
            <a:ext cx="2713418" cy="1976003"/>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بينة العور بأن انخسفت عينها في الهدي ولا في الأضحية</a:t>
            </a:r>
          </a:p>
        </p:txBody>
      </p:sp>
      <p:sp>
        <p:nvSpPr>
          <p:cNvPr id="18" name="مربع نص 17">
            <a:extLst>
              <a:ext uri="{FF2B5EF4-FFF2-40B4-BE49-F238E27FC236}">
                <a16:creationId xmlns:a16="http://schemas.microsoft.com/office/drawing/2014/main" id="{7814A505-0987-4D82-B491-4E0A8B0D2758}"/>
              </a:ext>
            </a:extLst>
          </p:cNvPr>
          <p:cNvSpPr txBox="1"/>
          <p:nvPr/>
        </p:nvSpPr>
        <p:spPr>
          <a:xfrm>
            <a:off x="1877980" y="1416075"/>
            <a:ext cx="148352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الهتماء</a:t>
            </a:r>
          </a:p>
        </p:txBody>
      </p:sp>
      <p:sp>
        <p:nvSpPr>
          <p:cNvPr id="19" name="مربع نص 18">
            <a:extLst>
              <a:ext uri="{FF2B5EF4-FFF2-40B4-BE49-F238E27FC236}">
                <a16:creationId xmlns:a16="http://schemas.microsoft.com/office/drawing/2014/main" id="{17C92575-077F-4959-A373-11C4B659FB0D}"/>
              </a:ext>
            </a:extLst>
          </p:cNvPr>
          <p:cNvSpPr txBox="1"/>
          <p:nvPr/>
        </p:nvSpPr>
        <p:spPr>
          <a:xfrm>
            <a:off x="8289465" y="1385295"/>
            <a:ext cx="143329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العمياء</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3884015" y="1418567"/>
            <a:ext cx="159655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العرجاء</a:t>
            </a:r>
          </a:p>
        </p:txBody>
      </p:sp>
      <p:sp>
        <p:nvSpPr>
          <p:cNvPr id="22" name="مربع نص 21">
            <a:extLst>
              <a:ext uri="{FF2B5EF4-FFF2-40B4-BE49-F238E27FC236}">
                <a16:creationId xmlns:a16="http://schemas.microsoft.com/office/drawing/2014/main" id="{8C95F978-F33B-4F1D-9A35-B2DBC25ACC44}"/>
              </a:ext>
            </a:extLst>
          </p:cNvPr>
          <p:cNvSpPr txBox="1"/>
          <p:nvPr/>
        </p:nvSpPr>
        <p:spPr>
          <a:xfrm>
            <a:off x="6443545" y="1385294"/>
            <a:ext cx="159655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العجفاء</a:t>
            </a:r>
          </a:p>
        </p:txBody>
      </p:sp>
      <p:cxnSp>
        <p:nvCxnSpPr>
          <p:cNvPr id="37" name="موصل: على شكل مرفق 36">
            <a:extLst>
              <a:ext uri="{FF2B5EF4-FFF2-40B4-BE49-F238E27FC236}">
                <a16:creationId xmlns:a16="http://schemas.microsoft.com/office/drawing/2014/main" id="{F845AD60-1A38-4EB4-8A35-F4A4F423C709}"/>
              </a:ext>
            </a:extLst>
          </p:cNvPr>
          <p:cNvCxnSpPr>
            <a:cxnSpLocks/>
            <a:stCxn id="4" idx="2"/>
            <a:endCxn id="19" idx="3"/>
          </p:cNvCxnSpPr>
          <p:nvPr/>
        </p:nvCxnSpPr>
        <p:spPr>
          <a:xfrm rot="16200000" flipH="1">
            <a:off x="7840530" y="-219937"/>
            <a:ext cx="615788" cy="3148674"/>
          </a:xfrm>
          <a:prstGeom prst="bentConnector4">
            <a:avLst>
              <a:gd name="adj1" fmla="val 30113"/>
              <a:gd name="adj2" fmla="val 10726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موصل: على شكل مرفق 42">
            <a:extLst>
              <a:ext uri="{FF2B5EF4-FFF2-40B4-BE49-F238E27FC236}">
                <a16:creationId xmlns:a16="http://schemas.microsoft.com/office/drawing/2014/main" id="{D86FF6A9-3767-42FE-B7BE-053DEABEF4F7}"/>
              </a:ext>
            </a:extLst>
          </p:cNvPr>
          <p:cNvCxnSpPr>
            <a:cxnSpLocks/>
            <a:stCxn id="4" idx="2"/>
            <a:endCxn id="20" idx="0"/>
          </p:cNvCxnSpPr>
          <p:nvPr/>
        </p:nvCxnSpPr>
        <p:spPr>
          <a:xfrm rot="5400000">
            <a:off x="5442161" y="286640"/>
            <a:ext cx="372061" cy="1891792"/>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موصل: على شكل مرفق 43">
            <a:extLst>
              <a:ext uri="{FF2B5EF4-FFF2-40B4-BE49-F238E27FC236}">
                <a16:creationId xmlns:a16="http://schemas.microsoft.com/office/drawing/2014/main" id="{8FB43C0D-ED3F-41F7-ACF6-7F910614CD42}"/>
              </a:ext>
            </a:extLst>
          </p:cNvPr>
          <p:cNvCxnSpPr>
            <a:cxnSpLocks/>
            <a:stCxn id="4" idx="2"/>
            <a:endCxn id="22" idx="3"/>
          </p:cNvCxnSpPr>
          <p:nvPr/>
        </p:nvCxnSpPr>
        <p:spPr>
          <a:xfrm rot="16200000" flipH="1">
            <a:off x="6999202" y="621390"/>
            <a:ext cx="615787" cy="1466017"/>
          </a:xfrm>
          <a:prstGeom prst="bentConnector4">
            <a:avLst>
              <a:gd name="adj1" fmla="val 30114"/>
              <a:gd name="adj2" fmla="val 11609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رابط كسهم مستقيم 54">
            <a:extLst>
              <a:ext uri="{FF2B5EF4-FFF2-40B4-BE49-F238E27FC236}">
                <a16:creationId xmlns:a16="http://schemas.microsoft.com/office/drawing/2014/main" id="{B7199782-E2BB-4124-B8D0-498CA92AF615}"/>
              </a:ext>
            </a:extLst>
          </p:cNvPr>
          <p:cNvCxnSpPr>
            <a:cxnSpLocks/>
            <a:stCxn id="27" idx="2"/>
            <a:endCxn id="16" idx="0"/>
          </p:cNvCxnSpPr>
          <p:nvPr/>
        </p:nvCxnSpPr>
        <p:spPr>
          <a:xfrm>
            <a:off x="10605007" y="1943316"/>
            <a:ext cx="4934" cy="276999"/>
          </a:xfrm>
          <a:prstGeom prst="straightConnector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رابط كسهم مستقيم 63">
            <a:extLst>
              <a:ext uri="{FF2B5EF4-FFF2-40B4-BE49-F238E27FC236}">
                <a16:creationId xmlns:a16="http://schemas.microsoft.com/office/drawing/2014/main" id="{FB682C47-4FD2-464B-8EDA-84C71CD7B9DA}"/>
              </a:ext>
            </a:extLst>
          </p:cNvPr>
          <p:cNvCxnSpPr>
            <a:cxnSpLocks/>
            <a:stCxn id="22" idx="2"/>
            <a:endCxn id="40" idx="0"/>
          </p:cNvCxnSpPr>
          <p:nvPr/>
        </p:nvCxnSpPr>
        <p:spPr>
          <a:xfrm>
            <a:off x="7241825" y="1939292"/>
            <a:ext cx="5372" cy="295537"/>
          </a:xfrm>
          <a:prstGeom prst="straightConnector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مستطيل: زوايا مستديرة 75">
            <a:extLst>
              <a:ext uri="{FF2B5EF4-FFF2-40B4-BE49-F238E27FC236}">
                <a16:creationId xmlns:a16="http://schemas.microsoft.com/office/drawing/2014/main" id="{1DBEF937-AEBB-4CC1-B70F-212010E996AA}"/>
              </a:ext>
            </a:extLst>
          </p:cNvPr>
          <p:cNvSpPr/>
          <p:nvPr/>
        </p:nvSpPr>
        <p:spPr>
          <a:xfrm>
            <a:off x="1792885" y="2241597"/>
            <a:ext cx="3687689"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التي لا تطيق مشيًا مع الصحيحة</a:t>
            </a:r>
          </a:p>
        </p:txBody>
      </p:sp>
      <p:cxnSp>
        <p:nvCxnSpPr>
          <p:cNvPr id="83" name="موصل: على شكل مرفق 82">
            <a:extLst>
              <a:ext uri="{FF2B5EF4-FFF2-40B4-BE49-F238E27FC236}">
                <a16:creationId xmlns:a16="http://schemas.microsoft.com/office/drawing/2014/main" id="{2D43A0CB-16AE-4E5B-8056-4F9A48404E58}"/>
              </a:ext>
            </a:extLst>
          </p:cNvPr>
          <p:cNvCxnSpPr>
            <a:cxnSpLocks/>
            <a:stCxn id="20" idx="3"/>
            <a:endCxn id="76" idx="3"/>
          </p:cNvCxnSpPr>
          <p:nvPr/>
        </p:nvCxnSpPr>
        <p:spPr>
          <a:xfrm>
            <a:off x="5480574" y="1695566"/>
            <a:ext cx="12700" cy="873665"/>
          </a:xfrm>
          <a:prstGeom prst="bentConnector3">
            <a:avLst>
              <a:gd name="adj1" fmla="val 180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موصل: على شكل مرفق 86">
            <a:extLst>
              <a:ext uri="{FF2B5EF4-FFF2-40B4-BE49-F238E27FC236}">
                <a16:creationId xmlns:a16="http://schemas.microsoft.com/office/drawing/2014/main" id="{FD038BBA-952C-4DC2-B6CF-2D01F55E16D5}"/>
              </a:ext>
            </a:extLst>
          </p:cNvPr>
          <p:cNvCxnSpPr>
            <a:cxnSpLocks/>
            <a:stCxn id="4" idx="2"/>
            <a:endCxn id="18" idx="0"/>
          </p:cNvCxnSpPr>
          <p:nvPr/>
        </p:nvCxnSpPr>
        <p:spPr>
          <a:xfrm rot="5400000">
            <a:off x="4412132" y="-745881"/>
            <a:ext cx="369569" cy="3954343"/>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4" name="موصل: على شكل مرفق 93">
            <a:extLst>
              <a:ext uri="{FF2B5EF4-FFF2-40B4-BE49-F238E27FC236}">
                <a16:creationId xmlns:a16="http://schemas.microsoft.com/office/drawing/2014/main" id="{D9D25E35-6868-4AAF-9096-A18A67C7A9EF}"/>
              </a:ext>
            </a:extLst>
          </p:cNvPr>
          <p:cNvCxnSpPr>
            <a:cxnSpLocks/>
            <a:stCxn id="18" idx="1"/>
            <a:endCxn id="99" idx="1"/>
          </p:cNvCxnSpPr>
          <p:nvPr/>
        </p:nvCxnSpPr>
        <p:spPr>
          <a:xfrm rot="10800000" flipV="1">
            <a:off x="1792884" y="1693073"/>
            <a:ext cx="85096" cy="1778525"/>
          </a:xfrm>
          <a:prstGeom prst="bentConnector3">
            <a:avLst>
              <a:gd name="adj1" fmla="val 36863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9" name="مستطيل: زوايا مستديرة 98">
            <a:extLst>
              <a:ext uri="{FF2B5EF4-FFF2-40B4-BE49-F238E27FC236}">
                <a16:creationId xmlns:a16="http://schemas.microsoft.com/office/drawing/2014/main" id="{4BD40D2E-54D6-48F1-BD8D-785A23CE35A4}"/>
              </a:ext>
            </a:extLst>
          </p:cNvPr>
          <p:cNvSpPr/>
          <p:nvPr/>
        </p:nvSpPr>
        <p:spPr>
          <a:xfrm>
            <a:off x="1792884" y="3143965"/>
            <a:ext cx="3687689"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التي ذهبت ثناياها من أصلها</a:t>
            </a:r>
          </a:p>
        </p:txBody>
      </p:sp>
      <p:pic>
        <p:nvPicPr>
          <p:cNvPr id="104" name="صورة 103">
            <a:extLst>
              <a:ext uri="{FF2B5EF4-FFF2-40B4-BE49-F238E27FC236}">
                <a16:creationId xmlns:a16="http://schemas.microsoft.com/office/drawing/2014/main" id="{EF0F0BF3-BD07-406F-BF7F-6491E83AA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331" y="4655831"/>
            <a:ext cx="1433297" cy="1391752"/>
          </a:xfrm>
          <a:prstGeom prst="rect">
            <a:avLst/>
          </a:prstGeom>
          <a:effectLst>
            <a:softEdge rad="127000"/>
          </a:effectLst>
        </p:spPr>
      </p:pic>
      <p:pic>
        <p:nvPicPr>
          <p:cNvPr id="106" name="صورة 105">
            <a:extLst>
              <a:ext uri="{FF2B5EF4-FFF2-40B4-BE49-F238E27FC236}">
                <a16:creationId xmlns:a16="http://schemas.microsoft.com/office/drawing/2014/main" id="{C95C4D55-0E40-4C45-8F58-9017A116A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273" y="4311357"/>
            <a:ext cx="2561008" cy="2008170"/>
          </a:xfrm>
          <a:prstGeom prst="rect">
            <a:avLst/>
          </a:prstGeom>
          <a:effectLst>
            <a:softEdge rad="635000"/>
          </a:effectLst>
        </p:spPr>
      </p:pic>
      <p:pic>
        <p:nvPicPr>
          <p:cNvPr id="108" name="صورة 107">
            <a:extLst>
              <a:ext uri="{FF2B5EF4-FFF2-40B4-BE49-F238E27FC236}">
                <a16:creationId xmlns:a16="http://schemas.microsoft.com/office/drawing/2014/main" id="{CC98AE3E-D8BF-4E39-91BB-F074CEF44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296" y="4452690"/>
            <a:ext cx="1838389" cy="1723490"/>
          </a:xfrm>
          <a:prstGeom prst="rect">
            <a:avLst/>
          </a:prstGeom>
          <a:effectLst>
            <a:softEdge rad="127000"/>
          </a:effectLst>
        </p:spPr>
      </p:pic>
    </p:spTree>
    <p:extLst>
      <p:ext uri="{BB962C8B-B14F-4D97-AF65-F5344CB8AC3E}">
        <p14:creationId xmlns:p14="http://schemas.microsoft.com/office/powerpoint/2010/main" val="17864547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193355" y="620843"/>
            <a:ext cx="3645367" cy="65526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لا يجزئ في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2"/>
            <a:endCxn id="27" idx="3"/>
          </p:cNvCxnSpPr>
          <p:nvPr/>
        </p:nvCxnSpPr>
        <p:spPr>
          <a:xfrm rot="16200000" flipH="1">
            <a:off x="8134906" y="-842758"/>
            <a:ext cx="763061" cy="5000795"/>
          </a:xfrm>
          <a:prstGeom prst="bentConnector4">
            <a:avLst>
              <a:gd name="adj1" fmla="val 31849"/>
              <a:gd name="adj2" fmla="val 10457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275C6751-CB0A-44B5-AF8C-61BE086DA26A}"/>
              </a:ext>
            </a:extLst>
          </p:cNvPr>
          <p:cNvSpPr txBox="1"/>
          <p:nvPr/>
        </p:nvSpPr>
        <p:spPr>
          <a:xfrm>
            <a:off x="10012707" y="1762172"/>
            <a:ext cx="100412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الجداء</a:t>
            </a:r>
          </a:p>
        </p:txBody>
      </p:sp>
      <p:sp>
        <p:nvSpPr>
          <p:cNvPr id="50" name="مربع نص 49">
            <a:extLst>
              <a:ext uri="{FF2B5EF4-FFF2-40B4-BE49-F238E27FC236}">
                <a16:creationId xmlns:a16="http://schemas.microsoft.com/office/drawing/2014/main" id="{1B5DC28A-6E0E-4DEC-8DB1-7A4E55F1DE11}"/>
              </a:ext>
            </a:extLst>
          </p:cNvPr>
          <p:cNvSpPr txBox="1"/>
          <p:nvPr/>
        </p:nvSpPr>
        <p:spPr>
          <a:xfrm>
            <a:off x="10012707" y="1013269"/>
            <a:ext cx="133101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تجزئ</a:t>
            </a: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8" name="مربع نص 17">
            <a:extLst>
              <a:ext uri="{FF2B5EF4-FFF2-40B4-BE49-F238E27FC236}">
                <a16:creationId xmlns:a16="http://schemas.microsoft.com/office/drawing/2014/main" id="{7814A505-0987-4D82-B491-4E0A8B0D2758}"/>
              </a:ext>
            </a:extLst>
          </p:cNvPr>
          <p:cNvSpPr txBox="1"/>
          <p:nvPr/>
        </p:nvSpPr>
        <p:spPr>
          <a:xfrm>
            <a:off x="1877980" y="1764418"/>
            <a:ext cx="148352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العضباء</a:t>
            </a:r>
          </a:p>
        </p:txBody>
      </p:sp>
      <p:sp>
        <p:nvSpPr>
          <p:cNvPr id="22" name="مربع نص 21">
            <a:extLst>
              <a:ext uri="{FF2B5EF4-FFF2-40B4-BE49-F238E27FC236}">
                <a16:creationId xmlns:a16="http://schemas.microsoft.com/office/drawing/2014/main" id="{8C95F978-F33B-4F1D-9A35-B2DBC25ACC44}"/>
              </a:ext>
            </a:extLst>
          </p:cNvPr>
          <p:cNvSpPr txBox="1"/>
          <p:nvPr/>
        </p:nvSpPr>
        <p:spPr>
          <a:xfrm>
            <a:off x="5221486" y="1762172"/>
            <a:ext cx="159655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المريضة</a:t>
            </a:r>
          </a:p>
        </p:txBody>
      </p:sp>
      <p:cxnSp>
        <p:nvCxnSpPr>
          <p:cNvPr id="43" name="موصل: على شكل مرفق 42">
            <a:extLst>
              <a:ext uri="{FF2B5EF4-FFF2-40B4-BE49-F238E27FC236}">
                <a16:creationId xmlns:a16="http://schemas.microsoft.com/office/drawing/2014/main" id="{D86FF6A9-3767-42FE-B7BE-053DEABEF4F7}"/>
              </a:ext>
            </a:extLst>
          </p:cNvPr>
          <p:cNvCxnSpPr>
            <a:cxnSpLocks/>
            <a:stCxn id="4" idx="2"/>
            <a:endCxn id="18" idx="1"/>
          </p:cNvCxnSpPr>
          <p:nvPr/>
        </p:nvCxnSpPr>
        <p:spPr>
          <a:xfrm rot="5400000">
            <a:off x="3564357" y="-410266"/>
            <a:ext cx="765307" cy="4138059"/>
          </a:xfrm>
          <a:prstGeom prst="bentConnector4">
            <a:avLst>
              <a:gd name="adj1" fmla="val 31903"/>
              <a:gd name="adj2" fmla="val 105524"/>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رابط كسهم مستقيم 63">
            <a:extLst>
              <a:ext uri="{FF2B5EF4-FFF2-40B4-BE49-F238E27FC236}">
                <a16:creationId xmlns:a16="http://schemas.microsoft.com/office/drawing/2014/main" id="{FB682C47-4FD2-464B-8EDA-84C71CD7B9DA}"/>
              </a:ext>
            </a:extLst>
          </p:cNvPr>
          <p:cNvCxnSpPr>
            <a:cxnSpLocks/>
            <a:stCxn id="4" idx="2"/>
            <a:endCxn id="22" idx="0"/>
          </p:cNvCxnSpPr>
          <p:nvPr/>
        </p:nvCxnSpPr>
        <p:spPr>
          <a:xfrm>
            <a:off x="6016039" y="1276110"/>
            <a:ext cx="3727" cy="486062"/>
          </a:xfrm>
          <a:prstGeom prst="straightConnector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مستطيل: زوايا مستديرة 75">
            <a:extLst>
              <a:ext uri="{FF2B5EF4-FFF2-40B4-BE49-F238E27FC236}">
                <a16:creationId xmlns:a16="http://schemas.microsoft.com/office/drawing/2014/main" id="{1DBEF937-AEBB-4CC1-B70F-212010E996AA}"/>
              </a:ext>
            </a:extLst>
          </p:cNvPr>
          <p:cNvSpPr/>
          <p:nvPr/>
        </p:nvSpPr>
        <p:spPr>
          <a:xfrm>
            <a:off x="8014942" y="2573979"/>
            <a:ext cx="3687689"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أي؛ ما شاب ونشف ضرعها</a:t>
            </a:r>
          </a:p>
        </p:txBody>
      </p:sp>
      <p:cxnSp>
        <p:nvCxnSpPr>
          <p:cNvPr id="83" name="موصل: على شكل مرفق 82">
            <a:extLst>
              <a:ext uri="{FF2B5EF4-FFF2-40B4-BE49-F238E27FC236}">
                <a16:creationId xmlns:a16="http://schemas.microsoft.com/office/drawing/2014/main" id="{2D43A0CB-16AE-4E5B-8056-4F9A48404E58}"/>
              </a:ext>
            </a:extLst>
          </p:cNvPr>
          <p:cNvCxnSpPr>
            <a:cxnSpLocks/>
            <a:stCxn id="27" idx="2"/>
            <a:endCxn id="76" idx="3"/>
          </p:cNvCxnSpPr>
          <p:nvPr/>
        </p:nvCxnSpPr>
        <p:spPr>
          <a:xfrm rot="16200000" flipH="1">
            <a:off x="10815980" y="2014961"/>
            <a:ext cx="585443" cy="1187860"/>
          </a:xfrm>
          <a:prstGeom prst="bentConnector4">
            <a:avLst>
              <a:gd name="adj1" fmla="val 22018"/>
              <a:gd name="adj2" fmla="val 11924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9" name="مستطيل: زوايا مستديرة 98">
            <a:extLst>
              <a:ext uri="{FF2B5EF4-FFF2-40B4-BE49-F238E27FC236}">
                <a16:creationId xmlns:a16="http://schemas.microsoft.com/office/drawing/2014/main" id="{4BD40D2E-54D6-48F1-BD8D-785A23CE35A4}"/>
              </a:ext>
            </a:extLst>
          </p:cNvPr>
          <p:cNvSpPr/>
          <p:nvPr/>
        </p:nvSpPr>
        <p:spPr>
          <a:xfrm>
            <a:off x="489206" y="2573979"/>
            <a:ext cx="3738571"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التي ذهب أكثر إذنها أو قرنها</a:t>
            </a:r>
          </a:p>
        </p:txBody>
      </p:sp>
      <p:cxnSp>
        <p:nvCxnSpPr>
          <p:cNvPr id="47" name="موصل: على شكل مرفق 46">
            <a:extLst>
              <a:ext uri="{FF2B5EF4-FFF2-40B4-BE49-F238E27FC236}">
                <a16:creationId xmlns:a16="http://schemas.microsoft.com/office/drawing/2014/main" id="{03BF3485-6FAD-4076-B801-7B69A4A5E041}"/>
              </a:ext>
            </a:extLst>
          </p:cNvPr>
          <p:cNvCxnSpPr>
            <a:cxnSpLocks/>
            <a:stCxn id="18" idx="2"/>
            <a:endCxn id="99" idx="1"/>
          </p:cNvCxnSpPr>
          <p:nvPr/>
        </p:nvCxnSpPr>
        <p:spPr>
          <a:xfrm rot="5400000">
            <a:off x="1262877" y="1544745"/>
            <a:ext cx="583197" cy="2130538"/>
          </a:xfrm>
          <a:prstGeom prst="bentConnector4">
            <a:avLst>
              <a:gd name="adj1" fmla="val 21910"/>
              <a:gd name="adj2" fmla="val 11073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مستطيل: زوايا مستديرة 41">
            <a:extLst>
              <a:ext uri="{FF2B5EF4-FFF2-40B4-BE49-F238E27FC236}">
                <a16:creationId xmlns:a16="http://schemas.microsoft.com/office/drawing/2014/main" id="{D59A133D-C952-40D5-B908-56FBD13C46CB}"/>
              </a:ext>
            </a:extLst>
          </p:cNvPr>
          <p:cNvSpPr/>
          <p:nvPr/>
        </p:nvSpPr>
        <p:spPr>
          <a:xfrm>
            <a:off x="4999611" y="2575483"/>
            <a:ext cx="2047638"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بينة المرض</a:t>
            </a:r>
          </a:p>
        </p:txBody>
      </p:sp>
      <p:cxnSp>
        <p:nvCxnSpPr>
          <p:cNvPr id="56" name="رابط كسهم مستقيم 55">
            <a:extLst>
              <a:ext uri="{FF2B5EF4-FFF2-40B4-BE49-F238E27FC236}">
                <a16:creationId xmlns:a16="http://schemas.microsoft.com/office/drawing/2014/main" id="{45312450-FBB2-48CC-9E16-D189A0DC9D4C}"/>
              </a:ext>
            </a:extLst>
          </p:cNvPr>
          <p:cNvCxnSpPr>
            <a:cxnSpLocks/>
            <a:stCxn id="22" idx="2"/>
            <a:endCxn id="42" idx="0"/>
          </p:cNvCxnSpPr>
          <p:nvPr/>
        </p:nvCxnSpPr>
        <p:spPr>
          <a:xfrm>
            <a:off x="6019766" y="2316170"/>
            <a:ext cx="3664" cy="259313"/>
          </a:xfrm>
          <a:prstGeom prst="straightConnector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رابط كسهم مستقيم 58">
            <a:extLst>
              <a:ext uri="{FF2B5EF4-FFF2-40B4-BE49-F238E27FC236}">
                <a16:creationId xmlns:a16="http://schemas.microsoft.com/office/drawing/2014/main" id="{C847FC59-053A-47E9-B8B5-7F4F215BEE8B}"/>
              </a:ext>
            </a:extLst>
          </p:cNvPr>
          <p:cNvCxnSpPr>
            <a:cxnSpLocks/>
            <a:stCxn id="42" idx="2"/>
            <a:endCxn id="51" idx="0"/>
          </p:cNvCxnSpPr>
          <p:nvPr/>
        </p:nvCxnSpPr>
        <p:spPr>
          <a:xfrm>
            <a:off x="6023430" y="3230750"/>
            <a:ext cx="8086" cy="531058"/>
          </a:xfrm>
          <a:prstGeom prst="straightConnector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مربع نص 50">
            <a:extLst>
              <a:ext uri="{FF2B5EF4-FFF2-40B4-BE49-F238E27FC236}">
                <a16:creationId xmlns:a16="http://schemas.microsoft.com/office/drawing/2014/main" id="{287EEE4C-872F-4DF9-BCDA-AD94C6CAC3FA}"/>
              </a:ext>
            </a:extLst>
          </p:cNvPr>
          <p:cNvSpPr txBox="1"/>
          <p:nvPr/>
        </p:nvSpPr>
        <p:spPr>
          <a:xfrm>
            <a:off x="1384028" y="3761808"/>
            <a:ext cx="9294975" cy="1477328"/>
          </a:xfrm>
          <a:prstGeom prst="rect">
            <a:avLst/>
          </a:prstGeom>
          <a:noFill/>
          <a:ln w="31750">
            <a:solidFill>
              <a:schemeClr val="bg1">
                <a:lumMod val="65000"/>
              </a:schemeClr>
            </a:solid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البراء بن عازب: قام فينا رسول الله - صَلَّى اللَّهُ عَلَيْهِ وَسَلَّمَ - فقال: (أربع لا تجوز في الأضاحي العوراء البين عورها، والمريضة البين مرضها، والعرجاء البين ظلعها، والعجفاء التي لا تنقي)، رواه أبو داود والنسائي.</a:t>
            </a:r>
          </a:p>
        </p:txBody>
      </p:sp>
    </p:spTree>
    <p:extLst>
      <p:ext uri="{BB962C8B-B14F-4D97-AF65-F5344CB8AC3E}">
        <p14:creationId xmlns:p14="http://schemas.microsoft.com/office/powerpoint/2010/main" val="340359410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3663943" y="725887"/>
            <a:ext cx="5382647"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يجزئ بلا كراهة من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2"/>
            <a:endCxn id="27" idx="3"/>
          </p:cNvCxnSpPr>
          <p:nvPr/>
        </p:nvCxnSpPr>
        <p:spPr>
          <a:xfrm rot="16200000" flipH="1">
            <a:off x="8173064" y="-493386"/>
            <a:ext cx="1049954" cy="4685548"/>
          </a:xfrm>
          <a:prstGeom prst="bentConnector4">
            <a:avLst>
              <a:gd name="adj1" fmla="val 36809"/>
              <a:gd name="adj2" fmla="val 104879"/>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275C6751-CB0A-44B5-AF8C-61BE086DA26A}"/>
              </a:ext>
            </a:extLst>
          </p:cNvPr>
          <p:cNvSpPr txBox="1"/>
          <p:nvPr/>
        </p:nvSpPr>
        <p:spPr>
          <a:xfrm>
            <a:off x="10036688" y="2097366"/>
            <a:ext cx="100412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البتراء</a:t>
            </a:r>
          </a:p>
        </p:txBody>
      </p:sp>
      <p:sp>
        <p:nvSpPr>
          <p:cNvPr id="50" name="مربع نص 49">
            <a:extLst>
              <a:ext uri="{FF2B5EF4-FFF2-40B4-BE49-F238E27FC236}">
                <a16:creationId xmlns:a16="http://schemas.microsoft.com/office/drawing/2014/main" id="{1B5DC28A-6E0E-4DEC-8DB1-7A4E55F1DE11}"/>
              </a:ext>
            </a:extLst>
          </p:cNvPr>
          <p:cNvSpPr txBox="1"/>
          <p:nvPr/>
        </p:nvSpPr>
        <p:spPr>
          <a:xfrm>
            <a:off x="9932248" y="1150003"/>
            <a:ext cx="133101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تجزئ</a:t>
            </a: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7667281" y="3214094"/>
            <a:ext cx="3794281" cy="655267"/>
          </a:xfrm>
          <a:prstGeom prst="roundRect">
            <a:avLst>
              <a:gd name="adj" fmla="val 18882"/>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التي لا ذنب لها خلقة أو مقطوعاً</a:t>
            </a:r>
          </a:p>
        </p:txBody>
      </p:sp>
      <p:sp>
        <p:nvSpPr>
          <p:cNvPr id="18" name="مربع نص 17">
            <a:extLst>
              <a:ext uri="{FF2B5EF4-FFF2-40B4-BE49-F238E27FC236}">
                <a16:creationId xmlns:a16="http://schemas.microsoft.com/office/drawing/2014/main" id="{7814A505-0987-4D82-B491-4E0A8B0D2758}"/>
              </a:ext>
            </a:extLst>
          </p:cNvPr>
          <p:cNvSpPr txBox="1"/>
          <p:nvPr/>
        </p:nvSpPr>
        <p:spPr>
          <a:xfrm>
            <a:off x="649264" y="2108032"/>
            <a:ext cx="211688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خصي غير مجبوب</a:t>
            </a:r>
          </a:p>
        </p:txBody>
      </p:sp>
      <p:sp>
        <p:nvSpPr>
          <p:cNvPr id="19" name="مربع نص 18">
            <a:extLst>
              <a:ext uri="{FF2B5EF4-FFF2-40B4-BE49-F238E27FC236}">
                <a16:creationId xmlns:a16="http://schemas.microsoft.com/office/drawing/2014/main" id="{17C92575-077F-4959-A373-11C4B659FB0D}"/>
              </a:ext>
            </a:extLst>
          </p:cNvPr>
          <p:cNvSpPr txBox="1"/>
          <p:nvPr/>
        </p:nvSpPr>
        <p:spPr>
          <a:xfrm>
            <a:off x="7077133" y="2094988"/>
            <a:ext cx="118029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الصمعاء</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3609870" y="2105754"/>
            <a:ext cx="159655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الجماء</a:t>
            </a:r>
          </a:p>
        </p:txBody>
      </p:sp>
      <p:cxnSp>
        <p:nvCxnSpPr>
          <p:cNvPr id="37" name="موصل: على شكل مرفق 36">
            <a:extLst>
              <a:ext uri="{FF2B5EF4-FFF2-40B4-BE49-F238E27FC236}">
                <a16:creationId xmlns:a16="http://schemas.microsoft.com/office/drawing/2014/main" id="{F845AD60-1A38-4EB4-8A35-F4A4F423C709}"/>
              </a:ext>
            </a:extLst>
          </p:cNvPr>
          <p:cNvCxnSpPr>
            <a:cxnSpLocks/>
            <a:stCxn id="4" idx="2"/>
            <a:endCxn id="19" idx="3"/>
          </p:cNvCxnSpPr>
          <p:nvPr/>
        </p:nvCxnSpPr>
        <p:spPr>
          <a:xfrm rot="16200000" flipH="1">
            <a:off x="6782560" y="897118"/>
            <a:ext cx="1047576" cy="1902162"/>
          </a:xfrm>
          <a:prstGeom prst="bentConnector4">
            <a:avLst>
              <a:gd name="adj1" fmla="val 36779"/>
              <a:gd name="adj2" fmla="val 15350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موصل: على شكل مرفق 42">
            <a:extLst>
              <a:ext uri="{FF2B5EF4-FFF2-40B4-BE49-F238E27FC236}">
                <a16:creationId xmlns:a16="http://schemas.microsoft.com/office/drawing/2014/main" id="{D86FF6A9-3767-42FE-B7BE-053DEABEF4F7}"/>
              </a:ext>
            </a:extLst>
          </p:cNvPr>
          <p:cNvCxnSpPr>
            <a:cxnSpLocks/>
            <a:stCxn id="4" idx="2"/>
            <a:endCxn id="20" idx="0"/>
          </p:cNvCxnSpPr>
          <p:nvPr/>
        </p:nvCxnSpPr>
        <p:spPr>
          <a:xfrm rot="5400000">
            <a:off x="4991038" y="741524"/>
            <a:ext cx="781343" cy="1947117"/>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مستطيل: زوايا مستديرة 75">
            <a:extLst>
              <a:ext uri="{FF2B5EF4-FFF2-40B4-BE49-F238E27FC236}">
                <a16:creationId xmlns:a16="http://schemas.microsoft.com/office/drawing/2014/main" id="{1DBEF937-AEBB-4CC1-B70F-212010E996AA}"/>
              </a:ext>
            </a:extLst>
          </p:cNvPr>
          <p:cNvSpPr/>
          <p:nvPr/>
        </p:nvSpPr>
        <p:spPr>
          <a:xfrm>
            <a:off x="1694020" y="3129260"/>
            <a:ext cx="3687689"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التي لم يخلق لها قرن</a:t>
            </a:r>
          </a:p>
        </p:txBody>
      </p:sp>
      <p:cxnSp>
        <p:nvCxnSpPr>
          <p:cNvPr id="83" name="موصل: على شكل مرفق 82">
            <a:extLst>
              <a:ext uri="{FF2B5EF4-FFF2-40B4-BE49-F238E27FC236}">
                <a16:creationId xmlns:a16="http://schemas.microsoft.com/office/drawing/2014/main" id="{2D43A0CB-16AE-4E5B-8056-4F9A48404E58}"/>
              </a:ext>
            </a:extLst>
          </p:cNvPr>
          <p:cNvCxnSpPr>
            <a:cxnSpLocks/>
            <a:stCxn id="20" idx="3"/>
            <a:endCxn id="76" idx="3"/>
          </p:cNvCxnSpPr>
          <p:nvPr/>
        </p:nvCxnSpPr>
        <p:spPr>
          <a:xfrm>
            <a:off x="5206429" y="2382753"/>
            <a:ext cx="175280" cy="1074141"/>
          </a:xfrm>
          <a:prstGeom prst="bentConnector3">
            <a:avLst>
              <a:gd name="adj1" fmla="val 23042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موصل: على شكل مرفق 86">
            <a:extLst>
              <a:ext uri="{FF2B5EF4-FFF2-40B4-BE49-F238E27FC236}">
                <a16:creationId xmlns:a16="http://schemas.microsoft.com/office/drawing/2014/main" id="{FD038BBA-952C-4DC2-B6CF-2D01F55E16D5}"/>
              </a:ext>
            </a:extLst>
          </p:cNvPr>
          <p:cNvCxnSpPr>
            <a:cxnSpLocks/>
            <a:stCxn id="4" idx="2"/>
            <a:endCxn id="18" idx="0"/>
          </p:cNvCxnSpPr>
          <p:nvPr/>
        </p:nvCxnSpPr>
        <p:spPr>
          <a:xfrm rot="5400000">
            <a:off x="3639678" y="-607558"/>
            <a:ext cx="783621" cy="4647559"/>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4" name="موصل: على شكل مرفق 93">
            <a:extLst>
              <a:ext uri="{FF2B5EF4-FFF2-40B4-BE49-F238E27FC236}">
                <a16:creationId xmlns:a16="http://schemas.microsoft.com/office/drawing/2014/main" id="{D9D25E35-6868-4AAF-9096-A18A67C7A9EF}"/>
              </a:ext>
            </a:extLst>
          </p:cNvPr>
          <p:cNvCxnSpPr>
            <a:cxnSpLocks/>
            <a:stCxn id="18" idx="1"/>
            <a:endCxn id="99" idx="1"/>
          </p:cNvCxnSpPr>
          <p:nvPr/>
        </p:nvCxnSpPr>
        <p:spPr>
          <a:xfrm rot="10800000" flipH="1" flipV="1">
            <a:off x="649264" y="2385030"/>
            <a:ext cx="415288" cy="2293561"/>
          </a:xfrm>
          <a:prstGeom prst="bentConnector3">
            <a:avLst>
              <a:gd name="adj1" fmla="val -55046"/>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9" name="مستطيل: زوايا مستديرة 98">
            <a:extLst>
              <a:ext uri="{FF2B5EF4-FFF2-40B4-BE49-F238E27FC236}">
                <a16:creationId xmlns:a16="http://schemas.microsoft.com/office/drawing/2014/main" id="{4BD40D2E-54D6-48F1-BD8D-785A23CE35A4}"/>
              </a:ext>
            </a:extLst>
          </p:cNvPr>
          <p:cNvSpPr/>
          <p:nvPr/>
        </p:nvSpPr>
        <p:spPr>
          <a:xfrm>
            <a:off x="1064552" y="4350958"/>
            <a:ext cx="3687689"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بأن قطع خصيتاه فقط</a:t>
            </a:r>
          </a:p>
        </p:txBody>
      </p:sp>
      <p:cxnSp>
        <p:nvCxnSpPr>
          <p:cNvPr id="38" name="موصل: على شكل مرفق 37">
            <a:extLst>
              <a:ext uri="{FF2B5EF4-FFF2-40B4-BE49-F238E27FC236}">
                <a16:creationId xmlns:a16="http://schemas.microsoft.com/office/drawing/2014/main" id="{45CC9A65-E0D2-4D54-9A5F-EC0DF6613B49}"/>
              </a:ext>
            </a:extLst>
          </p:cNvPr>
          <p:cNvCxnSpPr>
            <a:cxnSpLocks/>
            <a:stCxn id="27" idx="2"/>
            <a:endCxn id="40" idx="3"/>
          </p:cNvCxnSpPr>
          <p:nvPr/>
        </p:nvCxnSpPr>
        <p:spPr>
          <a:xfrm rot="16200000" flipH="1">
            <a:off x="10554975" y="2635141"/>
            <a:ext cx="890364" cy="922810"/>
          </a:xfrm>
          <a:prstGeom prst="bentConnector4">
            <a:avLst>
              <a:gd name="adj1" fmla="val 31601"/>
              <a:gd name="adj2" fmla="val 12477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موصل: على شكل مرفق 44">
            <a:extLst>
              <a:ext uri="{FF2B5EF4-FFF2-40B4-BE49-F238E27FC236}">
                <a16:creationId xmlns:a16="http://schemas.microsoft.com/office/drawing/2014/main" id="{9FB9BBC6-2840-44F2-A40C-ACC9FC3B8451}"/>
              </a:ext>
            </a:extLst>
          </p:cNvPr>
          <p:cNvCxnSpPr>
            <a:cxnSpLocks/>
            <a:stCxn id="19" idx="1"/>
            <a:endCxn id="28" idx="1"/>
          </p:cNvCxnSpPr>
          <p:nvPr/>
        </p:nvCxnSpPr>
        <p:spPr>
          <a:xfrm rot="10800000" flipV="1">
            <a:off x="6698729" y="2371986"/>
            <a:ext cx="378405" cy="2392495"/>
          </a:xfrm>
          <a:prstGeom prst="bentConnector3">
            <a:avLst>
              <a:gd name="adj1" fmla="val 16041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مستطيل: زوايا مستديرة 27">
            <a:extLst>
              <a:ext uri="{FF2B5EF4-FFF2-40B4-BE49-F238E27FC236}">
                <a16:creationId xmlns:a16="http://schemas.microsoft.com/office/drawing/2014/main" id="{BCEA4DDC-B122-4DE7-8C1B-D54BD61A3ADD}"/>
              </a:ext>
            </a:extLst>
          </p:cNvPr>
          <p:cNvSpPr/>
          <p:nvPr/>
        </p:nvSpPr>
        <p:spPr>
          <a:xfrm>
            <a:off x="6698728" y="4436848"/>
            <a:ext cx="3794281" cy="655267"/>
          </a:xfrm>
          <a:prstGeom prst="roundRect">
            <a:avLst>
              <a:gd name="adj" fmla="val 18882"/>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وهي صغيرة الأذن</a:t>
            </a:r>
          </a:p>
        </p:txBody>
      </p:sp>
    </p:spTree>
    <p:extLst>
      <p:ext uri="{BB962C8B-B14F-4D97-AF65-F5344CB8AC3E}">
        <p14:creationId xmlns:p14="http://schemas.microsoft.com/office/powerpoint/2010/main" val="44519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58"/>
            <a:ext cx="12109938" cy="6858000"/>
          </a:xfrm>
          <a:prstGeom prst="rect">
            <a:avLst/>
          </a:prstGeom>
        </p:spPr>
      </p:pic>
      <p:sp>
        <p:nvSpPr>
          <p:cNvPr id="2" name="عنوان 1"/>
          <p:cNvSpPr>
            <a:spLocks noGrp="1"/>
          </p:cNvSpPr>
          <p:nvPr>
            <p:ph type="title"/>
          </p:nvPr>
        </p:nvSpPr>
        <p:spPr>
          <a:xfrm>
            <a:off x="1400908" y="177555"/>
            <a:ext cx="10515600" cy="1325563"/>
          </a:xfrm>
        </p:spPr>
        <p:txBody>
          <a:bodyPr>
            <a:normAutofit/>
          </a:bodyPr>
          <a:lstStyle/>
          <a:p>
            <a:r>
              <a:rPr lang="ar-SA" sz="3000" dirty="0">
                <a:solidFill>
                  <a:srgbClr val="3C6345"/>
                </a:solidFill>
              </a:rPr>
              <a:t>[</a:t>
            </a:r>
            <a:r>
              <a:rPr lang="ar-SA" sz="3000" dirty="0">
                <a:solidFill>
                  <a:srgbClr val="3C6345"/>
                </a:solidFill>
                <a:cs typeface="PT Bold Heading" panose="02010400000000000000" pitchFamily="2" charset="-78"/>
              </a:rPr>
              <a:t>أحوال الناس مع المواقيت]</a:t>
            </a:r>
            <a:br>
              <a:rPr lang="ar-SA" sz="3000" dirty="0">
                <a:solidFill>
                  <a:srgbClr val="3C6345"/>
                </a:solidFill>
              </a:rPr>
            </a:br>
            <a:endParaRPr lang="ar-SA" sz="3000" dirty="0">
              <a:solidFill>
                <a:srgbClr val="3C6345"/>
              </a:solidFill>
            </a:endParaRPr>
          </a:p>
        </p:txBody>
      </p:sp>
      <p:sp>
        <p:nvSpPr>
          <p:cNvPr id="5" name="مستطيل 4"/>
          <p:cNvSpPr/>
          <p:nvPr/>
        </p:nvSpPr>
        <p:spPr>
          <a:xfrm>
            <a:off x="4855115" y="1333473"/>
            <a:ext cx="3183885"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س6/ما حكم تجاوز الميقات بلا إحرام؟</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4" name="مستطيل 13"/>
          <p:cNvSpPr/>
          <p:nvPr/>
        </p:nvSpPr>
        <p:spPr>
          <a:xfrm>
            <a:off x="8898862" y="1893276"/>
            <a:ext cx="936800" cy="316523"/>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[يحرم]</a:t>
            </a:r>
          </a:p>
        </p:txBody>
      </p:sp>
      <p:sp>
        <p:nvSpPr>
          <p:cNvPr id="16" name="مستطيل 15"/>
          <p:cNvSpPr/>
          <p:nvPr/>
        </p:nvSpPr>
        <p:spPr>
          <a:xfrm>
            <a:off x="3624192" y="1869827"/>
            <a:ext cx="805338" cy="316523"/>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[يباح]</a:t>
            </a:r>
          </a:p>
        </p:txBody>
      </p:sp>
      <p:sp>
        <p:nvSpPr>
          <p:cNvPr id="18" name="مستطيل 17"/>
          <p:cNvSpPr/>
          <p:nvPr/>
        </p:nvSpPr>
        <p:spPr>
          <a:xfrm>
            <a:off x="597877" y="2309845"/>
            <a:ext cx="5161595" cy="461665"/>
          </a:xfrm>
          <a:prstGeom prst="rect">
            <a:avLst/>
          </a:prstGeom>
          <a:solidFill>
            <a:srgbClr val="FEEEB2"/>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إلا: لقتال مباح, أو خوف, أو حاجة تتكرر, كحطاب ونحوه</a:t>
            </a:r>
          </a:p>
        </p:txBody>
      </p:sp>
      <p:sp>
        <p:nvSpPr>
          <p:cNvPr id="19" name="مستطيل 18"/>
          <p:cNvSpPr/>
          <p:nvPr/>
        </p:nvSpPr>
        <p:spPr>
          <a:xfrm>
            <a:off x="5898681" y="2309844"/>
            <a:ext cx="6000361" cy="461665"/>
          </a:xfrm>
          <a:prstGeom prst="rect">
            <a:avLst/>
          </a:prstGeom>
          <a:solidFill>
            <a:srgbClr val="FEEEB2"/>
          </a:solidFill>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ولا يحل لحر مسلم مكلف أراد مكة أو النسك تجاوز الميقات بلا إحرام </a:t>
            </a:r>
          </a:p>
        </p:txBody>
      </p:sp>
      <p:cxnSp>
        <p:nvCxnSpPr>
          <p:cNvPr id="26" name="رابط مستقيم 25"/>
          <p:cNvCxnSpPr/>
          <p:nvPr/>
        </p:nvCxnSpPr>
        <p:spPr>
          <a:xfrm flipH="1">
            <a:off x="4003945" y="1547447"/>
            <a:ext cx="851171" cy="0"/>
          </a:xfrm>
          <a:prstGeom prst="line">
            <a:avLst/>
          </a:prstGeom>
        </p:spPr>
        <p:style>
          <a:lnRef idx="1">
            <a:schemeClr val="dk1"/>
          </a:lnRef>
          <a:fillRef idx="0">
            <a:schemeClr val="dk1"/>
          </a:fillRef>
          <a:effectRef idx="0">
            <a:schemeClr val="dk1"/>
          </a:effectRef>
          <a:fontRef idx="minor">
            <a:schemeClr val="tx1"/>
          </a:fontRef>
        </p:style>
      </p:cxnSp>
      <p:cxnSp>
        <p:nvCxnSpPr>
          <p:cNvPr id="27" name="رابط مستقيم 26"/>
          <p:cNvCxnSpPr/>
          <p:nvPr/>
        </p:nvCxnSpPr>
        <p:spPr>
          <a:xfrm flipH="1">
            <a:off x="8039000" y="1547447"/>
            <a:ext cx="1230923" cy="0"/>
          </a:xfrm>
          <a:prstGeom prst="line">
            <a:avLst/>
          </a:prstGeom>
        </p:spPr>
        <p:style>
          <a:lnRef idx="1">
            <a:schemeClr val="dk1"/>
          </a:lnRef>
          <a:fillRef idx="0">
            <a:schemeClr val="dk1"/>
          </a:fillRef>
          <a:effectRef idx="0">
            <a:schemeClr val="dk1"/>
          </a:effectRef>
          <a:fontRef idx="minor">
            <a:schemeClr val="tx1"/>
          </a:fontRef>
        </p:style>
      </p:cxnSp>
      <p:cxnSp>
        <p:nvCxnSpPr>
          <p:cNvPr id="29" name="رابط كسهم مستقيم 28"/>
          <p:cNvCxnSpPr/>
          <p:nvPr/>
        </p:nvCxnSpPr>
        <p:spPr>
          <a:xfrm>
            <a:off x="9269923" y="1547447"/>
            <a:ext cx="0" cy="1553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رابط كسهم مستقيم 29"/>
          <p:cNvCxnSpPr/>
          <p:nvPr/>
        </p:nvCxnSpPr>
        <p:spPr>
          <a:xfrm>
            <a:off x="4003945" y="1547447"/>
            <a:ext cx="0" cy="1553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مستطيل 33"/>
          <p:cNvSpPr/>
          <p:nvPr/>
        </p:nvSpPr>
        <p:spPr>
          <a:xfrm>
            <a:off x="4176112" y="3056710"/>
            <a:ext cx="4238661"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س7/ما اللازم على مكلف تجاوز الميقات بلا إحرام؟</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5" name="مستطيل 34"/>
          <p:cNvSpPr/>
          <p:nvPr/>
        </p:nvSpPr>
        <p:spPr>
          <a:xfrm>
            <a:off x="4052680" y="4076672"/>
            <a:ext cx="3834704"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س8/ما الحكم فيمن كلف بعد تجاوز الميقات؟</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6" name="مستطيل 35"/>
          <p:cNvSpPr/>
          <p:nvPr/>
        </p:nvSpPr>
        <p:spPr>
          <a:xfrm>
            <a:off x="4989617" y="5105400"/>
            <a:ext cx="2501006"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س9/ما حكم تقديم الإحرام؟</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7" name="مستطيل 36"/>
          <p:cNvSpPr/>
          <p:nvPr/>
        </p:nvSpPr>
        <p:spPr>
          <a:xfrm>
            <a:off x="1354165" y="3428946"/>
            <a:ext cx="9882554" cy="461665"/>
          </a:xfrm>
          <a:prstGeom prst="rect">
            <a:avLst/>
          </a:prstGeom>
          <a:solidFill>
            <a:srgbClr val="FFF3DB"/>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فإن تجاوزه لغير ذلك لزمه أن يرجع ليحرم منه إن لم يخف فوت حج أو على نفسه، وإن أحرم من موضعه فعليه دم</a:t>
            </a:r>
          </a:p>
        </p:txBody>
      </p:sp>
      <p:sp>
        <p:nvSpPr>
          <p:cNvPr id="38" name="مستطيل 37"/>
          <p:cNvSpPr/>
          <p:nvPr/>
        </p:nvSpPr>
        <p:spPr>
          <a:xfrm>
            <a:off x="3246616" y="4446002"/>
            <a:ext cx="5128347" cy="461665"/>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وإن تجاوزه غير مكلف ثم كلف أحرم من موضعه</a:t>
            </a:r>
          </a:p>
        </p:txBody>
      </p:sp>
      <p:sp>
        <p:nvSpPr>
          <p:cNvPr id="39" name="مستطيل 38"/>
          <p:cNvSpPr/>
          <p:nvPr/>
        </p:nvSpPr>
        <p:spPr>
          <a:xfrm>
            <a:off x="3650327" y="5565503"/>
            <a:ext cx="4590996" cy="461665"/>
          </a:xfrm>
          <a:prstGeom prst="rect">
            <a:avLst/>
          </a:prstGeom>
          <a:solidFill>
            <a:srgbClr val="FEEEB2"/>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وكره إحرام قبل ميقات ويحج قبل أشهره وينعقد.</a:t>
            </a:r>
          </a:p>
        </p:txBody>
      </p:sp>
    </p:spTree>
    <p:extLst>
      <p:ext uri="{BB962C8B-B14F-4D97-AF65-F5344CB8AC3E}">
        <p14:creationId xmlns:p14="http://schemas.microsoft.com/office/powerpoint/2010/main" val="3407229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6" grpId="0" animBg="1"/>
      <p:bldP spid="18" grpId="0" animBg="1"/>
      <p:bldP spid="19" grpId="0" animBg="1"/>
      <p:bldP spid="34" grpId="0"/>
      <p:bldP spid="35" grpId="0"/>
      <p:bldP spid="36" grpId="0"/>
      <p:bldP spid="37" grpId="0" animBg="1"/>
      <p:bldP spid="38"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6096000" y="1433959"/>
            <a:ext cx="5382647"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يجزئ مع الكراهة من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50" idx="3"/>
          </p:cNvCxnSpPr>
          <p:nvPr/>
        </p:nvCxnSpPr>
        <p:spPr>
          <a:xfrm flipH="1">
            <a:off x="10898886" y="1733221"/>
            <a:ext cx="579761" cy="876240"/>
          </a:xfrm>
          <a:prstGeom prst="bentConnector3">
            <a:avLst>
              <a:gd name="adj1" fmla="val -3943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6631644" y="2332462"/>
            <a:ext cx="426724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يجزئ مع الكراهة ما بإذنه أو قرنه:</a:t>
            </a: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10203543" y="3214095"/>
            <a:ext cx="1258019" cy="601762"/>
          </a:xfrm>
          <a:prstGeom prst="roundRect">
            <a:avLst>
              <a:gd name="adj" fmla="val 18882"/>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خرق</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2340939" y="4355811"/>
            <a:ext cx="813144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على ما نص على في رواية حنبل وغيره، قال في شرح المنتهى: وهذا هو المذهب</a:t>
            </a:r>
          </a:p>
        </p:txBody>
      </p:sp>
      <p:sp>
        <p:nvSpPr>
          <p:cNvPr id="76" name="مستطيل: زوايا مستديرة 75">
            <a:extLst>
              <a:ext uri="{FF2B5EF4-FFF2-40B4-BE49-F238E27FC236}">
                <a16:creationId xmlns:a16="http://schemas.microsoft.com/office/drawing/2014/main" id="{1DBEF937-AEBB-4CC1-B70F-212010E996AA}"/>
              </a:ext>
            </a:extLst>
          </p:cNvPr>
          <p:cNvSpPr/>
          <p:nvPr/>
        </p:nvSpPr>
        <p:spPr>
          <a:xfrm>
            <a:off x="4048061" y="3200953"/>
            <a:ext cx="2783652" cy="601761"/>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قطع أقل من النصف</a:t>
            </a:r>
          </a:p>
        </p:txBody>
      </p:sp>
      <p:cxnSp>
        <p:nvCxnSpPr>
          <p:cNvPr id="83" name="موصل: على شكل مرفق 82">
            <a:extLst>
              <a:ext uri="{FF2B5EF4-FFF2-40B4-BE49-F238E27FC236}">
                <a16:creationId xmlns:a16="http://schemas.microsoft.com/office/drawing/2014/main" id="{2D43A0CB-16AE-4E5B-8056-4F9A48404E58}"/>
              </a:ext>
            </a:extLst>
          </p:cNvPr>
          <p:cNvCxnSpPr>
            <a:cxnSpLocks/>
            <a:stCxn id="50" idx="2"/>
            <a:endCxn id="76" idx="1"/>
          </p:cNvCxnSpPr>
          <p:nvPr/>
        </p:nvCxnSpPr>
        <p:spPr>
          <a:xfrm rot="5400000">
            <a:off x="6098976" y="835545"/>
            <a:ext cx="615374" cy="4717204"/>
          </a:xfrm>
          <a:prstGeom prst="bentConnector4">
            <a:avLst>
              <a:gd name="adj1" fmla="val 25553"/>
              <a:gd name="adj2" fmla="val 104846"/>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4" name="موصل: على شكل مرفق 93">
            <a:extLst>
              <a:ext uri="{FF2B5EF4-FFF2-40B4-BE49-F238E27FC236}">
                <a16:creationId xmlns:a16="http://schemas.microsoft.com/office/drawing/2014/main" id="{D9D25E35-6868-4AAF-9096-A18A67C7A9EF}"/>
              </a:ext>
            </a:extLst>
          </p:cNvPr>
          <p:cNvCxnSpPr>
            <a:cxnSpLocks/>
            <a:stCxn id="50" idx="2"/>
            <a:endCxn id="99" idx="1"/>
          </p:cNvCxnSpPr>
          <p:nvPr/>
        </p:nvCxnSpPr>
        <p:spPr>
          <a:xfrm rot="5400000">
            <a:off x="4389927" y="-869650"/>
            <a:ext cx="619228" cy="8131448"/>
          </a:xfrm>
          <a:prstGeom prst="bentConnector4">
            <a:avLst>
              <a:gd name="adj1" fmla="val 26016"/>
              <a:gd name="adj2" fmla="val 10281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9" name="مستطيل: زوايا مستديرة 98">
            <a:extLst>
              <a:ext uri="{FF2B5EF4-FFF2-40B4-BE49-F238E27FC236}">
                <a16:creationId xmlns:a16="http://schemas.microsoft.com/office/drawing/2014/main" id="{4BD40D2E-54D6-48F1-BD8D-785A23CE35A4}"/>
              </a:ext>
            </a:extLst>
          </p:cNvPr>
          <p:cNvSpPr/>
          <p:nvPr/>
        </p:nvSpPr>
        <p:spPr>
          <a:xfrm>
            <a:off x="633817" y="3208661"/>
            <a:ext cx="2561246" cy="594053"/>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النصف فقط</a:t>
            </a:r>
          </a:p>
        </p:txBody>
      </p:sp>
      <p:cxnSp>
        <p:nvCxnSpPr>
          <p:cNvPr id="38" name="موصل: على شكل مرفق 37">
            <a:extLst>
              <a:ext uri="{FF2B5EF4-FFF2-40B4-BE49-F238E27FC236}">
                <a16:creationId xmlns:a16="http://schemas.microsoft.com/office/drawing/2014/main" id="{45CC9A65-E0D2-4D54-9A5F-EC0DF6613B49}"/>
              </a:ext>
            </a:extLst>
          </p:cNvPr>
          <p:cNvCxnSpPr>
            <a:cxnSpLocks/>
            <a:stCxn id="50" idx="2"/>
            <a:endCxn id="40" idx="3"/>
          </p:cNvCxnSpPr>
          <p:nvPr/>
        </p:nvCxnSpPr>
        <p:spPr>
          <a:xfrm rot="16200000" flipH="1">
            <a:off x="9799155" y="1852569"/>
            <a:ext cx="628516" cy="2696297"/>
          </a:xfrm>
          <a:prstGeom prst="bentConnector4">
            <a:avLst>
              <a:gd name="adj1" fmla="val 26064"/>
              <a:gd name="adj2" fmla="val 10847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موصل: على شكل مرفق 44">
            <a:extLst>
              <a:ext uri="{FF2B5EF4-FFF2-40B4-BE49-F238E27FC236}">
                <a16:creationId xmlns:a16="http://schemas.microsoft.com/office/drawing/2014/main" id="{9FB9BBC6-2840-44F2-A40C-ACC9FC3B8451}"/>
              </a:ext>
            </a:extLst>
          </p:cNvPr>
          <p:cNvCxnSpPr>
            <a:cxnSpLocks/>
            <a:stCxn id="50" idx="2"/>
            <a:endCxn id="28" idx="1"/>
          </p:cNvCxnSpPr>
          <p:nvPr/>
        </p:nvCxnSpPr>
        <p:spPr>
          <a:xfrm rot="5400000">
            <a:off x="7859543" y="2602682"/>
            <a:ext cx="621945" cy="1189500"/>
          </a:xfrm>
          <a:prstGeom prst="bentConnector4">
            <a:avLst>
              <a:gd name="adj1" fmla="val 26339"/>
              <a:gd name="adj2" fmla="val 11921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مستطيل: زوايا مستديرة 27">
            <a:extLst>
              <a:ext uri="{FF2B5EF4-FFF2-40B4-BE49-F238E27FC236}">
                <a16:creationId xmlns:a16="http://schemas.microsoft.com/office/drawing/2014/main" id="{BCEA4DDC-B122-4DE7-8C1B-D54BD61A3ADD}"/>
              </a:ext>
            </a:extLst>
          </p:cNvPr>
          <p:cNvSpPr/>
          <p:nvPr/>
        </p:nvSpPr>
        <p:spPr>
          <a:xfrm>
            <a:off x="7575765" y="3214095"/>
            <a:ext cx="1211558" cy="588620"/>
          </a:xfrm>
          <a:prstGeom prst="roundRect">
            <a:avLst>
              <a:gd name="adj" fmla="val 18882"/>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شق</a:t>
            </a:r>
          </a:p>
        </p:txBody>
      </p:sp>
      <p:cxnSp>
        <p:nvCxnSpPr>
          <p:cNvPr id="61" name="موصل: على شكل مرفق 60">
            <a:extLst>
              <a:ext uri="{FF2B5EF4-FFF2-40B4-BE49-F238E27FC236}">
                <a16:creationId xmlns:a16="http://schemas.microsoft.com/office/drawing/2014/main" id="{81FE64BD-AF86-4C8C-9E98-5F0C73E24F8E}"/>
              </a:ext>
            </a:extLst>
          </p:cNvPr>
          <p:cNvCxnSpPr>
            <a:cxnSpLocks/>
            <a:stCxn id="99" idx="2"/>
            <a:endCxn id="20" idx="1"/>
          </p:cNvCxnSpPr>
          <p:nvPr/>
        </p:nvCxnSpPr>
        <p:spPr>
          <a:xfrm rot="16200000" flipH="1">
            <a:off x="1712641" y="4004512"/>
            <a:ext cx="830096" cy="426499"/>
          </a:xfrm>
          <a:prstGeom prst="bentConnector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909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748442" y="586567"/>
            <a:ext cx="398663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النحر والذبح</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8" name="وسيلة الشرح: خط منحني مزدوج 7">
            <a:extLst>
              <a:ext uri="{FF2B5EF4-FFF2-40B4-BE49-F238E27FC236}">
                <a16:creationId xmlns:a16="http://schemas.microsoft.com/office/drawing/2014/main" id="{761C932B-F101-4BE6-A922-8D6292EC4847}"/>
              </a:ext>
            </a:extLst>
          </p:cNvPr>
          <p:cNvSpPr/>
          <p:nvPr/>
        </p:nvSpPr>
        <p:spPr>
          <a:xfrm rot="10800000" flipV="1">
            <a:off x="1502868" y="2440664"/>
            <a:ext cx="3632796" cy="1774989"/>
          </a:xfrm>
          <a:prstGeom prst="borderCallout3">
            <a:avLst>
              <a:gd name="adj1" fmla="val 99432"/>
              <a:gd name="adj2" fmla="val 661"/>
              <a:gd name="adj3" fmla="val 98615"/>
              <a:gd name="adj4" fmla="val -17154"/>
              <a:gd name="adj5" fmla="val -30333"/>
              <a:gd name="adj6" fmla="val -17791"/>
              <a:gd name="adj7" fmla="val -36274"/>
              <a:gd name="adj8" fmla="val -34324"/>
            </a:avLst>
          </a:prstGeom>
          <a:solidFill>
            <a:srgbClr val="B9B9B9"/>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السنة أن يذبح غير الأبل على جنبها الأيسر موجهة إلى القبلة.</a:t>
            </a:r>
          </a:p>
        </p:txBody>
      </p:sp>
      <p:sp>
        <p:nvSpPr>
          <p:cNvPr id="16" name="وسيلة الشرح: خط منحني مزدوج 15">
            <a:extLst>
              <a:ext uri="{FF2B5EF4-FFF2-40B4-BE49-F238E27FC236}">
                <a16:creationId xmlns:a16="http://schemas.microsoft.com/office/drawing/2014/main" id="{8723B0DD-5305-49B6-82F7-FEB0727CDA16}"/>
              </a:ext>
            </a:extLst>
          </p:cNvPr>
          <p:cNvSpPr/>
          <p:nvPr/>
        </p:nvSpPr>
        <p:spPr>
          <a:xfrm rot="10800000" flipV="1">
            <a:off x="6409662" y="1802851"/>
            <a:ext cx="3473132" cy="3050617"/>
          </a:xfrm>
          <a:prstGeom prst="borderCallout3">
            <a:avLst>
              <a:gd name="adj1" fmla="val 99432"/>
              <a:gd name="adj2" fmla="val 661"/>
              <a:gd name="adj3" fmla="val 99433"/>
              <a:gd name="adj4" fmla="val -18946"/>
              <a:gd name="adj5" fmla="val -12955"/>
              <a:gd name="adj6" fmla="val -17791"/>
              <a:gd name="adj7" fmla="val -26190"/>
              <a:gd name="adj8" fmla="val 48009"/>
            </a:avLst>
          </a:prstGeom>
          <a:solidFill>
            <a:srgbClr val="B9B9B9"/>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2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السنة نحر الأبل:</a:t>
            </a:r>
          </a:p>
          <a:p>
            <a:pPr marL="514350" marR="0" lvl="0" indent="-514350" algn="justLow" defTabSz="914400" rtl="1" eaLnBrk="1" fontAlgn="auto" latinLnBrk="0" hangingPunct="1">
              <a:lnSpc>
                <a:spcPct val="100000"/>
              </a:lnSpc>
              <a:spcBef>
                <a:spcPts val="0"/>
              </a:spcBef>
              <a:spcAft>
                <a:spcPts val="0"/>
              </a:spcAft>
              <a:buClrTx/>
              <a:buSzTx/>
              <a:buFontTx/>
              <a:buAutoNum type="arabicPeriod"/>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قائمة.</a:t>
            </a:r>
          </a:p>
          <a:p>
            <a:pPr marL="514350" marR="0" lvl="0" indent="-514350" algn="justLow" defTabSz="914400" rtl="1" eaLnBrk="1" fontAlgn="auto" latinLnBrk="0" hangingPunct="1">
              <a:lnSpc>
                <a:spcPct val="100000"/>
              </a:lnSpc>
              <a:spcBef>
                <a:spcPts val="0"/>
              </a:spcBef>
              <a:spcAft>
                <a:spcPts val="0"/>
              </a:spcAft>
              <a:buClrTx/>
              <a:buSzTx/>
              <a:buFontTx/>
              <a:buAutoNum type="arabicPeriod"/>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معقولة يدها اليسرى.</a:t>
            </a:r>
          </a:p>
          <a:p>
            <a:pPr marL="514350" marR="0" lvl="0" indent="-514350" algn="justLow" defTabSz="914400" rtl="1" eaLnBrk="1" fontAlgn="auto" latinLnBrk="0" hangingPunct="1">
              <a:lnSpc>
                <a:spcPct val="100000"/>
              </a:lnSpc>
              <a:spcBef>
                <a:spcPts val="0"/>
              </a:spcBef>
              <a:spcAft>
                <a:spcPts val="0"/>
              </a:spcAft>
              <a:buClrTx/>
              <a:buSzTx/>
              <a:buFontTx/>
              <a:buAutoNum type="arabicPeriod"/>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يطعنها بالحربة أو نحوها في الوهدة التي بين أصل العنق والصدر.</a:t>
            </a:r>
          </a:p>
        </p:txBody>
      </p:sp>
      <p:cxnSp>
        <p:nvCxnSpPr>
          <p:cNvPr id="18" name="موصل: على شكل مرفق 17">
            <a:extLst>
              <a:ext uri="{FF2B5EF4-FFF2-40B4-BE49-F238E27FC236}">
                <a16:creationId xmlns:a16="http://schemas.microsoft.com/office/drawing/2014/main" id="{B0C546F9-FF03-40F2-A4D7-3B9CE8A16D83}"/>
              </a:ext>
            </a:extLst>
          </p:cNvPr>
          <p:cNvCxnSpPr>
            <a:cxnSpLocks/>
            <a:endCxn id="10" idx="3"/>
          </p:cNvCxnSpPr>
          <p:nvPr/>
        </p:nvCxnSpPr>
        <p:spPr>
          <a:xfrm rot="10800000" flipV="1">
            <a:off x="8735081" y="4853468"/>
            <a:ext cx="1147714" cy="1006682"/>
          </a:xfrm>
          <a:prstGeom prst="bentConnector3">
            <a:avLst>
              <a:gd name="adj1" fmla="val -4379"/>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مربع نص 9">
            <a:extLst>
              <a:ext uri="{FF2B5EF4-FFF2-40B4-BE49-F238E27FC236}">
                <a16:creationId xmlns:a16="http://schemas.microsoft.com/office/drawing/2014/main" id="{82406A18-06CA-4D8D-9BB9-C1D449A14C23}"/>
              </a:ext>
            </a:extLst>
          </p:cNvPr>
          <p:cNvSpPr txBox="1"/>
          <p:nvPr/>
        </p:nvSpPr>
        <p:spPr>
          <a:xfrm>
            <a:off x="177286" y="5598540"/>
            <a:ext cx="8557795" cy="523220"/>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لفعله صلى الله عليه وسلم وفعل أصحابه كما رواه أبو داود عن عبد الرحمن بن سابط</a:t>
            </a:r>
            <a:endParaRPr kumimoji="0" lang="ar-SA"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مستطيل: زوايا مستديرة 13">
            <a:extLst>
              <a:ext uri="{FF2B5EF4-FFF2-40B4-BE49-F238E27FC236}">
                <a16:creationId xmlns:a16="http://schemas.microsoft.com/office/drawing/2014/main" id="{17CD2C5D-BC77-4449-9E23-D0A5B2A7B959}"/>
              </a:ext>
            </a:extLst>
          </p:cNvPr>
          <p:cNvSpPr/>
          <p:nvPr/>
        </p:nvSpPr>
        <p:spPr>
          <a:xfrm>
            <a:off x="8928418" y="5208739"/>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Tree>
    <p:extLst>
      <p:ext uri="{BB962C8B-B14F-4D97-AF65-F5344CB8AC3E}">
        <p14:creationId xmlns:p14="http://schemas.microsoft.com/office/powerpoint/2010/main" val="22644266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6609525" y="523408"/>
            <a:ext cx="521290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ذبح ما ينحر ونحر ما يذبح</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7" name="مربع نص 26">
            <a:extLst>
              <a:ext uri="{FF2B5EF4-FFF2-40B4-BE49-F238E27FC236}">
                <a16:creationId xmlns:a16="http://schemas.microsoft.com/office/drawing/2014/main" id="{275C6751-CB0A-44B5-AF8C-61BE086DA26A}"/>
              </a:ext>
            </a:extLst>
          </p:cNvPr>
          <p:cNvSpPr txBox="1"/>
          <p:nvPr/>
        </p:nvSpPr>
        <p:spPr>
          <a:xfrm>
            <a:off x="3585028" y="1397535"/>
            <a:ext cx="641101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يجوز عكسها، أي؛ ذبح ما ينحر ونحر ما يذبح</a:t>
            </a:r>
          </a:p>
        </p:txBody>
      </p:sp>
      <p:sp>
        <p:nvSpPr>
          <p:cNvPr id="97" name="مربع نص 96">
            <a:extLst>
              <a:ext uri="{FF2B5EF4-FFF2-40B4-BE49-F238E27FC236}">
                <a16:creationId xmlns:a16="http://schemas.microsoft.com/office/drawing/2014/main" id="{739751D4-1ADE-4BD7-B8A1-85AAE7F2CFF9}"/>
              </a:ext>
            </a:extLst>
          </p:cNvPr>
          <p:cNvSpPr txBox="1"/>
          <p:nvPr/>
        </p:nvSpPr>
        <p:spPr>
          <a:xfrm>
            <a:off x="1144924" y="2164167"/>
            <a:ext cx="5704118" cy="553998"/>
          </a:xfrm>
          <a:prstGeom prst="rect">
            <a:avLst/>
          </a:prstGeom>
          <a:noFill/>
          <a:ln w="31750">
            <a:solidFill>
              <a:schemeClr val="bg1">
                <a:lumMod val="65000"/>
              </a:schemeClr>
            </a:solidFill>
            <a:prstDash val="sys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ولحديث: (ما أنهر الدم وذكر اسم الله عليه فكل)</a:t>
            </a: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515150" y="4409237"/>
            <a:ext cx="4415856" cy="655267"/>
          </a:xfrm>
          <a:prstGeom prst="roundRect">
            <a:avLst>
              <a:gd name="adj" fmla="val 0"/>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ولا بأس بقوله: اللهم تقبل من فلان</a:t>
            </a:r>
          </a:p>
        </p:txBody>
      </p:sp>
      <p:pic>
        <p:nvPicPr>
          <p:cNvPr id="39" name="صورة 38">
            <a:extLst>
              <a:ext uri="{FF2B5EF4-FFF2-40B4-BE49-F238E27FC236}">
                <a16:creationId xmlns:a16="http://schemas.microsoft.com/office/drawing/2014/main" id="{3443A129-EC4F-4E9E-A4E6-63B5771FD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2907" y="4498109"/>
            <a:ext cx="815316" cy="471072"/>
          </a:xfrm>
          <a:prstGeom prst="rect">
            <a:avLst/>
          </a:prstGeom>
        </p:spPr>
      </p:pic>
      <p:sp>
        <p:nvSpPr>
          <p:cNvPr id="5" name="مستطيل: زوايا مستديرة 4">
            <a:extLst>
              <a:ext uri="{FF2B5EF4-FFF2-40B4-BE49-F238E27FC236}">
                <a16:creationId xmlns:a16="http://schemas.microsoft.com/office/drawing/2014/main" id="{921D2020-70B7-455C-A808-18FBD7F98D60}"/>
              </a:ext>
            </a:extLst>
          </p:cNvPr>
          <p:cNvSpPr/>
          <p:nvPr/>
        </p:nvSpPr>
        <p:spPr>
          <a:xfrm>
            <a:off x="10306832" y="1381736"/>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الحكم</a:t>
            </a:r>
          </a:p>
        </p:txBody>
      </p:sp>
      <p:sp>
        <p:nvSpPr>
          <p:cNvPr id="9" name="مستطيل: زوايا مستديرة 8">
            <a:extLst>
              <a:ext uri="{FF2B5EF4-FFF2-40B4-BE49-F238E27FC236}">
                <a16:creationId xmlns:a16="http://schemas.microsoft.com/office/drawing/2014/main" id="{96B9CC93-0922-444E-9E0C-184874E9CFDE}"/>
              </a:ext>
            </a:extLst>
          </p:cNvPr>
          <p:cNvSpPr/>
          <p:nvPr/>
        </p:nvSpPr>
        <p:spPr>
          <a:xfrm>
            <a:off x="10306832" y="2116965"/>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11" name="مربع نص 10">
            <a:extLst>
              <a:ext uri="{FF2B5EF4-FFF2-40B4-BE49-F238E27FC236}">
                <a16:creationId xmlns:a16="http://schemas.microsoft.com/office/drawing/2014/main" id="{FE21B96D-3EE8-44E0-A8C8-A46CF6675306}"/>
              </a:ext>
            </a:extLst>
          </p:cNvPr>
          <p:cNvSpPr txBox="1"/>
          <p:nvPr/>
        </p:nvSpPr>
        <p:spPr>
          <a:xfrm>
            <a:off x="6734629" y="2178681"/>
            <a:ext cx="326141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لم يتجاوز محل الذبح</a:t>
            </a:r>
          </a:p>
        </p:txBody>
      </p:sp>
      <p:sp>
        <p:nvSpPr>
          <p:cNvPr id="16" name="مستطيل: زوايا مستديرة 15">
            <a:extLst>
              <a:ext uri="{FF2B5EF4-FFF2-40B4-BE49-F238E27FC236}">
                <a16:creationId xmlns:a16="http://schemas.microsoft.com/office/drawing/2014/main" id="{3CE91DF4-5261-41CE-AE7B-055F7309122D}"/>
              </a:ext>
            </a:extLst>
          </p:cNvPr>
          <p:cNvSpPr/>
          <p:nvPr/>
        </p:nvSpPr>
        <p:spPr>
          <a:xfrm>
            <a:off x="6882369" y="3017492"/>
            <a:ext cx="521290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يقال عند الذبح والنحر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17" name="مربع نص 16">
            <a:extLst>
              <a:ext uri="{FF2B5EF4-FFF2-40B4-BE49-F238E27FC236}">
                <a16:creationId xmlns:a16="http://schemas.microsoft.com/office/drawing/2014/main" id="{B17B67F8-C4E5-4285-8AD2-5763EC28BE22}"/>
              </a:ext>
            </a:extLst>
          </p:cNvPr>
          <p:cNvSpPr txBox="1"/>
          <p:nvPr/>
        </p:nvSpPr>
        <p:spPr>
          <a:xfrm>
            <a:off x="6609525" y="3804605"/>
            <a:ext cx="462927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ويقول حين يحرك يده بالنحر أو الذبح:</a:t>
            </a:r>
          </a:p>
        </p:txBody>
      </p:sp>
      <p:sp>
        <p:nvSpPr>
          <p:cNvPr id="18" name="مربع نص 17">
            <a:extLst>
              <a:ext uri="{FF2B5EF4-FFF2-40B4-BE49-F238E27FC236}">
                <a16:creationId xmlns:a16="http://schemas.microsoft.com/office/drawing/2014/main" id="{7BDAAF4F-9458-4AC9-A9E4-970AEBF3BEC1}"/>
              </a:ext>
            </a:extLst>
          </p:cNvPr>
          <p:cNvSpPr txBox="1"/>
          <p:nvPr/>
        </p:nvSpPr>
        <p:spPr>
          <a:xfrm>
            <a:off x="5251661" y="4456646"/>
            <a:ext cx="326141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بسم الله       وجوباً</a:t>
            </a:r>
          </a:p>
        </p:txBody>
      </p:sp>
      <p:sp>
        <p:nvSpPr>
          <p:cNvPr id="20" name="مربع نص 19">
            <a:extLst>
              <a:ext uri="{FF2B5EF4-FFF2-40B4-BE49-F238E27FC236}">
                <a16:creationId xmlns:a16="http://schemas.microsoft.com/office/drawing/2014/main" id="{0EE6009E-D340-4ED5-A59D-E468A20CEA65}"/>
              </a:ext>
            </a:extLst>
          </p:cNvPr>
          <p:cNvSpPr txBox="1"/>
          <p:nvPr/>
        </p:nvSpPr>
        <p:spPr>
          <a:xfrm>
            <a:off x="5251661" y="5030046"/>
            <a:ext cx="326141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الله أكبر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استحباباً</a:t>
            </a:r>
          </a:p>
        </p:txBody>
      </p:sp>
      <p:sp>
        <p:nvSpPr>
          <p:cNvPr id="23" name="مربع نص 22">
            <a:extLst>
              <a:ext uri="{FF2B5EF4-FFF2-40B4-BE49-F238E27FC236}">
                <a16:creationId xmlns:a16="http://schemas.microsoft.com/office/drawing/2014/main" id="{4A58F641-0356-40EB-8419-03B49D211E2F}"/>
              </a:ext>
            </a:extLst>
          </p:cNvPr>
          <p:cNvSpPr txBox="1"/>
          <p:nvPr/>
        </p:nvSpPr>
        <p:spPr>
          <a:xfrm>
            <a:off x="5251661" y="5603446"/>
            <a:ext cx="326141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اللهم هذا منك ولك.</a:t>
            </a:r>
          </a:p>
        </p:txBody>
      </p:sp>
      <p:cxnSp>
        <p:nvCxnSpPr>
          <p:cNvPr id="37" name="موصل: على شكل مرفق 36">
            <a:extLst>
              <a:ext uri="{FF2B5EF4-FFF2-40B4-BE49-F238E27FC236}">
                <a16:creationId xmlns:a16="http://schemas.microsoft.com/office/drawing/2014/main" id="{65944F80-9F21-4963-ACAB-3D11738D3A65}"/>
              </a:ext>
            </a:extLst>
          </p:cNvPr>
          <p:cNvCxnSpPr>
            <a:cxnSpLocks/>
            <a:stCxn id="17" idx="2"/>
            <a:endCxn id="18" idx="3"/>
          </p:cNvCxnSpPr>
          <p:nvPr/>
        </p:nvCxnSpPr>
        <p:spPr>
          <a:xfrm rot="5400000">
            <a:off x="8531098" y="4340581"/>
            <a:ext cx="375042" cy="411086"/>
          </a:xfrm>
          <a:prstGeom prst="bentConnector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موصل: على شكل مرفق 40">
            <a:extLst>
              <a:ext uri="{FF2B5EF4-FFF2-40B4-BE49-F238E27FC236}">
                <a16:creationId xmlns:a16="http://schemas.microsoft.com/office/drawing/2014/main" id="{03313131-410E-42BD-BC37-99551C1799B0}"/>
              </a:ext>
            </a:extLst>
          </p:cNvPr>
          <p:cNvCxnSpPr>
            <a:cxnSpLocks/>
            <a:stCxn id="17" idx="2"/>
            <a:endCxn id="20" idx="3"/>
          </p:cNvCxnSpPr>
          <p:nvPr/>
        </p:nvCxnSpPr>
        <p:spPr>
          <a:xfrm rot="5400000">
            <a:off x="8244398" y="4627281"/>
            <a:ext cx="948442" cy="411086"/>
          </a:xfrm>
          <a:prstGeom prst="bentConnector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موصل: على شكل مرفق 42">
            <a:extLst>
              <a:ext uri="{FF2B5EF4-FFF2-40B4-BE49-F238E27FC236}">
                <a16:creationId xmlns:a16="http://schemas.microsoft.com/office/drawing/2014/main" id="{5C9266F7-C057-4795-B2BB-7F56824B6B28}"/>
              </a:ext>
            </a:extLst>
          </p:cNvPr>
          <p:cNvCxnSpPr>
            <a:stCxn id="17" idx="2"/>
            <a:endCxn id="23" idx="3"/>
          </p:cNvCxnSpPr>
          <p:nvPr/>
        </p:nvCxnSpPr>
        <p:spPr>
          <a:xfrm rot="5400000">
            <a:off x="7957698" y="4913981"/>
            <a:ext cx="1521842" cy="41108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5" name="مستطيل: زوايا مستديرة 44">
            <a:extLst>
              <a:ext uri="{FF2B5EF4-FFF2-40B4-BE49-F238E27FC236}">
                <a16:creationId xmlns:a16="http://schemas.microsoft.com/office/drawing/2014/main" id="{55FF23FD-C668-443E-B132-139A65A53BA9}"/>
              </a:ext>
            </a:extLst>
          </p:cNvPr>
          <p:cNvSpPr/>
          <p:nvPr/>
        </p:nvSpPr>
        <p:spPr>
          <a:xfrm>
            <a:off x="1364342" y="5307045"/>
            <a:ext cx="3566663" cy="655267"/>
          </a:xfrm>
          <a:prstGeom prst="roundRect">
            <a:avLst>
              <a:gd name="adj" fmla="val 0"/>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 يذبح واجباً قبل نفل</a:t>
            </a:r>
          </a:p>
        </p:txBody>
      </p:sp>
      <p:pic>
        <p:nvPicPr>
          <p:cNvPr id="46" name="صورة 45">
            <a:extLst>
              <a:ext uri="{FF2B5EF4-FFF2-40B4-BE49-F238E27FC236}">
                <a16:creationId xmlns:a16="http://schemas.microsoft.com/office/drawing/2014/main" id="{052E2279-A28C-4A4D-BEDB-173842D79E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2907" y="5399142"/>
            <a:ext cx="815316" cy="471072"/>
          </a:xfrm>
          <a:prstGeom prst="rect">
            <a:avLst/>
          </a:prstGeom>
        </p:spPr>
      </p:pic>
    </p:spTree>
    <p:extLst>
      <p:ext uri="{BB962C8B-B14F-4D97-AF65-F5344CB8AC3E}">
        <p14:creationId xmlns:p14="http://schemas.microsoft.com/office/powerpoint/2010/main" val="40341044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135978" y="699323"/>
            <a:ext cx="521290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من يتولى الذبح والنحر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7" name="مربع نص 26">
            <a:extLst>
              <a:ext uri="{FF2B5EF4-FFF2-40B4-BE49-F238E27FC236}">
                <a16:creationId xmlns:a16="http://schemas.microsoft.com/office/drawing/2014/main" id="{275C6751-CB0A-44B5-AF8C-61BE086DA26A}"/>
              </a:ext>
            </a:extLst>
          </p:cNvPr>
          <p:cNvSpPr txBox="1"/>
          <p:nvPr/>
        </p:nvSpPr>
        <p:spPr>
          <a:xfrm>
            <a:off x="7503886" y="1528161"/>
            <a:ext cx="249215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يتولاها أي؛ الأضحية:</a:t>
            </a: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3164286" y="5132831"/>
            <a:ext cx="5863428" cy="655267"/>
          </a:xfrm>
          <a:prstGeom prst="roundRect">
            <a:avLst>
              <a:gd name="adj" fmla="val 0"/>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وإن استناب ذمياً في ذبحها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اجزأت</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مع الكراهة</a:t>
            </a:r>
          </a:p>
        </p:txBody>
      </p:sp>
      <p:pic>
        <p:nvPicPr>
          <p:cNvPr id="39" name="صورة 38">
            <a:extLst>
              <a:ext uri="{FF2B5EF4-FFF2-40B4-BE49-F238E27FC236}">
                <a16:creationId xmlns:a16="http://schemas.microsoft.com/office/drawing/2014/main" id="{3443A129-EC4F-4E9E-A4E6-63B5771FD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856" y="5224928"/>
            <a:ext cx="815316" cy="471072"/>
          </a:xfrm>
          <a:prstGeom prst="rect">
            <a:avLst/>
          </a:prstGeom>
        </p:spPr>
      </p:pic>
      <p:sp>
        <p:nvSpPr>
          <p:cNvPr id="11" name="مربع نص 10">
            <a:extLst>
              <a:ext uri="{FF2B5EF4-FFF2-40B4-BE49-F238E27FC236}">
                <a16:creationId xmlns:a16="http://schemas.microsoft.com/office/drawing/2014/main" id="{FE21B96D-3EE8-44E0-A8C8-A46CF6675306}"/>
              </a:ext>
            </a:extLst>
          </p:cNvPr>
          <p:cNvSpPr txBox="1"/>
          <p:nvPr/>
        </p:nvSpPr>
        <p:spPr>
          <a:xfrm>
            <a:off x="7433794" y="2296135"/>
            <a:ext cx="205502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صاحبها إن قدر</a:t>
            </a:r>
          </a:p>
        </p:txBody>
      </p:sp>
      <p:sp>
        <p:nvSpPr>
          <p:cNvPr id="17" name="مربع نص 16">
            <a:extLst>
              <a:ext uri="{FF2B5EF4-FFF2-40B4-BE49-F238E27FC236}">
                <a16:creationId xmlns:a16="http://schemas.microsoft.com/office/drawing/2014/main" id="{B17B67F8-C4E5-4285-8AD2-5763EC28BE22}"/>
              </a:ext>
            </a:extLst>
          </p:cNvPr>
          <p:cNvSpPr txBox="1"/>
          <p:nvPr/>
        </p:nvSpPr>
        <p:spPr>
          <a:xfrm>
            <a:off x="6436082" y="3079683"/>
            <a:ext cx="305274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يوكل مسلما ويشهدها</a:t>
            </a:r>
          </a:p>
        </p:txBody>
      </p:sp>
      <p:sp>
        <p:nvSpPr>
          <p:cNvPr id="18" name="مربع نص 17">
            <a:extLst>
              <a:ext uri="{FF2B5EF4-FFF2-40B4-BE49-F238E27FC236}">
                <a16:creationId xmlns:a16="http://schemas.microsoft.com/office/drawing/2014/main" id="{7BDAAF4F-9458-4AC9-A9E4-970AEBF3BEC1}"/>
              </a:ext>
            </a:extLst>
          </p:cNvPr>
          <p:cNvSpPr txBox="1"/>
          <p:nvPr/>
        </p:nvSpPr>
        <p:spPr>
          <a:xfrm>
            <a:off x="4172907" y="3861514"/>
            <a:ext cx="326141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أي؛ يحضر ذبحها إن وكل فيه</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cxnSp>
        <p:nvCxnSpPr>
          <p:cNvPr id="37" name="موصل: على شكل مرفق 36">
            <a:extLst>
              <a:ext uri="{FF2B5EF4-FFF2-40B4-BE49-F238E27FC236}">
                <a16:creationId xmlns:a16="http://schemas.microsoft.com/office/drawing/2014/main" id="{65944F80-9F21-4963-ACAB-3D11738D3A65}"/>
              </a:ext>
            </a:extLst>
          </p:cNvPr>
          <p:cNvCxnSpPr>
            <a:cxnSpLocks/>
            <a:stCxn id="27" idx="3"/>
            <a:endCxn id="17" idx="3"/>
          </p:cNvCxnSpPr>
          <p:nvPr/>
        </p:nvCxnSpPr>
        <p:spPr>
          <a:xfrm flipH="1">
            <a:off x="9488823" y="1805160"/>
            <a:ext cx="507221" cy="1551522"/>
          </a:xfrm>
          <a:prstGeom prst="bentConnector3">
            <a:avLst>
              <a:gd name="adj1" fmla="val -45069"/>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موصل: على شكل مرفق 40">
            <a:extLst>
              <a:ext uri="{FF2B5EF4-FFF2-40B4-BE49-F238E27FC236}">
                <a16:creationId xmlns:a16="http://schemas.microsoft.com/office/drawing/2014/main" id="{03313131-410E-42BD-BC37-99551C1799B0}"/>
              </a:ext>
            </a:extLst>
          </p:cNvPr>
          <p:cNvCxnSpPr>
            <a:cxnSpLocks/>
            <a:stCxn id="27" idx="3"/>
            <a:endCxn id="11" idx="3"/>
          </p:cNvCxnSpPr>
          <p:nvPr/>
        </p:nvCxnSpPr>
        <p:spPr>
          <a:xfrm flipH="1">
            <a:off x="9488823" y="1805160"/>
            <a:ext cx="507221" cy="767974"/>
          </a:xfrm>
          <a:prstGeom prst="bentConnector3">
            <a:avLst>
              <a:gd name="adj1" fmla="val -45069"/>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موصل: على شكل مرفق 42">
            <a:extLst>
              <a:ext uri="{FF2B5EF4-FFF2-40B4-BE49-F238E27FC236}">
                <a16:creationId xmlns:a16="http://schemas.microsoft.com/office/drawing/2014/main" id="{5C9266F7-C057-4795-B2BB-7F56824B6B28}"/>
              </a:ext>
            </a:extLst>
          </p:cNvPr>
          <p:cNvCxnSpPr>
            <a:cxnSpLocks/>
            <a:stCxn id="17" idx="2"/>
            <a:endCxn id="18" idx="3"/>
          </p:cNvCxnSpPr>
          <p:nvPr/>
        </p:nvCxnSpPr>
        <p:spPr>
          <a:xfrm rot="5400000">
            <a:off x="7445972" y="3622032"/>
            <a:ext cx="504832" cy="52813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2618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105426" y="482535"/>
            <a:ext cx="5212909"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وقت الذبح والنحر</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7" name="مربع نص 26">
            <a:extLst>
              <a:ext uri="{FF2B5EF4-FFF2-40B4-BE49-F238E27FC236}">
                <a16:creationId xmlns:a16="http://schemas.microsoft.com/office/drawing/2014/main" id="{275C6751-CB0A-44B5-AF8C-61BE086DA26A}"/>
              </a:ext>
            </a:extLst>
          </p:cNvPr>
          <p:cNvSpPr txBox="1"/>
          <p:nvPr/>
        </p:nvSpPr>
        <p:spPr>
          <a:xfrm>
            <a:off x="2667439" y="1313942"/>
            <a:ext cx="741507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ووقت الذبح لأضحية وهدي نذر، أو تطوع، أو متعة، أو قران :</a:t>
            </a: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6748896" y="2143182"/>
            <a:ext cx="3052741" cy="553999"/>
          </a:xfrm>
          <a:prstGeom prst="roundRect">
            <a:avLst>
              <a:gd name="adj" fmla="val 0"/>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بعد صلاة العيد بالبلد</a:t>
            </a:r>
          </a:p>
        </p:txBody>
      </p:sp>
      <p:sp>
        <p:nvSpPr>
          <p:cNvPr id="11" name="مربع نص 10">
            <a:extLst>
              <a:ext uri="{FF2B5EF4-FFF2-40B4-BE49-F238E27FC236}">
                <a16:creationId xmlns:a16="http://schemas.microsoft.com/office/drawing/2014/main" id="{FE21B96D-3EE8-44E0-A8C8-A46CF6675306}"/>
              </a:ext>
            </a:extLst>
          </p:cNvPr>
          <p:cNvSpPr txBox="1"/>
          <p:nvPr/>
        </p:nvSpPr>
        <p:spPr>
          <a:xfrm>
            <a:off x="862815" y="3249421"/>
            <a:ext cx="4418864"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كان بمحل لا تصلى فيه العيد فالوقت بعد أو قدره أي؛ قدر زمن صلاة العيد</a:t>
            </a:r>
          </a:p>
        </p:txBody>
      </p:sp>
      <p:sp>
        <p:nvSpPr>
          <p:cNvPr id="17" name="مربع نص 16">
            <a:extLst>
              <a:ext uri="{FF2B5EF4-FFF2-40B4-BE49-F238E27FC236}">
                <a16:creationId xmlns:a16="http://schemas.microsoft.com/office/drawing/2014/main" id="{B17B67F8-C4E5-4285-8AD2-5763EC28BE22}"/>
              </a:ext>
            </a:extLst>
          </p:cNvPr>
          <p:cNvSpPr txBox="1"/>
          <p:nvPr/>
        </p:nvSpPr>
        <p:spPr>
          <a:xfrm>
            <a:off x="1548776" y="2695423"/>
            <a:ext cx="373290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فاتت الصلاة بالزوال ذبح</a:t>
            </a:r>
          </a:p>
        </p:txBody>
      </p:sp>
      <p:sp>
        <p:nvSpPr>
          <p:cNvPr id="18" name="مربع نص 17">
            <a:extLst>
              <a:ext uri="{FF2B5EF4-FFF2-40B4-BE49-F238E27FC236}">
                <a16:creationId xmlns:a16="http://schemas.microsoft.com/office/drawing/2014/main" id="{7BDAAF4F-9458-4AC9-A9E4-970AEBF3BEC1}"/>
              </a:ext>
            </a:extLst>
          </p:cNvPr>
          <p:cNvSpPr txBox="1"/>
          <p:nvPr/>
        </p:nvSpPr>
        <p:spPr>
          <a:xfrm>
            <a:off x="1548776" y="2143182"/>
            <a:ext cx="373290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تعددت فيه فبأسبق صلاة</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cxnSp>
        <p:nvCxnSpPr>
          <p:cNvPr id="37" name="موصل: على شكل مرفق 36">
            <a:extLst>
              <a:ext uri="{FF2B5EF4-FFF2-40B4-BE49-F238E27FC236}">
                <a16:creationId xmlns:a16="http://schemas.microsoft.com/office/drawing/2014/main" id="{65944F80-9F21-4963-ACAB-3D11738D3A65}"/>
              </a:ext>
            </a:extLst>
          </p:cNvPr>
          <p:cNvCxnSpPr>
            <a:cxnSpLocks/>
            <a:stCxn id="27" idx="3"/>
            <a:endCxn id="12" idx="3"/>
          </p:cNvCxnSpPr>
          <p:nvPr/>
        </p:nvCxnSpPr>
        <p:spPr>
          <a:xfrm flipH="1">
            <a:off x="9801637" y="1590941"/>
            <a:ext cx="280878" cy="2972351"/>
          </a:xfrm>
          <a:prstGeom prst="bentConnector3">
            <a:avLst>
              <a:gd name="adj1" fmla="val -8138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موصل: على شكل مرفق 40">
            <a:extLst>
              <a:ext uri="{FF2B5EF4-FFF2-40B4-BE49-F238E27FC236}">
                <a16:creationId xmlns:a16="http://schemas.microsoft.com/office/drawing/2014/main" id="{03313131-410E-42BD-BC37-99551C1799B0}"/>
              </a:ext>
            </a:extLst>
          </p:cNvPr>
          <p:cNvCxnSpPr>
            <a:cxnSpLocks/>
            <a:stCxn id="27" idx="3"/>
            <a:endCxn id="40" idx="3"/>
          </p:cNvCxnSpPr>
          <p:nvPr/>
        </p:nvCxnSpPr>
        <p:spPr>
          <a:xfrm flipH="1">
            <a:off x="9801637" y="1590941"/>
            <a:ext cx="280878" cy="829241"/>
          </a:xfrm>
          <a:prstGeom prst="bentConnector3">
            <a:avLst>
              <a:gd name="adj1" fmla="val -8138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موصل: على شكل مرفق 42">
            <a:extLst>
              <a:ext uri="{FF2B5EF4-FFF2-40B4-BE49-F238E27FC236}">
                <a16:creationId xmlns:a16="http://schemas.microsoft.com/office/drawing/2014/main" id="{5C9266F7-C057-4795-B2BB-7F56824B6B28}"/>
              </a:ext>
            </a:extLst>
          </p:cNvPr>
          <p:cNvCxnSpPr>
            <a:cxnSpLocks/>
            <a:stCxn id="40" idx="1"/>
            <a:endCxn id="18" idx="3"/>
          </p:cNvCxnSpPr>
          <p:nvPr/>
        </p:nvCxnSpPr>
        <p:spPr>
          <a:xfrm rot="10800000">
            <a:off x="5281680" y="2420182"/>
            <a:ext cx="1467216" cy="1"/>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2" name="مستطيل: زوايا مستديرة 11">
            <a:extLst>
              <a:ext uri="{FF2B5EF4-FFF2-40B4-BE49-F238E27FC236}">
                <a16:creationId xmlns:a16="http://schemas.microsoft.com/office/drawing/2014/main" id="{BDC008EB-01E1-41BE-95B7-6608761C76BD}"/>
              </a:ext>
            </a:extLst>
          </p:cNvPr>
          <p:cNvSpPr/>
          <p:nvPr/>
        </p:nvSpPr>
        <p:spPr>
          <a:xfrm>
            <a:off x="3372295" y="4286292"/>
            <a:ext cx="6429342" cy="553999"/>
          </a:xfrm>
          <a:prstGeom prst="roundRect">
            <a:avLst>
              <a:gd name="adj" fmla="val 0"/>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ويستمر وقت الذبح إلى آخر يومين بعده أي؛ بعد يوم العيد </a:t>
            </a:r>
          </a:p>
        </p:txBody>
      </p:sp>
      <p:sp>
        <p:nvSpPr>
          <p:cNvPr id="26" name="مستطيل 25">
            <a:extLst>
              <a:ext uri="{FF2B5EF4-FFF2-40B4-BE49-F238E27FC236}">
                <a16:creationId xmlns:a16="http://schemas.microsoft.com/office/drawing/2014/main" id="{EF720F9C-7A09-4313-BF48-70281B5DFC5B}"/>
              </a:ext>
            </a:extLst>
          </p:cNvPr>
          <p:cNvSpPr/>
          <p:nvPr/>
        </p:nvSpPr>
        <p:spPr>
          <a:xfrm>
            <a:off x="10621330" y="1313942"/>
            <a:ext cx="1089692" cy="1074177"/>
          </a:xfrm>
          <a:prstGeom prst="rect">
            <a:avLst/>
          </a:prstGeom>
          <a:blipFill>
            <a:blip r:embed="rId4"/>
            <a:stretch>
              <a:fillRect l="-43586" t="-16833" r="-47524" b="-16717"/>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44" name="موصل: على شكل مرفق 43">
            <a:extLst>
              <a:ext uri="{FF2B5EF4-FFF2-40B4-BE49-F238E27FC236}">
                <a16:creationId xmlns:a16="http://schemas.microsoft.com/office/drawing/2014/main" id="{A2F02FBC-57BC-4D44-928B-171A8F93D575}"/>
              </a:ext>
            </a:extLst>
          </p:cNvPr>
          <p:cNvCxnSpPr>
            <a:cxnSpLocks/>
            <a:stCxn id="40" idx="1"/>
            <a:endCxn id="17" idx="3"/>
          </p:cNvCxnSpPr>
          <p:nvPr/>
        </p:nvCxnSpPr>
        <p:spPr>
          <a:xfrm rot="10800000" flipV="1">
            <a:off x="5281680" y="2420182"/>
            <a:ext cx="1467217" cy="552240"/>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C2CC0BBC-C9B7-4D6E-B916-E357562C3384}"/>
              </a:ext>
            </a:extLst>
          </p:cNvPr>
          <p:cNvCxnSpPr>
            <a:cxnSpLocks/>
            <a:stCxn id="40" idx="1"/>
            <a:endCxn id="11" idx="3"/>
          </p:cNvCxnSpPr>
          <p:nvPr/>
        </p:nvCxnSpPr>
        <p:spPr>
          <a:xfrm rot="10800000" flipV="1">
            <a:off x="5281680" y="2420181"/>
            <a:ext cx="1467217" cy="1337071"/>
          </a:xfrm>
          <a:prstGeom prst="bentConnector3">
            <a:avLst>
              <a:gd name="adj1" fmla="val 5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F2266CC7-46D8-44CC-8A64-41F57FBD069F}"/>
              </a:ext>
            </a:extLst>
          </p:cNvPr>
          <p:cNvSpPr txBox="1"/>
          <p:nvPr/>
        </p:nvSpPr>
        <p:spPr>
          <a:xfrm>
            <a:off x="740675" y="4981094"/>
            <a:ext cx="9082007" cy="553998"/>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قال أحمد: أيام النحر ثلاثة عن غير واحد من أصحاب رسول الله صَلَّى اللَّهُ عَلَيْهِ وَسَلَّمَ</a:t>
            </a:r>
          </a:p>
        </p:txBody>
      </p:sp>
      <p:sp>
        <p:nvSpPr>
          <p:cNvPr id="53" name="مستطيل: زوايا مستديرة 52">
            <a:extLst>
              <a:ext uri="{FF2B5EF4-FFF2-40B4-BE49-F238E27FC236}">
                <a16:creationId xmlns:a16="http://schemas.microsoft.com/office/drawing/2014/main" id="{9723FC09-33C8-42CC-AB84-65371383AAE8}"/>
              </a:ext>
            </a:extLst>
          </p:cNvPr>
          <p:cNvSpPr/>
          <p:nvPr/>
        </p:nvSpPr>
        <p:spPr>
          <a:xfrm>
            <a:off x="1782305" y="5724147"/>
            <a:ext cx="8019332" cy="553999"/>
          </a:xfrm>
          <a:prstGeom prst="roundRect">
            <a:avLst>
              <a:gd name="adj" fmla="val 0"/>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والذبح في اليوم الأول عقب الصلاة والخطبة، وذبح الإمام أفضل ثم ما يليه.</a:t>
            </a:r>
          </a:p>
        </p:txBody>
      </p:sp>
      <p:cxnSp>
        <p:nvCxnSpPr>
          <p:cNvPr id="55" name="موصل: على شكل مرفق 54">
            <a:extLst>
              <a:ext uri="{FF2B5EF4-FFF2-40B4-BE49-F238E27FC236}">
                <a16:creationId xmlns:a16="http://schemas.microsoft.com/office/drawing/2014/main" id="{F24B7B5E-2DC6-44DC-9D23-60015F0C9EA8}"/>
              </a:ext>
            </a:extLst>
          </p:cNvPr>
          <p:cNvCxnSpPr>
            <a:cxnSpLocks/>
            <a:stCxn id="27" idx="3"/>
            <a:endCxn id="53" idx="3"/>
          </p:cNvCxnSpPr>
          <p:nvPr/>
        </p:nvCxnSpPr>
        <p:spPr>
          <a:xfrm flipH="1">
            <a:off x="9801637" y="1590941"/>
            <a:ext cx="280878" cy="4410206"/>
          </a:xfrm>
          <a:prstGeom prst="bentConnector3">
            <a:avLst>
              <a:gd name="adj1" fmla="val -81388"/>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42574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6361095" y="634698"/>
            <a:ext cx="4960513"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الذبح ليلتي أيام التشريق</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7" name="مربع نص 26">
            <a:extLst>
              <a:ext uri="{FF2B5EF4-FFF2-40B4-BE49-F238E27FC236}">
                <a16:creationId xmlns:a16="http://schemas.microsoft.com/office/drawing/2014/main" id="{275C6751-CB0A-44B5-AF8C-61BE086DA26A}"/>
              </a:ext>
            </a:extLst>
          </p:cNvPr>
          <p:cNvSpPr txBox="1"/>
          <p:nvPr/>
        </p:nvSpPr>
        <p:spPr>
          <a:xfrm>
            <a:off x="3885150" y="1436823"/>
            <a:ext cx="572749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ويكره الذبح في ليلتهما أي؛ ليلتي اليومين بعد يوم العيد</a:t>
            </a:r>
          </a:p>
        </p:txBody>
      </p:sp>
      <p:sp>
        <p:nvSpPr>
          <p:cNvPr id="11" name="مربع نص 10">
            <a:extLst>
              <a:ext uri="{FF2B5EF4-FFF2-40B4-BE49-F238E27FC236}">
                <a16:creationId xmlns:a16="http://schemas.microsoft.com/office/drawing/2014/main" id="{FE21B96D-3EE8-44E0-A8C8-A46CF6675306}"/>
              </a:ext>
            </a:extLst>
          </p:cNvPr>
          <p:cNvSpPr txBox="1"/>
          <p:nvPr/>
        </p:nvSpPr>
        <p:spPr>
          <a:xfrm>
            <a:off x="6896394" y="4659901"/>
            <a:ext cx="441886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وسقط التطوع لفوات وقته</a:t>
            </a:r>
          </a:p>
        </p:txBody>
      </p:sp>
      <p:sp>
        <p:nvSpPr>
          <p:cNvPr id="17" name="مربع نص 16">
            <a:extLst>
              <a:ext uri="{FF2B5EF4-FFF2-40B4-BE49-F238E27FC236}">
                <a16:creationId xmlns:a16="http://schemas.microsoft.com/office/drawing/2014/main" id="{B17B67F8-C4E5-4285-8AD2-5763EC28BE22}"/>
              </a:ext>
            </a:extLst>
          </p:cNvPr>
          <p:cNvSpPr txBox="1"/>
          <p:nvPr/>
        </p:nvSpPr>
        <p:spPr>
          <a:xfrm>
            <a:off x="7576005" y="4060613"/>
            <a:ext cx="373290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قضى واجبه وفعل به كالأداء</a:t>
            </a:r>
          </a:p>
        </p:txBody>
      </p:sp>
      <p:sp>
        <p:nvSpPr>
          <p:cNvPr id="18" name="مربع نص 17">
            <a:extLst>
              <a:ext uri="{FF2B5EF4-FFF2-40B4-BE49-F238E27FC236}">
                <a16:creationId xmlns:a16="http://schemas.microsoft.com/office/drawing/2014/main" id="{7BDAAF4F-9458-4AC9-A9E4-970AEBF3BEC1}"/>
              </a:ext>
            </a:extLst>
          </p:cNvPr>
          <p:cNvSpPr txBox="1"/>
          <p:nvPr/>
        </p:nvSpPr>
        <p:spPr>
          <a:xfrm>
            <a:off x="4652128" y="2130821"/>
            <a:ext cx="496051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خروجا من خلاف من قال بعدم الإجزاء فيهما</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cxnSp>
        <p:nvCxnSpPr>
          <p:cNvPr id="44" name="موصل: على شكل مرفق 43">
            <a:extLst>
              <a:ext uri="{FF2B5EF4-FFF2-40B4-BE49-F238E27FC236}">
                <a16:creationId xmlns:a16="http://schemas.microsoft.com/office/drawing/2014/main" id="{A2F02FBC-57BC-4D44-928B-171A8F93D575}"/>
              </a:ext>
            </a:extLst>
          </p:cNvPr>
          <p:cNvCxnSpPr>
            <a:cxnSpLocks/>
            <a:stCxn id="16" idx="3"/>
            <a:endCxn id="17" idx="3"/>
          </p:cNvCxnSpPr>
          <p:nvPr/>
        </p:nvCxnSpPr>
        <p:spPr>
          <a:xfrm>
            <a:off x="11308908" y="3203496"/>
            <a:ext cx="12700" cy="1134116"/>
          </a:xfrm>
          <a:prstGeom prst="bentConnector3">
            <a:avLst>
              <a:gd name="adj1" fmla="val 18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6" name="موصل: على شكل مرفق 45">
            <a:extLst>
              <a:ext uri="{FF2B5EF4-FFF2-40B4-BE49-F238E27FC236}">
                <a16:creationId xmlns:a16="http://schemas.microsoft.com/office/drawing/2014/main" id="{C2CC0BBC-C9B7-4D6E-B916-E357562C3384}"/>
              </a:ext>
            </a:extLst>
          </p:cNvPr>
          <p:cNvCxnSpPr>
            <a:cxnSpLocks/>
            <a:stCxn id="16" idx="3"/>
            <a:endCxn id="11" idx="3"/>
          </p:cNvCxnSpPr>
          <p:nvPr/>
        </p:nvCxnSpPr>
        <p:spPr>
          <a:xfrm>
            <a:off x="11308908" y="3203496"/>
            <a:ext cx="6350" cy="1733404"/>
          </a:xfrm>
          <a:prstGeom prst="bentConnector3">
            <a:avLst>
              <a:gd name="adj1" fmla="val 37000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F2266CC7-46D8-44CC-8A64-41F57FBD069F}"/>
              </a:ext>
            </a:extLst>
          </p:cNvPr>
          <p:cNvSpPr txBox="1"/>
          <p:nvPr/>
        </p:nvSpPr>
        <p:spPr>
          <a:xfrm>
            <a:off x="8546973" y="3525784"/>
            <a:ext cx="3052741"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فإن فات وقت الذبح:</a:t>
            </a:r>
          </a:p>
        </p:txBody>
      </p:sp>
      <p:sp>
        <p:nvSpPr>
          <p:cNvPr id="14" name="مستطيل: زوايا مستديرة 13">
            <a:extLst>
              <a:ext uri="{FF2B5EF4-FFF2-40B4-BE49-F238E27FC236}">
                <a16:creationId xmlns:a16="http://schemas.microsoft.com/office/drawing/2014/main" id="{3D7981E4-DA09-4629-897D-20025951001F}"/>
              </a:ext>
            </a:extLst>
          </p:cNvPr>
          <p:cNvSpPr/>
          <p:nvPr/>
        </p:nvSpPr>
        <p:spPr>
          <a:xfrm>
            <a:off x="9892832" y="1402179"/>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الحكم</a:t>
            </a:r>
          </a:p>
        </p:txBody>
      </p:sp>
      <p:sp>
        <p:nvSpPr>
          <p:cNvPr id="15" name="مستطيل: زوايا مستديرة 14">
            <a:extLst>
              <a:ext uri="{FF2B5EF4-FFF2-40B4-BE49-F238E27FC236}">
                <a16:creationId xmlns:a16="http://schemas.microsoft.com/office/drawing/2014/main" id="{21C02BA0-3563-40A3-9ED7-B409A98110CE}"/>
              </a:ext>
            </a:extLst>
          </p:cNvPr>
          <p:cNvSpPr/>
          <p:nvPr/>
        </p:nvSpPr>
        <p:spPr>
          <a:xfrm>
            <a:off x="9892832" y="2087080"/>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16" name="مستطيل: زوايا مستديرة 15">
            <a:extLst>
              <a:ext uri="{FF2B5EF4-FFF2-40B4-BE49-F238E27FC236}">
                <a16:creationId xmlns:a16="http://schemas.microsoft.com/office/drawing/2014/main" id="{618D362C-5578-4236-BE1A-99A085DD46E3}"/>
              </a:ext>
            </a:extLst>
          </p:cNvPr>
          <p:cNvSpPr/>
          <p:nvPr/>
        </p:nvSpPr>
        <p:spPr>
          <a:xfrm>
            <a:off x="6890044" y="2881207"/>
            <a:ext cx="4418864"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الذبح بعد فوات الوقت</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35" name="مربع نص 34">
            <a:extLst>
              <a:ext uri="{FF2B5EF4-FFF2-40B4-BE49-F238E27FC236}">
                <a16:creationId xmlns:a16="http://schemas.microsoft.com/office/drawing/2014/main" id="{0EAC2F04-C707-4662-B72B-38DA2B1D7AA5}"/>
              </a:ext>
            </a:extLst>
          </p:cNvPr>
          <p:cNvSpPr txBox="1"/>
          <p:nvPr/>
        </p:nvSpPr>
        <p:spPr>
          <a:xfrm>
            <a:off x="1143761" y="5337746"/>
            <a:ext cx="441886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وكذا ما وجب لترك واجب وقته من حينه</a:t>
            </a:r>
          </a:p>
        </p:txBody>
      </p:sp>
      <p:sp>
        <p:nvSpPr>
          <p:cNvPr id="36" name="مربع نص 35">
            <a:extLst>
              <a:ext uri="{FF2B5EF4-FFF2-40B4-BE49-F238E27FC236}">
                <a16:creationId xmlns:a16="http://schemas.microsoft.com/office/drawing/2014/main" id="{7D54C4A0-1E16-4182-94ED-6D3C639C472F}"/>
              </a:ext>
            </a:extLst>
          </p:cNvPr>
          <p:cNvSpPr txBox="1"/>
          <p:nvPr/>
        </p:nvSpPr>
        <p:spPr>
          <a:xfrm>
            <a:off x="-395611" y="4695270"/>
            <a:ext cx="441886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أراد فعله لعذر فله ذبحه قبله</a:t>
            </a:r>
          </a:p>
        </p:txBody>
      </p:sp>
      <p:sp>
        <p:nvSpPr>
          <p:cNvPr id="38" name="مربع نص 37">
            <a:extLst>
              <a:ext uri="{FF2B5EF4-FFF2-40B4-BE49-F238E27FC236}">
                <a16:creationId xmlns:a16="http://schemas.microsoft.com/office/drawing/2014/main" id="{039C573E-F76F-4FC3-9718-323B5583BB94}"/>
              </a:ext>
            </a:extLst>
          </p:cNvPr>
          <p:cNvSpPr txBox="1"/>
          <p:nvPr/>
        </p:nvSpPr>
        <p:spPr>
          <a:xfrm>
            <a:off x="2805193" y="4052795"/>
            <a:ext cx="275743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بفعل محظور من حينه</a:t>
            </a:r>
          </a:p>
        </p:txBody>
      </p:sp>
      <p:sp>
        <p:nvSpPr>
          <p:cNvPr id="39" name="مربع نص 38">
            <a:extLst>
              <a:ext uri="{FF2B5EF4-FFF2-40B4-BE49-F238E27FC236}">
                <a16:creationId xmlns:a16="http://schemas.microsoft.com/office/drawing/2014/main" id="{BCD7C645-F3B9-4CEF-8691-4434A3496D17}"/>
              </a:ext>
            </a:extLst>
          </p:cNvPr>
          <p:cNvSpPr txBox="1"/>
          <p:nvPr/>
        </p:nvSpPr>
        <p:spPr>
          <a:xfrm>
            <a:off x="1143761" y="3525784"/>
            <a:ext cx="441886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ووقت ذبح واجب:</a:t>
            </a:r>
          </a:p>
        </p:txBody>
      </p:sp>
      <p:cxnSp>
        <p:nvCxnSpPr>
          <p:cNvPr id="52" name="موصل: على شكل مرفق 51">
            <a:extLst>
              <a:ext uri="{FF2B5EF4-FFF2-40B4-BE49-F238E27FC236}">
                <a16:creationId xmlns:a16="http://schemas.microsoft.com/office/drawing/2014/main" id="{7D7406B8-E14E-4555-88A9-0AB638DD8084}"/>
              </a:ext>
            </a:extLst>
          </p:cNvPr>
          <p:cNvCxnSpPr>
            <a:cxnSpLocks/>
            <a:stCxn id="38" idx="2"/>
            <a:endCxn id="36" idx="3"/>
          </p:cNvCxnSpPr>
          <p:nvPr/>
        </p:nvCxnSpPr>
        <p:spPr>
          <a:xfrm rot="5400000">
            <a:off x="3920843" y="4709203"/>
            <a:ext cx="365476" cy="16065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2" name="مستطيل: زوايا مستديرة 41">
            <a:extLst>
              <a:ext uri="{FF2B5EF4-FFF2-40B4-BE49-F238E27FC236}">
                <a16:creationId xmlns:a16="http://schemas.microsoft.com/office/drawing/2014/main" id="{991CE086-DAF7-436C-84D3-F57D9219CDC7}"/>
              </a:ext>
            </a:extLst>
          </p:cNvPr>
          <p:cNvSpPr/>
          <p:nvPr/>
        </p:nvSpPr>
        <p:spPr>
          <a:xfrm>
            <a:off x="46685" y="2881206"/>
            <a:ext cx="6699130"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ذبح ما وجب بفعل محظور وترك واجب</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56" name="موصل: على شكل مرفق 55">
            <a:extLst>
              <a:ext uri="{FF2B5EF4-FFF2-40B4-BE49-F238E27FC236}">
                <a16:creationId xmlns:a16="http://schemas.microsoft.com/office/drawing/2014/main" id="{05F6A56B-7411-4E0D-B7B0-3D0BE45BD0F3}"/>
              </a:ext>
            </a:extLst>
          </p:cNvPr>
          <p:cNvCxnSpPr>
            <a:cxnSpLocks/>
            <a:stCxn id="42" idx="3"/>
            <a:endCxn id="38" idx="3"/>
          </p:cNvCxnSpPr>
          <p:nvPr/>
        </p:nvCxnSpPr>
        <p:spPr>
          <a:xfrm flipH="1">
            <a:off x="5562625" y="3203495"/>
            <a:ext cx="1183190" cy="1126299"/>
          </a:xfrm>
          <a:prstGeom prst="bentConnector3">
            <a:avLst>
              <a:gd name="adj1" fmla="val -8474"/>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موصل: على شكل مرفق 57">
            <a:extLst>
              <a:ext uri="{FF2B5EF4-FFF2-40B4-BE49-F238E27FC236}">
                <a16:creationId xmlns:a16="http://schemas.microsoft.com/office/drawing/2014/main" id="{CF739F55-4413-4CBE-A41F-409E03AF2D14}"/>
              </a:ext>
            </a:extLst>
          </p:cNvPr>
          <p:cNvCxnSpPr>
            <a:cxnSpLocks/>
            <a:stCxn id="42" idx="3"/>
            <a:endCxn id="35" idx="3"/>
          </p:cNvCxnSpPr>
          <p:nvPr/>
        </p:nvCxnSpPr>
        <p:spPr>
          <a:xfrm flipH="1">
            <a:off x="5562625" y="3203495"/>
            <a:ext cx="1183190" cy="2411250"/>
          </a:xfrm>
          <a:prstGeom prst="bentConnector3">
            <a:avLst>
              <a:gd name="adj1" fmla="val -8474"/>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31023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2653ED1-09A9-4956-9820-62B6FC11F7C1}"/>
              </a:ext>
            </a:extLst>
          </p:cNvPr>
          <p:cNvSpPr txBox="1"/>
          <p:nvPr/>
        </p:nvSpPr>
        <p:spPr>
          <a:xfrm>
            <a:off x="-841827" y="5380160"/>
            <a:ext cx="7329714"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545454"/>
                </a:solidFill>
                <a:uLnTx/>
                <a:uFillTx/>
                <a:latin typeface="Microsoft Uighur" pitchFamily="2" charset="-78"/>
                <a:cs typeface="Microsoft Uighur" pitchFamily="2" charset="-78"/>
              </a:rPr>
              <a:t>-فصل في أحكام التعيين، والبيع والأكل والصدقة منها-</a:t>
            </a:r>
          </a:p>
        </p:txBody>
      </p:sp>
    </p:spTree>
    <p:extLst>
      <p:ext uri="{BB962C8B-B14F-4D97-AF65-F5344CB8AC3E}">
        <p14:creationId xmlns:p14="http://schemas.microsoft.com/office/powerpoint/2010/main" val="10354470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6019765" y="901093"/>
            <a:ext cx="5529475" cy="65526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يحصل به تعيين الأضحية والهدي</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27" idx="3"/>
          </p:cNvCxnSpPr>
          <p:nvPr/>
        </p:nvCxnSpPr>
        <p:spPr>
          <a:xfrm flipH="1">
            <a:off x="11311301" y="1228727"/>
            <a:ext cx="237939" cy="1430378"/>
          </a:xfrm>
          <a:prstGeom prst="bentConnector3">
            <a:avLst>
              <a:gd name="adj1" fmla="val -9607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275C6751-CB0A-44B5-AF8C-61BE086DA26A}"/>
              </a:ext>
            </a:extLst>
          </p:cNvPr>
          <p:cNvSpPr txBox="1"/>
          <p:nvPr/>
        </p:nvSpPr>
        <p:spPr>
          <a:xfrm>
            <a:off x="7338050" y="2382106"/>
            <a:ext cx="397325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بقوله: هذا هدي، أو أضحية، أو لله</a:t>
            </a:r>
          </a:p>
        </p:txBody>
      </p:sp>
      <p:sp>
        <p:nvSpPr>
          <p:cNvPr id="18" name="مربع نص 17">
            <a:extLst>
              <a:ext uri="{FF2B5EF4-FFF2-40B4-BE49-F238E27FC236}">
                <a16:creationId xmlns:a16="http://schemas.microsoft.com/office/drawing/2014/main" id="{7814A505-0987-4D82-B491-4E0A8B0D2758}"/>
              </a:ext>
            </a:extLst>
          </p:cNvPr>
          <p:cNvSpPr txBox="1"/>
          <p:nvPr/>
        </p:nvSpPr>
        <p:spPr>
          <a:xfrm>
            <a:off x="1294007" y="2382106"/>
            <a:ext cx="199151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بتقليده بنيته</a:t>
            </a:r>
          </a:p>
        </p:txBody>
      </p:sp>
      <p:sp>
        <p:nvSpPr>
          <p:cNvPr id="22" name="مربع نص 21">
            <a:extLst>
              <a:ext uri="{FF2B5EF4-FFF2-40B4-BE49-F238E27FC236}">
                <a16:creationId xmlns:a16="http://schemas.microsoft.com/office/drawing/2014/main" id="{8C95F978-F33B-4F1D-9A35-B2DBC25ACC44}"/>
              </a:ext>
            </a:extLst>
          </p:cNvPr>
          <p:cNvSpPr txBox="1"/>
          <p:nvPr/>
        </p:nvSpPr>
        <p:spPr>
          <a:xfrm>
            <a:off x="4901681" y="2382106"/>
            <a:ext cx="235764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وكذا يتعين بإشعاره</a:t>
            </a:r>
          </a:p>
        </p:txBody>
      </p:sp>
      <p:cxnSp>
        <p:nvCxnSpPr>
          <p:cNvPr id="43" name="موصل: على شكل مرفق 42">
            <a:extLst>
              <a:ext uri="{FF2B5EF4-FFF2-40B4-BE49-F238E27FC236}">
                <a16:creationId xmlns:a16="http://schemas.microsoft.com/office/drawing/2014/main" id="{D86FF6A9-3767-42FE-B7BE-053DEABEF4F7}"/>
              </a:ext>
            </a:extLst>
          </p:cNvPr>
          <p:cNvCxnSpPr>
            <a:cxnSpLocks/>
            <a:stCxn id="4" idx="3"/>
            <a:endCxn id="18" idx="0"/>
          </p:cNvCxnSpPr>
          <p:nvPr/>
        </p:nvCxnSpPr>
        <p:spPr>
          <a:xfrm flipH="1">
            <a:off x="2289763" y="1228727"/>
            <a:ext cx="9259477" cy="1153379"/>
          </a:xfrm>
          <a:prstGeom prst="bentConnector4">
            <a:avLst>
              <a:gd name="adj1" fmla="val -2469"/>
              <a:gd name="adj2" fmla="val 64203"/>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9" name="مستطيل: زوايا مستديرة 98">
            <a:extLst>
              <a:ext uri="{FF2B5EF4-FFF2-40B4-BE49-F238E27FC236}">
                <a16:creationId xmlns:a16="http://schemas.microsoft.com/office/drawing/2014/main" id="{4BD40D2E-54D6-48F1-BD8D-785A23CE35A4}"/>
              </a:ext>
            </a:extLst>
          </p:cNvPr>
          <p:cNvSpPr/>
          <p:nvPr/>
        </p:nvSpPr>
        <p:spPr>
          <a:xfrm>
            <a:off x="1022796" y="3542760"/>
            <a:ext cx="3673644" cy="1137882"/>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بالنية حال الشراء أو السوق كإخراجه مالا للصدقة</a:t>
            </a:r>
          </a:p>
        </p:txBody>
      </p:sp>
      <p:cxnSp>
        <p:nvCxnSpPr>
          <p:cNvPr id="47" name="موصل: على شكل مرفق 46">
            <a:extLst>
              <a:ext uri="{FF2B5EF4-FFF2-40B4-BE49-F238E27FC236}">
                <a16:creationId xmlns:a16="http://schemas.microsoft.com/office/drawing/2014/main" id="{03BF3485-6FAD-4076-B801-7B69A4A5E041}"/>
              </a:ext>
            </a:extLst>
          </p:cNvPr>
          <p:cNvCxnSpPr>
            <a:cxnSpLocks/>
            <a:stCxn id="18" idx="1"/>
            <a:endCxn id="99" idx="1"/>
          </p:cNvCxnSpPr>
          <p:nvPr/>
        </p:nvCxnSpPr>
        <p:spPr>
          <a:xfrm rot="10800000" flipV="1">
            <a:off x="1022797" y="2659105"/>
            <a:ext cx="271211" cy="1452596"/>
          </a:xfrm>
          <a:prstGeom prst="bentConnector3">
            <a:avLst>
              <a:gd name="adj1" fmla="val 184289"/>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مربع نص 50">
            <a:extLst>
              <a:ext uri="{FF2B5EF4-FFF2-40B4-BE49-F238E27FC236}">
                <a16:creationId xmlns:a16="http://schemas.microsoft.com/office/drawing/2014/main" id="{287EEE4C-872F-4DF9-BCDA-AD94C6CAC3FA}"/>
              </a:ext>
            </a:extLst>
          </p:cNvPr>
          <p:cNvSpPr txBox="1"/>
          <p:nvPr/>
        </p:nvSpPr>
        <p:spPr>
          <a:xfrm>
            <a:off x="6096000" y="4149416"/>
            <a:ext cx="5564562"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لأنه لفظ يقتضي الإيجاب، فترتب عليه مقتضاه</a:t>
            </a:r>
          </a:p>
        </p:txBody>
      </p:sp>
      <p:cxnSp>
        <p:nvCxnSpPr>
          <p:cNvPr id="34" name="موصل: على شكل مرفق 33">
            <a:extLst>
              <a:ext uri="{FF2B5EF4-FFF2-40B4-BE49-F238E27FC236}">
                <a16:creationId xmlns:a16="http://schemas.microsoft.com/office/drawing/2014/main" id="{00336BA9-6168-4B39-9F8D-CF165EB60A57}"/>
              </a:ext>
            </a:extLst>
          </p:cNvPr>
          <p:cNvCxnSpPr>
            <a:cxnSpLocks/>
            <a:stCxn id="4" idx="3"/>
            <a:endCxn id="22" idx="0"/>
          </p:cNvCxnSpPr>
          <p:nvPr/>
        </p:nvCxnSpPr>
        <p:spPr>
          <a:xfrm flipH="1">
            <a:off x="6080502" y="1228727"/>
            <a:ext cx="5468738" cy="1153379"/>
          </a:xfrm>
          <a:prstGeom prst="bentConnector4">
            <a:avLst>
              <a:gd name="adj1" fmla="val -4180"/>
              <a:gd name="adj2" fmla="val 64203"/>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مستطيل: زوايا مستديرة 53">
            <a:extLst>
              <a:ext uri="{FF2B5EF4-FFF2-40B4-BE49-F238E27FC236}">
                <a16:creationId xmlns:a16="http://schemas.microsoft.com/office/drawing/2014/main" id="{8CCD4C16-DA59-49B9-B481-A5BE90F1F676}"/>
              </a:ext>
            </a:extLst>
          </p:cNvPr>
          <p:cNvSpPr/>
          <p:nvPr/>
        </p:nvSpPr>
        <p:spPr>
          <a:xfrm>
            <a:off x="8858692" y="3282021"/>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62" name="رابط كسهم مستقيم 61">
            <a:extLst>
              <a:ext uri="{FF2B5EF4-FFF2-40B4-BE49-F238E27FC236}">
                <a16:creationId xmlns:a16="http://schemas.microsoft.com/office/drawing/2014/main" id="{E6478422-A5E4-4931-9FA3-F93A284C8D8B}"/>
              </a:ext>
            </a:extLst>
          </p:cNvPr>
          <p:cNvCxnSpPr>
            <a:cxnSpLocks/>
            <a:stCxn id="27" idx="2"/>
            <a:endCxn id="54" idx="0"/>
          </p:cNvCxnSpPr>
          <p:nvPr/>
        </p:nvCxnSpPr>
        <p:spPr>
          <a:xfrm flipH="1">
            <a:off x="9324675" y="2936104"/>
            <a:ext cx="1" cy="345917"/>
          </a:xfrm>
          <a:prstGeom prst="straightConnector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موصل: على شكل مرفق 66">
            <a:extLst>
              <a:ext uri="{FF2B5EF4-FFF2-40B4-BE49-F238E27FC236}">
                <a16:creationId xmlns:a16="http://schemas.microsoft.com/office/drawing/2014/main" id="{6341A9D3-104A-4B6F-A4E9-CAFD9452DDE2}"/>
              </a:ext>
            </a:extLst>
          </p:cNvPr>
          <p:cNvCxnSpPr>
            <a:cxnSpLocks/>
            <a:stCxn id="54" idx="3"/>
            <a:endCxn id="51" idx="3"/>
          </p:cNvCxnSpPr>
          <p:nvPr/>
        </p:nvCxnSpPr>
        <p:spPr>
          <a:xfrm>
            <a:off x="9790658" y="3542760"/>
            <a:ext cx="1869904" cy="883655"/>
          </a:xfrm>
          <a:prstGeom prst="bentConnector3">
            <a:avLst>
              <a:gd name="adj1" fmla="val 11222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1" name="مربع نص 80">
            <a:extLst>
              <a:ext uri="{FF2B5EF4-FFF2-40B4-BE49-F238E27FC236}">
                <a16:creationId xmlns:a16="http://schemas.microsoft.com/office/drawing/2014/main" id="{24F40CF6-DE5D-48D0-8CF9-38E3D7DB5BC9}"/>
              </a:ext>
            </a:extLst>
          </p:cNvPr>
          <p:cNvSpPr txBox="1"/>
          <p:nvPr/>
        </p:nvSpPr>
        <p:spPr>
          <a:xfrm>
            <a:off x="6157992" y="1451957"/>
            <a:ext cx="5564562" cy="553998"/>
          </a:xfrm>
          <a:prstGeom prst="rect">
            <a:avLst/>
          </a:prstGeom>
          <a:noFill/>
          <a:ln w="31750">
            <a:noFill/>
            <a:prstDash val="sys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ويتعينان أي؛ الهدي والأضحية: </a:t>
            </a:r>
          </a:p>
        </p:txBody>
      </p:sp>
    </p:spTree>
    <p:extLst>
      <p:ext uri="{BB962C8B-B14F-4D97-AF65-F5344CB8AC3E}">
        <p14:creationId xmlns:p14="http://schemas.microsoft.com/office/powerpoint/2010/main" val="147196633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759970" y="736535"/>
            <a:ext cx="6720668"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الأحكام المترتبة حال تعيين الهدي أو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7" idx="3"/>
          </p:cNvCxnSpPr>
          <p:nvPr/>
        </p:nvCxnSpPr>
        <p:spPr>
          <a:xfrm flipH="1">
            <a:off x="11062816" y="1035797"/>
            <a:ext cx="417822" cy="854884"/>
          </a:xfrm>
          <a:prstGeom prst="bentConnector3">
            <a:avLst>
              <a:gd name="adj1" fmla="val -5471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7857640" y="1615306"/>
            <a:ext cx="262868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 يجز بيعها ولا هبتها</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1855351" y="1609035"/>
            <a:ext cx="495435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لتعلق حق الله تعالى بها كالمنذور عتقه نذر تبرر</a:t>
            </a:r>
          </a:p>
        </p:txBody>
      </p:sp>
      <p:sp>
        <p:nvSpPr>
          <p:cNvPr id="7" name="مستطيل: زوايا مستديرة 6">
            <a:extLst>
              <a:ext uri="{FF2B5EF4-FFF2-40B4-BE49-F238E27FC236}">
                <a16:creationId xmlns:a16="http://schemas.microsoft.com/office/drawing/2014/main" id="{89301624-D60D-47E2-8BD3-2C6CE986267F}"/>
              </a:ext>
            </a:extLst>
          </p:cNvPr>
          <p:cNvSpPr/>
          <p:nvPr/>
        </p:nvSpPr>
        <p:spPr>
          <a:xfrm>
            <a:off x="10602288" y="1612057"/>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a:t>
            </a:r>
          </a:p>
        </p:txBody>
      </p:sp>
      <p:sp>
        <p:nvSpPr>
          <p:cNvPr id="24" name="مستطيل: زوايا مستديرة 23">
            <a:extLst>
              <a:ext uri="{FF2B5EF4-FFF2-40B4-BE49-F238E27FC236}">
                <a16:creationId xmlns:a16="http://schemas.microsoft.com/office/drawing/2014/main" id="{8BD749B5-B413-4D5F-98B3-453EE0B7AED2}"/>
              </a:ext>
            </a:extLst>
          </p:cNvPr>
          <p:cNvSpPr/>
          <p:nvPr/>
        </p:nvSpPr>
        <p:spPr>
          <a:xfrm>
            <a:off x="6925674" y="1647826"/>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41" name="موصل: على شكل مرفق 40">
            <a:extLst>
              <a:ext uri="{FF2B5EF4-FFF2-40B4-BE49-F238E27FC236}">
                <a16:creationId xmlns:a16="http://schemas.microsoft.com/office/drawing/2014/main" id="{F26247CB-C423-4D5D-9D58-AA59138F7C11}"/>
              </a:ext>
            </a:extLst>
          </p:cNvPr>
          <p:cNvCxnSpPr>
            <a:cxnSpLocks/>
            <a:stCxn id="50" idx="2"/>
            <a:endCxn id="36" idx="3"/>
          </p:cNvCxnSpPr>
          <p:nvPr/>
        </p:nvCxnSpPr>
        <p:spPr>
          <a:xfrm rot="5400000">
            <a:off x="8587795" y="2173119"/>
            <a:ext cx="588003" cy="58037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2" name="مربع نص 31">
            <a:extLst>
              <a:ext uri="{FF2B5EF4-FFF2-40B4-BE49-F238E27FC236}">
                <a16:creationId xmlns:a16="http://schemas.microsoft.com/office/drawing/2014/main" id="{7A6A1B7F-27D6-40B6-9CEF-AD44B3F82EA1}"/>
              </a:ext>
            </a:extLst>
          </p:cNvPr>
          <p:cNvSpPr txBox="1"/>
          <p:nvPr/>
        </p:nvSpPr>
        <p:spPr>
          <a:xfrm>
            <a:off x="1855351" y="3960083"/>
            <a:ext cx="495435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المقصود نفع الفقراء وهو حاصل بالبذل</a:t>
            </a:r>
          </a:p>
        </p:txBody>
      </p:sp>
      <p:sp>
        <p:nvSpPr>
          <p:cNvPr id="33" name="مربع نص 32">
            <a:extLst>
              <a:ext uri="{FF2B5EF4-FFF2-40B4-BE49-F238E27FC236}">
                <a16:creationId xmlns:a16="http://schemas.microsoft.com/office/drawing/2014/main" id="{5CA0B4A2-CE54-441C-9D6D-979E823B0AD9}"/>
              </a:ext>
            </a:extLst>
          </p:cNvPr>
          <p:cNvSpPr txBox="1"/>
          <p:nvPr/>
        </p:nvSpPr>
        <p:spPr>
          <a:xfrm>
            <a:off x="5531965" y="4597688"/>
            <a:ext cx="495435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ويركب لحاجة فقط بلا ضرر</a:t>
            </a:r>
          </a:p>
        </p:txBody>
      </p:sp>
      <p:sp>
        <p:nvSpPr>
          <p:cNvPr id="35" name="مربع نص 34">
            <a:extLst>
              <a:ext uri="{FF2B5EF4-FFF2-40B4-BE49-F238E27FC236}">
                <a16:creationId xmlns:a16="http://schemas.microsoft.com/office/drawing/2014/main" id="{8D585665-6F09-4889-A332-375CCE9D1ED8}"/>
              </a:ext>
            </a:extLst>
          </p:cNvPr>
          <p:cNvSpPr txBox="1"/>
          <p:nvPr/>
        </p:nvSpPr>
        <p:spPr>
          <a:xfrm>
            <a:off x="1757665" y="3191692"/>
            <a:ext cx="683394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وكذا لو نقل الملك فيها واشترى خيرا منها جاز نصا، واختاره الأكثر</a:t>
            </a:r>
          </a:p>
        </p:txBody>
      </p:sp>
      <p:sp>
        <p:nvSpPr>
          <p:cNvPr id="36" name="مربع نص 35">
            <a:extLst>
              <a:ext uri="{FF2B5EF4-FFF2-40B4-BE49-F238E27FC236}">
                <a16:creationId xmlns:a16="http://schemas.microsoft.com/office/drawing/2014/main" id="{80B11F2B-A9C8-4ACE-8668-CD4E032CFE1B}"/>
              </a:ext>
            </a:extLst>
          </p:cNvPr>
          <p:cNvSpPr txBox="1"/>
          <p:nvPr/>
        </p:nvSpPr>
        <p:spPr>
          <a:xfrm>
            <a:off x="5027808" y="2480308"/>
            <a:ext cx="356380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إلا أن يبدلها بخير منها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فيجوز</a:t>
            </a:r>
          </a:p>
        </p:txBody>
      </p:sp>
      <p:cxnSp>
        <p:nvCxnSpPr>
          <p:cNvPr id="54" name="موصل: على شكل مرفق 53">
            <a:extLst>
              <a:ext uri="{FF2B5EF4-FFF2-40B4-BE49-F238E27FC236}">
                <a16:creationId xmlns:a16="http://schemas.microsoft.com/office/drawing/2014/main" id="{7211E411-528F-43C8-A4B9-D1718DF54B3C}"/>
              </a:ext>
            </a:extLst>
          </p:cNvPr>
          <p:cNvCxnSpPr>
            <a:cxnSpLocks/>
            <a:stCxn id="50" idx="2"/>
            <a:endCxn id="35" idx="3"/>
          </p:cNvCxnSpPr>
          <p:nvPr/>
        </p:nvCxnSpPr>
        <p:spPr>
          <a:xfrm rot="5400000">
            <a:off x="8232103" y="2528811"/>
            <a:ext cx="1299387" cy="58037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64" name="مستطيل: زوايا مستديرة 63">
            <a:extLst>
              <a:ext uri="{FF2B5EF4-FFF2-40B4-BE49-F238E27FC236}">
                <a16:creationId xmlns:a16="http://schemas.microsoft.com/office/drawing/2014/main" id="{9A665D6B-F568-482D-8F25-AECD1AE80D36}"/>
              </a:ext>
            </a:extLst>
          </p:cNvPr>
          <p:cNvSpPr/>
          <p:nvPr/>
        </p:nvSpPr>
        <p:spPr>
          <a:xfrm>
            <a:off x="6925674" y="3966354"/>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65" name="مستطيل: زوايا مستديرة 64">
            <a:extLst>
              <a:ext uri="{FF2B5EF4-FFF2-40B4-BE49-F238E27FC236}">
                <a16:creationId xmlns:a16="http://schemas.microsoft.com/office/drawing/2014/main" id="{3FF90F58-041B-446E-A3D3-A431BD8F2E38}"/>
              </a:ext>
            </a:extLst>
          </p:cNvPr>
          <p:cNvSpPr/>
          <p:nvPr/>
        </p:nvSpPr>
        <p:spPr>
          <a:xfrm>
            <a:off x="10600699" y="4494101"/>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a:t>
            </a:r>
          </a:p>
        </p:txBody>
      </p:sp>
      <p:cxnSp>
        <p:nvCxnSpPr>
          <p:cNvPr id="72" name="موصل: على شكل مرفق 71">
            <a:extLst>
              <a:ext uri="{FF2B5EF4-FFF2-40B4-BE49-F238E27FC236}">
                <a16:creationId xmlns:a16="http://schemas.microsoft.com/office/drawing/2014/main" id="{357A9256-26A6-4308-8220-EF457B8B157D}"/>
              </a:ext>
            </a:extLst>
          </p:cNvPr>
          <p:cNvCxnSpPr>
            <a:cxnSpLocks/>
            <a:stCxn id="4" idx="3"/>
            <a:endCxn id="65" idx="3"/>
          </p:cNvCxnSpPr>
          <p:nvPr/>
        </p:nvCxnSpPr>
        <p:spPr>
          <a:xfrm flipH="1">
            <a:off x="11061227" y="1035797"/>
            <a:ext cx="419411" cy="3736928"/>
          </a:xfrm>
          <a:prstGeom prst="bentConnector3">
            <a:avLst>
              <a:gd name="adj1" fmla="val -54505"/>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رابط مستقيم 72">
            <a:extLst>
              <a:ext uri="{FF2B5EF4-FFF2-40B4-BE49-F238E27FC236}">
                <a16:creationId xmlns:a16="http://schemas.microsoft.com/office/drawing/2014/main" id="{089B2321-4875-4701-8FE7-40C78AA6664B}"/>
              </a:ext>
            </a:extLst>
          </p:cNvPr>
          <p:cNvCxnSpPr>
            <a:cxnSpLocks/>
          </p:cNvCxnSpPr>
          <p:nvPr/>
        </p:nvCxnSpPr>
        <p:spPr>
          <a:xfrm>
            <a:off x="11716718" y="4819218"/>
            <a:ext cx="0" cy="589690"/>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4274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759970" y="736535"/>
            <a:ext cx="6720668"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الأحكام المترتبة حال تعيين الهدي أو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7" idx="3"/>
          </p:cNvCxnSpPr>
          <p:nvPr/>
        </p:nvCxnSpPr>
        <p:spPr>
          <a:xfrm flipH="1">
            <a:off x="11062816" y="1035797"/>
            <a:ext cx="417822" cy="854884"/>
          </a:xfrm>
          <a:prstGeom prst="bentConnector3">
            <a:avLst>
              <a:gd name="adj1" fmla="val -5471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6540286" y="1615306"/>
            <a:ext cx="394603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ويجز صوفها ونحوه كشعرها ووبرها </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6664270" y="4566343"/>
            <a:ext cx="3822053"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يعطى جازرها أجرته منها</a:t>
            </a:r>
          </a:p>
        </p:txBody>
      </p:sp>
      <p:sp>
        <p:nvSpPr>
          <p:cNvPr id="7" name="مستطيل: زوايا مستديرة 6">
            <a:extLst>
              <a:ext uri="{FF2B5EF4-FFF2-40B4-BE49-F238E27FC236}">
                <a16:creationId xmlns:a16="http://schemas.microsoft.com/office/drawing/2014/main" id="{89301624-D60D-47E2-8BD3-2C6CE986267F}"/>
              </a:ext>
            </a:extLst>
          </p:cNvPr>
          <p:cNvSpPr/>
          <p:nvPr/>
        </p:nvSpPr>
        <p:spPr>
          <a:xfrm>
            <a:off x="10602288" y="1612057"/>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a:t>
            </a:r>
          </a:p>
        </p:txBody>
      </p:sp>
      <p:sp>
        <p:nvSpPr>
          <p:cNvPr id="24" name="مستطيل: زوايا مستديرة 23">
            <a:extLst>
              <a:ext uri="{FF2B5EF4-FFF2-40B4-BE49-F238E27FC236}">
                <a16:creationId xmlns:a16="http://schemas.microsoft.com/office/drawing/2014/main" id="{8BD749B5-B413-4D5F-98B3-453EE0B7AED2}"/>
              </a:ext>
            </a:extLst>
          </p:cNvPr>
          <p:cNvSpPr/>
          <p:nvPr/>
        </p:nvSpPr>
        <p:spPr>
          <a:xfrm>
            <a:off x="8868511" y="5462219"/>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cxnSp>
        <p:nvCxnSpPr>
          <p:cNvPr id="41" name="موصل: على شكل مرفق 40">
            <a:extLst>
              <a:ext uri="{FF2B5EF4-FFF2-40B4-BE49-F238E27FC236}">
                <a16:creationId xmlns:a16="http://schemas.microsoft.com/office/drawing/2014/main" id="{F26247CB-C423-4D5D-9D58-AA59138F7C11}"/>
              </a:ext>
            </a:extLst>
          </p:cNvPr>
          <p:cNvCxnSpPr>
            <a:cxnSpLocks/>
            <a:stCxn id="50" idx="2"/>
            <a:endCxn id="36" idx="3"/>
          </p:cNvCxnSpPr>
          <p:nvPr/>
        </p:nvCxnSpPr>
        <p:spPr>
          <a:xfrm rot="5400000">
            <a:off x="7933329" y="2146574"/>
            <a:ext cx="557246" cy="602706"/>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2" name="مربع نص 31">
            <a:extLst>
              <a:ext uri="{FF2B5EF4-FFF2-40B4-BE49-F238E27FC236}">
                <a16:creationId xmlns:a16="http://schemas.microsoft.com/office/drawing/2014/main" id="{7A6A1B7F-27D6-40B6-9CEF-AD44B3F82EA1}"/>
              </a:ext>
            </a:extLst>
          </p:cNvPr>
          <p:cNvSpPr txBox="1"/>
          <p:nvPr/>
        </p:nvSpPr>
        <p:spPr>
          <a:xfrm>
            <a:off x="2603720" y="5445959"/>
            <a:ext cx="593784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معاوضة، ويجوز أن يهدي له أو يتصدق عليه منها</a:t>
            </a:r>
          </a:p>
        </p:txBody>
      </p:sp>
      <p:sp>
        <p:nvSpPr>
          <p:cNvPr id="33" name="مربع نص 32">
            <a:extLst>
              <a:ext uri="{FF2B5EF4-FFF2-40B4-BE49-F238E27FC236}">
                <a16:creationId xmlns:a16="http://schemas.microsoft.com/office/drawing/2014/main" id="{5CA0B4A2-CE54-441C-9D6D-979E823B0AD9}"/>
              </a:ext>
            </a:extLst>
          </p:cNvPr>
          <p:cNvSpPr txBox="1"/>
          <p:nvPr/>
        </p:nvSpPr>
        <p:spPr>
          <a:xfrm>
            <a:off x="5531966" y="3781454"/>
            <a:ext cx="495435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يشرب من لبنها إلا ما فضل عن ولدها</a:t>
            </a:r>
          </a:p>
        </p:txBody>
      </p:sp>
      <p:sp>
        <p:nvSpPr>
          <p:cNvPr id="35" name="مربع نص 34">
            <a:extLst>
              <a:ext uri="{FF2B5EF4-FFF2-40B4-BE49-F238E27FC236}">
                <a16:creationId xmlns:a16="http://schemas.microsoft.com/office/drawing/2014/main" id="{8D585665-6F09-4889-A332-375CCE9D1ED8}"/>
              </a:ext>
            </a:extLst>
          </p:cNvPr>
          <p:cNvSpPr txBox="1"/>
          <p:nvPr/>
        </p:nvSpPr>
        <p:spPr>
          <a:xfrm>
            <a:off x="4153546" y="3174851"/>
            <a:ext cx="375705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كان بقاؤه أنفع لها لم يجز جزه</a:t>
            </a:r>
          </a:p>
        </p:txBody>
      </p:sp>
      <p:sp>
        <p:nvSpPr>
          <p:cNvPr id="36" name="مربع نص 35">
            <a:extLst>
              <a:ext uri="{FF2B5EF4-FFF2-40B4-BE49-F238E27FC236}">
                <a16:creationId xmlns:a16="http://schemas.microsoft.com/office/drawing/2014/main" id="{80B11F2B-A9C8-4ACE-8668-CD4E032CFE1B}"/>
              </a:ext>
            </a:extLst>
          </p:cNvPr>
          <p:cNvSpPr txBox="1"/>
          <p:nvPr/>
        </p:nvSpPr>
        <p:spPr>
          <a:xfrm>
            <a:off x="3964561" y="2449551"/>
            <a:ext cx="394603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كان جزه أنفع لها ويتصدق به</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cxnSp>
        <p:nvCxnSpPr>
          <p:cNvPr id="54" name="موصل: على شكل مرفق 53">
            <a:extLst>
              <a:ext uri="{FF2B5EF4-FFF2-40B4-BE49-F238E27FC236}">
                <a16:creationId xmlns:a16="http://schemas.microsoft.com/office/drawing/2014/main" id="{7211E411-528F-43C8-A4B9-D1718DF54B3C}"/>
              </a:ext>
            </a:extLst>
          </p:cNvPr>
          <p:cNvCxnSpPr>
            <a:cxnSpLocks/>
            <a:stCxn id="50" idx="2"/>
            <a:endCxn id="35" idx="3"/>
          </p:cNvCxnSpPr>
          <p:nvPr/>
        </p:nvCxnSpPr>
        <p:spPr>
          <a:xfrm rot="5400000">
            <a:off x="7570679" y="2509224"/>
            <a:ext cx="1282546" cy="602707"/>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65" name="مستطيل: زوايا مستديرة 64">
            <a:extLst>
              <a:ext uri="{FF2B5EF4-FFF2-40B4-BE49-F238E27FC236}">
                <a16:creationId xmlns:a16="http://schemas.microsoft.com/office/drawing/2014/main" id="{3FF90F58-041B-446E-A3D3-A431BD8F2E38}"/>
              </a:ext>
            </a:extLst>
          </p:cNvPr>
          <p:cNvSpPr/>
          <p:nvPr/>
        </p:nvSpPr>
        <p:spPr>
          <a:xfrm>
            <a:off x="10602288" y="3778205"/>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4.</a:t>
            </a:r>
          </a:p>
        </p:txBody>
      </p:sp>
      <p:cxnSp>
        <p:nvCxnSpPr>
          <p:cNvPr id="72" name="موصل: على شكل مرفق 71">
            <a:extLst>
              <a:ext uri="{FF2B5EF4-FFF2-40B4-BE49-F238E27FC236}">
                <a16:creationId xmlns:a16="http://schemas.microsoft.com/office/drawing/2014/main" id="{357A9256-26A6-4308-8220-EF457B8B157D}"/>
              </a:ext>
            </a:extLst>
          </p:cNvPr>
          <p:cNvCxnSpPr>
            <a:cxnSpLocks/>
            <a:stCxn id="4" idx="3"/>
            <a:endCxn id="65" idx="3"/>
          </p:cNvCxnSpPr>
          <p:nvPr/>
        </p:nvCxnSpPr>
        <p:spPr>
          <a:xfrm flipH="1">
            <a:off x="11062816" y="1035797"/>
            <a:ext cx="417822" cy="3021032"/>
          </a:xfrm>
          <a:prstGeom prst="bentConnector3">
            <a:avLst>
              <a:gd name="adj1" fmla="val -5471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رابط مستقيم 72">
            <a:extLst>
              <a:ext uri="{FF2B5EF4-FFF2-40B4-BE49-F238E27FC236}">
                <a16:creationId xmlns:a16="http://schemas.microsoft.com/office/drawing/2014/main" id="{089B2321-4875-4701-8FE7-40C78AA6664B}"/>
              </a:ext>
            </a:extLst>
          </p:cNvPr>
          <p:cNvCxnSpPr>
            <a:cxnSpLocks/>
          </p:cNvCxnSpPr>
          <p:nvPr/>
        </p:nvCxnSpPr>
        <p:spPr>
          <a:xfrm>
            <a:off x="11716718" y="4865712"/>
            <a:ext cx="0" cy="589690"/>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6" name="موصل: على شكل مرفق 25">
            <a:extLst>
              <a:ext uri="{FF2B5EF4-FFF2-40B4-BE49-F238E27FC236}">
                <a16:creationId xmlns:a16="http://schemas.microsoft.com/office/drawing/2014/main" id="{981AE1F9-9596-4D06-AE3B-D1CCE7045BBD}"/>
              </a:ext>
            </a:extLst>
          </p:cNvPr>
          <p:cNvCxnSpPr>
            <a:cxnSpLocks/>
            <a:stCxn id="4" idx="3"/>
            <a:endCxn id="13" idx="3"/>
          </p:cNvCxnSpPr>
          <p:nvPr/>
        </p:nvCxnSpPr>
        <p:spPr>
          <a:xfrm flipH="1">
            <a:off x="11062816" y="1035797"/>
            <a:ext cx="417822" cy="3783421"/>
          </a:xfrm>
          <a:prstGeom prst="bentConnector3">
            <a:avLst>
              <a:gd name="adj1" fmla="val -5471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مستطيل: زوايا مستديرة 12">
            <a:extLst>
              <a:ext uri="{FF2B5EF4-FFF2-40B4-BE49-F238E27FC236}">
                <a16:creationId xmlns:a16="http://schemas.microsoft.com/office/drawing/2014/main" id="{39ACE11A-5220-416B-B5A6-B75E046CE8EB}"/>
              </a:ext>
            </a:extLst>
          </p:cNvPr>
          <p:cNvSpPr/>
          <p:nvPr/>
        </p:nvSpPr>
        <p:spPr>
          <a:xfrm>
            <a:off x="10602288" y="4540594"/>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5.</a:t>
            </a:r>
          </a:p>
        </p:txBody>
      </p:sp>
    </p:spTree>
    <p:extLst>
      <p:ext uri="{BB962C8B-B14F-4D97-AF65-F5344CB8AC3E}">
        <p14:creationId xmlns:p14="http://schemas.microsoft.com/office/powerpoint/2010/main" val="304335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1699207"/>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16909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الحج والعمرة.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730248" y="24222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6" name="مستطيل: زوايا مستديرة 25">
            <a:hlinkClick r:id="rId8" action="ppaction://hlinksldjump"/>
            <a:extLst>
              <a:ext uri="{FF2B5EF4-FFF2-40B4-BE49-F238E27FC236}">
                <a16:creationId xmlns:a16="http://schemas.microsoft.com/office/drawing/2014/main" id="{C5A84B6D-72CD-4F4F-BDB1-9319AA66A197}"/>
              </a:ext>
            </a:extLst>
          </p:cNvPr>
          <p:cNvSpPr/>
          <p:nvPr/>
        </p:nvSpPr>
        <p:spPr>
          <a:xfrm>
            <a:off x="902584" y="2422260"/>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8" name="مستطيل: زوايا مستديرة 27">
            <a:hlinkClick r:id="rId9" action="ppaction://hlinksldjump"/>
            <a:extLst>
              <a:ext uri="{FF2B5EF4-FFF2-40B4-BE49-F238E27FC236}">
                <a16:creationId xmlns:a16="http://schemas.microsoft.com/office/drawing/2014/main" id="{BFA2EBED-E7AB-44B4-A851-EE79255A4F95}"/>
              </a:ext>
            </a:extLst>
          </p:cNvPr>
          <p:cNvSpPr/>
          <p:nvPr/>
        </p:nvSpPr>
        <p:spPr>
          <a:xfrm>
            <a:off x="6730248" y="3145315"/>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30" name="مستطيل: زوايا مستديرة 29">
            <a:hlinkClick r:id="rId10" action="ppaction://hlinksldjump"/>
            <a:extLst>
              <a:ext uri="{FF2B5EF4-FFF2-40B4-BE49-F238E27FC236}">
                <a16:creationId xmlns:a16="http://schemas.microsoft.com/office/drawing/2014/main" id="{6DC2C765-8107-497A-9B0E-1D5F29824A19}"/>
              </a:ext>
            </a:extLst>
          </p:cNvPr>
          <p:cNvSpPr/>
          <p:nvPr/>
        </p:nvSpPr>
        <p:spPr>
          <a:xfrm>
            <a:off x="902584" y="3153559"/>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32" name="مستطيل: زوايا مستديرة 31">
            <a:hlinkClick r:id="rId11" action="ppaction://hlinksldjump"/>
            <a:extLst>
              <a:ext uri="{FF2B5EF4-FFF2-40B4-BE49-F238E27FC236}">
                <a16:creationId xmlns:a16="http://schemas.microsoft.com/office/drawing/2014/main" id="{84EB4385-F6D2-451E-A06D-63D4B15152D3}"/>
              </a:ext>
            </a:extLst>
          </p:cNvPr>
          <p:cNvSpPr/>
          <p:nvPr/>
        </p:nvSpPr>
        <p:spPr>
          <a:xfrm>
            <a:off x="6730248" y="386914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34" name="مستطيل: زوايا مستديرة 33">
            <a:hlinkClick r:id="rId12" action="ppaction://hlinksldjump"/>
            <a:extLst>
              <a:ext uri="{FF2B5EF4-FFF2-40B4-BE49-F238E27FC236}">
                <a16:creationId xmlns:a16="http://schemas.microsoft.com/office/drawing/2014/main" id="{77817E30-89E4-4F6F-B592-2877F1A3A018}"/>
              </a:ext>
            </a:extLst>
          </p:cNvPr>
          <p:cNvSpPr/>
          <p:nvPr/>
        </p:nvSpPr>
        <p:spPr>
          <a:xfrm>
            <a:off x="902584" y="3884858"/>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0" name="مستطيل: زوايا مستديرة 39">
            <a:hlinkClick r:id="rId13" action="ppaction://hlinksldjump"/>
            <a:extLst>
              <a:ext uri="{FF2B5EF4-FFF2-40B4-BE49-F238E27FC236}">
                <a16:creationId xmlns:a16="http://schemas.microsoft.com/office/drawing/2014/main" id="{F78E146E-5B71-45E6-A9AC-D6E3399D9951}"/>
              </a:ext>
            </a:extLst>
          </p:cNvPr>
          <p:cNvSpPr/>
          <p:nvPr/>
        </p:nvSpPr>
        <p:spPr>
          <a:xfrm>
            <a:off x="4575694" y="4874651"/>
            <a:ext cx="2664595"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الاسئلة</a:t>
            </a:r>
          </a:p>
        </p:txBody>
      </p:sp>
      <p:pic>
        <p:nvPicPr>
          <p:cNvPr id="3" name="صورة 2">
            <a:extLst>
              <a:ext uri="{FF2B5EF4-FFF2-40B4-BE49-F238E27FC236}">
                <a16:creationId xmlns:a16="http://schemas.microsoft.com/office/drawing/2014/main" id="{78A2A446-7917-40FC-A65F-3518D5A15311}"/>
              </a:ext>
            </a:extLst>
          </p:cNvPr>
          <p:cNvPicPr>
            <a:picLocks noChangeAspect="1"/>
          </p:cNvPicPr>
          <p:nvPr/>
        </p:nvPicPr>
        <p:blipFill>
          <a:blip r:embed="rId14"/>
          <a:stretch>
            <a:fillRect/>
          </a:stretch>
        </p:blipFill>
        <p:spPr>
          <a:xfrm>
            <a:off x="7470458" y="1712985"/>
            <a:ext cx="3078747" cy="640135"/>
          </a:xfrm>
          <a:prstGeom prst="rect">
            <a:avLst/>
          </a:prstGeom>
        </p:spPr>
      </p:pic>
      <p:pic>
        <p:nvPicPr>
          <p:cNvPr id="9" name="صورة 8">
            <a:hlinkClick r:id="rId6" action="ppaction://hlinksldjump"/>
            <a:extLst>
              <a:ext uri="{FF2B5EF4-FFF2-40B4-BE49-F238E27FC236}">
                <a16:creationId xmlns:a16="http://schemas.microsoft.com/office/drawing/2014/main" id="{65486A23-F937-4182-9419-63A10FD3A8D0}"/>
              </a:ext>
            </a:extLst>
          </p:cNvPr>
          <p:cNvPicPr>
            <a:picLocks noChangeAspect="1"/>
          </p:cNvPicPr>
          <p:nvPr/>
        </p:nvPicPr>
        <p:blipFill>
          <a:blip r:embed="rId15"/>
          <a:stretch>
            <a:fillRect/>
          </a:stretch>
        </p:blipFill>
        <p:spPr>
          <a:xfrm>
            <a:off x="6808468" y="2466116"/>
            <a:ext cx="4480948" cy="640135"/>
          </a:xfrm>
          <a:prstGeom prst="rect">
            <a:avLst/>
          </a:prstGeom>
        </p:spPr>
      </p:pic>
      <p:pic>
        <p:nvPicPr>
          <p:cNvPr id="11" name="صورة 10">
            <a:extLst>
              <a:ext uri="{FF2B5EF4-FFF2-40B4-BE49-F238E27FC236}">
                <a16:creationId xmlns:a16="http://schemas.microsoft.com/office/drawing/2014/main" id="{8B892DD7-88D3-4C41-AE6F-9C5B5274E69E}"/>
              </a:ext>
            </a:extLst>
          </p:cNvPr>
          <p:cNvPicPr>
            <a:picLocks noChangeAspect="1"/>
          </p:cNvPicPr>
          <p:nvPr/>
        </p:nvPicPr>
        <p:blipFill>
          <a:blip r:embed="rId16"/>
          <a:stretch>
            <a:fillRect/>
          </a:stretch>
        </p:blipFill>
        <p:spPr>
          <a:xfrm>
            <a:off x="1355641" y="2420365"/>
            <a:ext cx="3609145" cy="640135"/>
          </a:xfrm>
          <a:prstGeom prst="rect">
            <a:avLst/>
          </a:prstGeom>
        </p:spPr>
      </p:pic>
      <p:pic>
        <p:nvPicPr>
          <p:cNvPr id="14" name="صورة 13">
            <a:extLst>
              <a:ext uri="{FF2B5EF4-FFF2-40B4-BE49-F238E27FC236}">
                <a16:creationId xmlns:a16="http://schemas.microsoft.com/office/drawing/2014/main" id="{422CB71A-2B81-4657-A7E7-C40EC1F68CC1}"/>
              </a:ext>
            </a:extLst>
          </p:cNvPr>
          <p:cNvPicPr>
            <a:picLocks noChangeAspect="1"/>
          </p:cNvPicPr>
          <p:nvPr/>
        </p:nvPicPr>
        <p:blipFill>
          <a:blip r:embed="rId17"/>
          <a:stretch>
            <a:fillRect/>
          </a:stretch>
        </p:blipFill>
        <p:spPr>
          <a:xfrm>
            <a:off x="7171727" y="3108932"/>
            <a:ext cx="3676207" cy="640135"/>
          </a:xfrm>
          <a:prstGeom prst="rect">
            <a:avLst/>
          </a:prstGeom>
        </p:spPr>
      </p:pic>
      <p:pic>
        <p:nvPicPr>
          <p:cNvPr id="17" name="صورة 16">
            <a:extLst>
              <a:ext uri="{FF2B5EF4-FFF2-40B4-BE49-F238E27FC236}">
                <a16:creationId xmlns:a16="http://schemas.microsoft.com/office/drawing/2014/main" id="{32DB33E2-73EC-4077-BE93-E33B99112EE3}"/>
              </a:ext>
            </a:extLst>
          </p:cNvPr>
          <p:cNvPicPr>
            <a:picLocks noChangeAspect="1"/>
          </p:cNvPicPr>
          <p:nvPr/>
        </p:nvPicPr>
        <p:blipFill>
          <a:blip r:embed="rId18"/>
          <a:stretch>
            <a:fillRect/>
          </a:stretch>
        </p:blipFill>
        <p:spPr>
          <a:xfrm>
            <a:off x="1322109" y="3160295"/>
            <a:ext cx="3676207" cy="640135"/>
          </a:xfrm>
          <a:prstGeom prst="rect">
            <a:avLst/>
          </a:prstGeom>
        </p:spPr>
      </p:pic>
      <p:pic>
        <p:nvPicPr>
          <p:cNvPr id="29" name="صورة 28">
            <a:extLst>
              <a:ext uri="{FF2B5EF4-FFF2-40B4-BE49-F238E27FC236}">
                <a16:creationId xmlns:a16="http://schemas.microsoft.com/office/drawing/2014/main" id="{E45C8B1E-A96C-460C-8D8A-7C680E36F2ED}"/>
              </a:ext>
            </a:extLst>
          </p:cNvPr>
          <p:cNvPicPr>
            <a:picLocks noChangeAspect="1"/>
          </p:cNvPicPr>
          <p:nvPr/>
        </p:nvPicPr>
        <p:blipFill>
          <a:blip r:embed="rId19"/>
          <a:stretch>
            <a:fillRect/>
          </a:stretch>
        </p:blipFill>
        <p:spPr>
          <a:xfrm>
            <a:off x="8269102" y="3891087"/>
            <a:ext cx="1481456" cy="640135"/>
          </a:xfrm>
          <a:prstGeom prst="rect">
            <a:avLst/>
          </a:prstGeom>
        </p:spPr>
      </p:pic>
      <p:pic>
        <p:nvPicPr>
          <p:cNvPr id="35" name="صورة 34">
            <a:extLst>
              <a:ext uri="{FF2B5EF4-FFF2-40B4-BE49-F238E27FC236}">
                <a16:creationId xmlns:a16="http://schemas.microsoft.com/office/drawing/2014/main" id="{F02C27CC-1826-4B97-85D9-FE5FAB01623E}"/>
              </a:ext>
            </a:extLst>
          </p:cNvPr>
          <p:cNvPicPr>
            <a:picLocks noChangeAspect="1"/>
          </p:cNvPicPr>
          <p:nvPr/>
        </p:nvPicPr>
        <p:blipFill>
          <a:blip r:embed="rId20"/>
          <a:stretch>
            <a:fillRect/>
          </a:stretch>
        </p:blipFill>
        <p:spPr>
          <a:xfrm>
            <a:off x="1130686" y="3850874"/>
            <a:ext cx="4102964" cy="640135"/>
          </a:xfrm>
          <a:prstGeom prst="rect">
            <a:avLst/>
          </a:prstGeom>
        </p:spPr>
      </p:pic>
    </p:spTree>
    <p:extLst>
      <p:ext uri="{BB962C8B-B14F-4D97-AF65-F5344CB8AC3E}">
        <p14:creationId xmlns:p14="http://schemas.microsoft.com/office/powerpoint/2010/main" val="127251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مستطيل مستدير الزوايا 20"/>
          <p:cNvSpPr/>
          <p:nvPr/>
        </p:nvSpPr>
        <p:spPr>
          <a:xfrm>
            <a:off x="1827350" y="3141276"/>
            <a:ext cx="3545695" cy="561147"/>
          </a:xfrm>
          <a:prstGeom prst="roundRect">
            <a:avLst/>
          </a:prstGeom>
          <a:solidFill>
            <a:srgbClr val="FFF3DB"/>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0" name="مستطيل مستدير الزوايا 19"/>
          <p:cNvSpPr/>
          <p:nvPr/>
        </p:nvSpPr>
        <p:spPr>
          <a:xfrm>
            <a:off x="8948110" y="2388957"/>
            <a:ext cx="1482929" cy="600165"/>
          </a:xfrm>
          <a:prstGeom prst="roundRect">
            <a:avLst/>
          </a:prstGeom>
          <a:solidFill>
            <a:srgbClr val="B9B9B9"/>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9" name="مستطيل مستدير الزوايا 18"/>
          <p:cNvSpPr/>
          <p:nvPr/>
        </p:nvSpPr>
        <p:spPr>
          <a:xfrm>
            <a:off x="2349943" y="2312347"/>
            <a:ext cx="2444795" cy="600165"/>
          </a:xfrm>
          <a:prstGeom prst="roundRect">
            <a:avLst/>
          </a:prstGeom>
          <a:solidFill>
            <a:srgbClr val="B9B9B9"/>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8" name="مستطيل مستدير الزوايا 17"/>
          <p:cNvSpPr/>
          <p:nvPr/>
        </p:nvSpPr>
        <p:spPr>
          <a:xfrm>
            <a:off x="6210317" y="2662699"/>
            <a:ext cx="1482929" cy="600165"/>
          </a:xfrm>
          <a:prstGeom prst="roundRect">
            <a:avLst/>
          </a:prstGeom>
          <a:solidFill>
            <a:srgbClr val="B9B9B9"/>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 name="عنوان 1"/>
          <p:cNvSpPr>
            <a:spLocks noGrp="1"/>
          </p:cNvSpPr>
          <p:nvPr>
            <p:ph type="title"/>
          </p:nvPr>
        </p:nvSpPr>
        <p:spPr>
          <a:xfrm>
            <a:off x="627185" y="339969"/>
            <a:ext cx="11271738" cy="1324708"/>
          </a:xfrm>
        </p:spPr>
        <p:txBody>
          <a:bodyPr>
            <a:normAutofit/>
          </a:bodyPr>
          <a:lstStyle/>
          <a:p>
            <a:r>
              <a:rPr lang="ar-SA" sz="3000" dirty="0">
                <a:solidFill>
                  <a:srgbClr val="3C6345"/>
                </a:solidFill>
              </a:rPr>
              <a:t>[</a:t>
            </a:r>
            <a:r>
              <a:rPr lang="ar-SA" sz="3000" dirty="0">
                <a:solidFill>
                  <a:srgbClr val="3C6345"/>
                </a:solidFill>
                <a:cs typeface="PT Bold Heading" panose="02010400000000000000" pitchFamily="2" charset="-78"/>
              </a:rPr>
              <a:t>المواقيت الزمانية للحج]</a:t>
            </a:r>
            <a:br>
              <a:rPr lang="ar-SA" sz="3000" dirty="0">
                <a:solidFill>
                  <a:srgbClr val="3C6345"/>
                </a:solidFill>
              </a:rPr>
            </a:br>
            <a:endParaRPr lang="ar-SA" sz="3000" dirty="0">
              <a:solidFill>
                <a:srgbClr val="3C6345"/>
              </a:solidFill>
            </a:endParaRPr>
          </a:p>
        </p:txBody>
      </p:sp>
      <p:sp>
        <p:nvSpPr>
          <p:cNvPr id="5" name="مستطيل مستدير الزوايا 4"/>
          <p:cNvSpPr/>
          <p:nvPr/>
        </p:nvSpPr>
        <p:spPr>
          <a:xfrm>
            <a:off x="5826368" y="1688114"/>
            <a:ext cx="2250831" cy="539261"/>
          </a:xfrm>
          <a:prstGeom prst="roundRect">
            <a:avLst/>
          </a:prstGeom>
          <a:solidFill>
            <a:srgbClr val="FEEEB2"/>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وأشهر الحج</a:t>
            </a:r>
          </a:p>
        </p:txBody>
      </p:sp>
      <p:sp>
        <p:nvSpPr>
          <p:cNvPr id="6" name="مستطيل 5"/>
          <p:cNvSpPr/>
          <p:nvPr/>
        </p:nvSpPr>
        <p:spPr>
          <a:xfrm>
            <a:off x="2623809" y="2354511"/>
            <a:ext cx="1952779"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وعشر من ذي الحجة</a:t>
            </a:r>
          </a:p>
        </p:txBody>
      </p:sp>
      <p:cxnSp>
        <p:nvCxnSpPr>
          <p:cNvPr id="8" name="رابط مستقيم 7"/>
          <p:cNvCxnSpPr/>
          <p:nvPr/>
        </p:nvCxnSpPr>
        <p:spPr>
          <a:xfrm>
            <a:off x="8077199" y="1957744"/>
            <a:ext cx="1641232" cy="0"/>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p:cNvCxnSpPr/>
          <p:nvPr/>
        </p:nvCxnSpPr>
        <p:spPr>
          <a:xfrm>
            <a:off x="4185136" y="1946011"/>
            <a:ext cx="1641232" cy="0"/>
          </a:xfrm>
          <a:prstGeom prst="line">
            <a:avLst/>
          </a:prstGeom>
        </p:spPr>
        <p:style>
          <a:lnRef idx="1">
            <a:schemeClr val="dk1"/>
          </a:lnRef>
          <a:fillRef idx="0">
            <a:schemeClr val="dk1"/>
          </a:fillRef>
          <a:effectRef idx="0">
            <a:schemeClr val="dk1"/>
          </a:effectRef>
          <a:fontRef idx="minor">
            <a:schemeClr val="tx1"/>
          </a:fontRef>
        </p:style>
      </p:cxnSp>
      <p:cxnSp>
        <p:nvCxnSpPr>
          <p:cNvPr id="11" name="رابط كسهم مستقيم 10"/>
          <p:cNvCxnSpPr/>
          <p:nvPr/>
        </p:nvCxnSpPr>
        <p:spPr>
          <a:xfrm>
            <a:off x="9718431" y="1957744"/>
            <a:ext cx="0" cy="2696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رابط كسهم مستقيم 11"/>
          <p:cNvCxnSpPr/>
          <p:nvPr/>
        </p:nvCxnSpPr>
        <p:spPr>
          <a:xfrm>
            <a:off x="4185136" y="1946011"/>
            <a:ext cx="0" cy="2696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رابط كسهم مستقيم 13"/>
          <p:cNvCxnSpPr/>
          <p:nvPr/>
        </p:nvCxnSpPr>
        <p:spPr>
          <a:xfrm>
            <a:off x="6951783" y="2227375"/>
            <a:ext cx="0" cy="2813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مستطيل 14"/>
          <p:cNvSpPr/>
          <p:nvPr/>
        </p:nvSpPr>
        <p:spPr>
          <a:xfrm>
            <a:off x="9304694" y="2462571"/>
            <a:ext cx="769763"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شوال </a:t>
            </a:r>
          </a:p>
        </p:txBody>
      </p:sp>
      <p:sp>
        <p:nvSpPr>
          <p:cNvPr id="16" name="مستطيل 15"/>
          <p:cNvSpPr/>
          <p:nvPr/>
        </p:nvSpPr>
        <p:spPr>
          <a:xfrm>
            <a:off x="6291987" y="2731948"/>
            <a:ext cx="1250663"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 ذو القعدة </a:t>
            </a:r>
          </a:p>
        </p:txBody>
      </p:sp>
      <p:sp>
        <p:nvSpPr>
          <p:cNvPr id="17" name="مستطيل 16"/>
          <p:cNvSpPr/>
          <p:nvPr/>
        </p:nvSpPr>
        <p:spPr>
          <a:xfrm>
            <a:off x="1920090" y="3155068"/>
            <a:ext cx="3313728"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منها يوم النحر، وهو يوم الحج الأكبر.</a:t>
            </a:r>
          </a:p>
        </p:txBody>
      </p:sp>
    </p:spTree>
    <p:extLst>
      <p:ext uri="{BB962C8B-B14F-4D97-AF65-F5344CB8AC3E}">
        <p14:creationId xmlns:p14="http://schemas.microsoft.com/office/powerpoint/2010/main" val="188738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16" grpId="0"/>
      <p:bldP spid="17" grpId="0"/>
    </p:bld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759970" y="736535"/>
            <a:ext cx="6720668"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الأحكام المترتبة حال تعيين الهدي أو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7" idx="3"/>
          </p:cNvCxnSpPr>
          <p:nvPr/>
        </p:nvCxnSpPr>
        <p:spPr>
          <a:xfrm flipH="1">
            <a:off x="11062816" y="1035797"/>
            <a:ext cx="417822" cy="854884"/>
          </a:xfrm>
          <a:prstGeom prst="bentConnector3">
            <a:avLst>
              <a:gd name="adj1" fmla="val -5471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4160225" y="1615306"/>
            <a:ext cx="632609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يبيع جلدها ولا شيئا منها سواء كانت واجبة أو تطوعا</a:t>
            </a:r>
          </a:p>
        </p:txBody>
      </p:sp>
      <p:sp>
        <p:nvSpPr>
          <p:cNvPr id="7" name="مستطيل: زوايا مستديرة 6">
            <a:extLst>
              <a:ext uri="{FF2B5EF4-FFF2-40B4-BE49-F238E27FC236}">
                <a16:creationId xmlns:a16="http://schemas.microsoft.com/office/drawing/2014/main" id="{89301624-D60D-47E2-8BD3-2C6CE986267F}"/>
              </a:ext>
            </a:extLst>
          </p:cNvPr>
          <p:cNvSpPr/>
          <p:nvPr/>
        </p:nvSpPr>
        <p:spPr>
          <a:xfrm>
            <a:off x="10602288" y="1612057"/>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6.</a:t>
            </a:r>
          </a:p>
        </p:txBody>
      </p:sp>
      <p:sp>
        <p:nvSpPr>
          <p:cNvPr id="35" name="مربع نص 34">
            <a:extLst>
              <a:ext uri="{FF2B5EF4-FFF2-40B4-BE49-F238E27FC236}">
                <a16:creationId xmlns:a16="http://schemas.microsoft.com/office/drawing/2014/main" id="{8D585665-6F09-4889-A332-375CCE9D1ED8}"/>
              </a:ext>
            </a:extLst>
          </p:cNvPr>
          <p:cNvSpPr txBox="1"/>
          <p:nvPr/>
        </p:nvSpPr>
        <p:spPr>
          <a:xfrm>
            <a:off x="3600606" y="3310522"/>
            <a:ext cx="578764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بل ينتفع به أي؛ بجلدها أو يتصدق به استحبابا </a:t>
            </a:r>
          </a:p>
        </p:txBody>
      </p:sp>
      <p:sp>
        <p:nvSpPr>
          <p:cNvPr id="36" name="مربع نص 35">
            <a:extLst>
              <a:ext uri="{FF2B5EF4-FFF2-40B4-BE49-F238E27FC236}">
                <a16:creationId xmlns:a16="http://schemas.microsoft.com/office/drawing/2014/main" id="{80B11F2B-A9C8-4ACE-8668-CD4E032CFE1B}"/>
              </a:ext>
            </a:extLst>
          </p:cNvPr>
          <p:cNvSpPr txBox="1"/>
          <p:nvPr/>
        </p:nvSpPr>
        <p:spPr>
          <a:xfrm>
            <a:off x="5928243" y="2451015"/>
            <a:ext cx="2192061"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لأنها تعينت بالذبح</a:t>
            </a:r>
            <a:endParaRPr kumimoji="0" lang="ar-SA" sz="3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cxnSp>
        <p:nvCxnSpPr>
          <p:cNvPr id="54" name="موصل: على شكل مرفق 53">
            <a:extLst>
              <a:ext uri="{FF2B5EF4-FFF2-40B4-BE49-F238E27FC236}">
                <a16:creationId xmlns:a16="http://schemas.microsoft.com/office/drawing/2014/main" id="{7211E411-528F-43C8-A4B9-D1718DF54B3C}"/>
              </a:ext>
            </a:extLst>
          </p:cNvPr>
          <p:cNvCxnSpPr>
            <a:cxnSpLocks/>
            <a:stCxn id="50" idx="3"/>
            <a:endCxn id="14" idx="3"/>
          </p:cNvCxnSpPr>
          <p:nvPr/>
        </p:nvCxnSpPr>
        <p:spPr>
          <a:xfrm flipH="1">
            <a:off x="9388252" y="1892305"/>
            <a:ext cx="1098072" cy="828748"/>
          </a:xfrm>
          <a:prstGeom prst="bentConnector3">
            <a:avLst>
              <a:gd name="adj1" fmla="val -3881"/>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4" name="مستطيل: زوايا مستديرة 13">
            <a:extLst>
              <a:ext uri="{FF2B5EF4-FFF2-40B4-BE49-F238E27FC236}">
                <a16:creationId xmlns:a16="http://schemas.microsoft.com/office/drawing/2014/main" id="{C7CE6990-EFB8-420F-98D5-E361B5E51AC8}"/>
              </a:ext>
            </a:extLst>
          </p:cNvPr>
          <p:cNvSpPr/>
          <p:nvPr/>
        </p:nvSpPr>
        <p:spPr>
          <a:xfrm>
            <a:off x="8456286" y="2460314"/>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15" name="مربع نص 14">
            <a:extLst>
              <a:ext uri="{FF2B5EF4-FFF2-40B4-BE49-F238E27FC236}">
                <a16:creationId xmlns:a16="http://schemas.microsoft.com/office/drawing/2014/main" id="{A7FA9433-7B3F-4B14-820E-89AA5BB7BEEC}"/>
              </a:ext>
            </a:extLst>
          </p:cNvPr>
          <p:cNvSpPr txBox="1"/>
          <p:nvPr/>
        </p:nvSpPr>
        <p:spPr>
          <a:xfrm>
            <a:off x="1282753" y="4145055"/>
            <a:ext cx="10197885" cy="1015663"/>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لقوله صَلَّى اللَّهُ عَلَيْهِ وَسَلَّمَ: (لا تبيعوا لحوم الأضاحي والهدي وتصدقوا واستمتعوا بجلودها)، وكذا حكم جلها.</a:t>
            </a:r>
          </a:p>
        </p:txBody>
      </p:sp>
      <p:cxnSp>
        <p:nvCxnSpPr>
          <p:cNvPr id="42" name="موصل: على شكل مرفق 41">
            <a:extLst>
              <a:ext uri="{FF2B5EF4-FFF2-40B4-BE49-F238E27FC236}">
                <a16:creationId xmlns:a16="http://schemas.microsoft.com/office/drawing/2014/main" id="{92E30F5E-7A5E-44C1-BC5C-D5CE6BAA856D}"/>
              </a:ext>
            </a:extLst>
          </p:cNvPr>
          <p:cNvCxnSpPr>
            <a:cxnSpLocks/>
            <a:stCxn id="50" idx="3"/>
            <a:endCxn id="35" idx="3"/>
          </p:cNvCxnSpPr>
          <p:nvPr/>
        </p:nvCxnSpPr>
        <p:spPr>
          <a:xfrm flipH="1">
            <a:off x="9388251" y="1892305"/>
            <a:ext cx="1098073" cy="1695216"/>
          </a:xfrm>
          <a:prstGeom prst="bentConnector3">
            <a:avLst>
              <a:gd name="adj1" fmla="val -3881"/>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95401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5951349" y="736535"/>
            <a:ext cx="5529289"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تعيب ما تعين من الهدي والأضحية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2468577" y="4886139"/>
            <a:ext cx="800736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وكذا لو سرق أو ضل ونحوه وليس له استرجاع معيب وضال ونحوه وجده</a:t>
            </a:r>
          </a:p>
        </p:txBody>
      </p:sp>
      <p:cxnSp>
        <p:nvCxnSpPr>
          <p:cNvPr id="41" name="موصل: على شكل مرفق 40">
            <a:extLst>
              <a:ext uri="{FF2B5EF4-FFF2-40B4-BE49-F238E27FC236}">
                <a16:creationId xmlns:a16="http://schemas.microsoft.com/office/drawing/2014/main" id="{F26247CB-C423-4D5D-9D58-AA59138F7C11}"/>
              </a:ext>
            </a:extLst>
          </p:cNvPr>
          <p:cNvCxnSpPr>
            <a:cxnSpLocks/>
            <a:stCxn id="4" idx="3"/>
            <a:endCxn id="36" idx="3"/>
          </p:cNvCxnSpPr>
          <p:nvPr/>
        </p:nvCxnSpPr>
        <p:spPr>
          <a:xfrm flipH="1">
            <a:off x="10600415" y="1035797"/>
            <a:ext cx="880223" cy="858574"/>
          </a:xfrm>
          <a:prstGeom prst="bentConnector3">
            <a:avLst>
              <a:gd name="adj1" fmla="val -25971"/>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2" name="مربع نص 31">
            <a:extLst>
              <a:ext uri="{FF2B5EF4-FFF2-40B4-BE49-F238E27FC236}">
                <a16:creationId xmlns:a16="http://schemas.microsoft.com/office/drawing/2014/main" id="{7A6A1B7F-27D6-40B6-9CEF-AD44B3F82EA1}"/>
              </a:ext>
            </a:extLst>
          </p:cNvPr>
          <p:cNvSpPr txBox="1"/>
          <p:nvPr/>
        </p:nvSpPr>
        <p:spPr>
          <a:xfrm>
            <a:off x="3766469" y="3367605"/>
            <a:ext cx="683394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إلا أن تكون واجبة في ذمته قبل التعيين كفدية ومنذور في الذمة </a:t>
            </a:r>
          </a:p>
        </p:txBody>
      </p:sp>
      <p:sp>
        <p:nvSpPr>
          <p:cNvPr id="33" name="مربع نص 32">
            <a:extLst>
              <a:ext uri="{FF2B5EF4-FFF2-40B4-BE49-F238E27FC236}">
                <a16:creationId xmlns:a16="http://schemas.microsoft.com/office/drawing/2014/main" id="{5CA0B4A2-CE54-441C-9D6D-979E823B0AD9}"/>
              </a:ext>
            </a:extLst>
          </p:cNvPr>
          <p:cNvSpPr txBox="1"/>
          <p:nvPr/>
        </p:nvSpPr>
        <p:spPr>
          <a:xfrm>
            <a:off x="4964579" y="4345527"/>
            <a:ext cx="551136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عين عنه صحيحا فتعيب وجب عليه نظيره مطلقا</a:t>
            </a:r>
          </a:p>
        </p:txBody>
      </p:sp>
      <p:sp>
        <p:nvSpPr>
          <p:cNvPr id="35" name="مربع نص 34">
            <a:extLst>
              <a:ext uri="{FF2B5EF4-FFF2-40B4-BE49-F238E27FC236}">
                <a16:creationId xmlns:a16="http://schemas.microsoft.com/office/drawing/2014/main" id="{8D585665-6F09-4889-A332-375CCE9D1ED8}"/>
              </a:ext>
            </a:extLst>
          </p:cNvPr>
          <p:cNvSpPr txBox="1"/>
          <p:nvPr/>
        </p:nvSpPr>
        <p:spPr>
          <a:xfrm>
            <a:off x="3766469" y="2445994"/>
            <a:ext cx="683394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تلفت أو عابت بفعله أو تفريطه لزمه البدل كسائر الأمانات</a:t>
            </a:r>
          </a:p>
        </p:txBody>
      </p:sp>
      <p:sp>
        <p:nvSpPr>
          <p:cNvPr id="36" name="مربع نص 35">
            <a:extLst>
              <a:ext uri="{FF2B5EF4-FFF2-40B4-BE49-F238E27FC236}">
                <a16:creationId xmlns:a16="http://schemas.microsoft.com/office/drawing/2014/main" id="{80B11F2B-A9C8-4ACE-8668-CD4E032CFE1B}"/>
              </a:ext>
            </a:extLst>
          </p:cNvPr>
          <p:cNvSpPr txBox="1"/>
          <p:nvPr/>
        </p:nvSpPr>
        <p:spPr>
          <a:xfrm>
            <a:off x="5609196" y="1617372"/>
            <a:ext cx="499121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تعيبت بعد تعينها ذبحها و </a:t>
            </a:r>
            <a:r>
              <a:rPr kumimoji="0" lang="ar-SA" sz="3000" b="0" i="0"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اجزأته</a:t>
            </a:r>
            <a:endPar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cxnSp>
        <p:nvCxnSpPr>
          <p:cNvPr id="54" name="موصل: على شكل مرفق 53">
            <a:extLst>
              <a:ext uri="{FF2B5EF4-FFF2-40B4-BE49-F238E27FC236}">
                <a16:creationId xmlns:a16="http://schemas.microsoft.com/office/drawing/2014/main" id="{7211E411-528F-43C8-A4B9-D1718DF54B3C}"/>
              </a:ext>
            </a:extLst>
          </p:cNvPr>
          <p:cNvCxnSpPr>
            <a:cxnSpLocks/>
            <a:stCxn id="4" idx="3"/>
            <a:endCxn id="35" idx="3"/>
          </p:cNvCxnSpPr>
          <p:nvPr/>
        </p:nvCxnSpPr>
        <p:spPr>
          <a:xfrm flipH="1">
            <a:off x="10600414" y="1035797"/>
            <a:ext cx="880224" cy="1687196"/>
          </a:xfrm>
          <a:prstGeom prst="bentConnector3">
            <a:avLst>
              <a:gd name="adj1" fmla="val -25971"/>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5" name="موصل: على شكل مرفق 24">
            <a:extLst>
              <a:ext uri="{FF2B5EF4-FFF2-40B4-BE49-F238E27FC236}">
                <a16:creationId xmlns:a16="http://schemas.microsoft.com/office/drawing/2014/main" id="{140C9023-E781-4D9F-B3A7-75902FF58155}"/>
              </a:ext>
            </a:extLst>
          </p:cNvPr>
          <p:cNvCxnSpPr>
            <a:cxnSpLocks/>
            <a:stCxn id="4" idx="3"/>
            <a:endCxn id="32" idx="3"/>
          </p:cNvCxnSpPr>
          <p:nvPr/>
        </p:nvCxnSpPr>
        <p:spPr>
          <a:xfrm flipH="1">
            <a:off x="10600414" y="1035797"/>
            <a:ext cx="880224" cy="2608807"/>
          </a:xfrm>
          <a:prstGeom prst="bentConnector3">
            <a:avLst>
              <a:gd name="adj1" fmla="val -25971"/>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9" name="موصل: على شكل مرفق 28">
            <a:extLst>
              <a:ext uri="{FF2B5EF4-FFF2-40B4-BE49-F238E27FC236}">
                <a16:creationId xmlns:a16="http://schemas.microsoft.com/office/drawing/2014/main" id="{982E52F2-FD8E-457D-8FB1-492037AE9774}"/>
              </a:ext>
            </a:extLst>
          </p:cNvPr>
          <p:cNvCxnSpPr>
            <a:cxnSpLocks/>
            <a:stCxn id="32" idx="2"/>
            <a:endCxn id="33" idx="3"/>
          </p:cNvCxnSpPr>
          <p:nvPr/>
        </p:nvCxnSpPr>
        <p:spPr>
          <a:xfrm rot="16200000" flipH="1">
            <a:off x="8479233" y="2625812"/>
            <a:ext cx="700923" cy="3292504"/>
          </a:xfrm>
          <a:prstGeom prst="bentConnector4">
            <a:avLst>
              <a:gd name="adj1" fmla="val 30240"/>
              <a:gd name="adj2" fmla="val 110723"/>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7" name="موصل: على شكل مرفق 36">
            <a:extLst>
              <a:ext uri="{FF2B5EF4-FFF2-40B4-BE49-F238E27FC236}">
                <a16:creationId xmlns:a16="http://schemas.microsoft.com/office/drawing/2014/main" id="{59EF06D3-D41C-47E3-AD2C-98403CEF408A}"/>
              </a:ext>
            </a:extLst>
          </p:cNvPr>
          <p:cNvCxnSpPr>
            <a:cxnSpLocks/>
            <a:stCxn id="32" idx="2"/>
            <a:endCxn id="20" idx="3"/>
          </p:cNvCxnSpPr>
          <p:nvPr/>
        </p:nvCxnSpPr>
        <p:spPr>
          <a:xfrm rot="16200000" flipH="1">
            <a:off x="8208927" y="2896118"/>
            <a:ext cx="1241535" cy="3292504"/>
          </a:xfrm>
          <a:prstGeom prst="bentConnector4">
            <a:avLst>
              <a:gd name="adj1" fmla="val 17622"/>
              <a:gd name="adj2" fmla="val 110723"/>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2" name="مستطيل 1">
            <a:hlinkClick r:id="rId4"/>
            <a:extLst>
              <a:ext uri="{FF2B5EF4-FFF2-40B4-BE49-F238E27FC236}">
                <a16:creationId xmlns:a16="http://schemas.microsoft.com/office/drawing/2014/main" id="{C8A5A1C7-E2EB-4D44-A602-55D2A56531F3}"/>
              </a:ext>
            </a:extLst>
          </p:cNvPr>
          <p:cNvSpPr/>
          <p:nvPr/>
        </p:nvSpPr>
        <p:spPr>
          <a:xfrm>
            <a:off x="489068" y="4965691"/>
            <a:ext cx="1368197" cy="124153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79A6BAE8-5E7A-42BC-9B94-ED03050313C3}"/>
              </a:ext>
            </a:extLst>
          </p:cNvPr>
          <p:cNvSpPr txBox="1"/>
          <p:nvPr/>
        </p:nvSpPr>
        <p:spPr>
          <a:xfrm>
            <a:off x="693708" y="4582033"/>
            <a:ext cx="958916" cy="461665"/>
          </a:xfrm>
          <a:prstGeom prst="rect">
            <a:avLst/>
          </a:prstGeom>
          <a:noFill/>
        </p:spPr>
        <p:txBody>
          <a:bodyPr wrap="none" rtlCol="1">
            <a:spAutoFit/>
          </a:bodyPr>
          <a:lstStyle/>
          <a:p>
            <a:r>
              <a:rPr lang="ar-SA"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للاستزادة</a:t>
            </a:r>
          </a:p>
        </p:txBody>
      </p:sp>
    </p:spTree>
    <p:extLst>
      <p:ext uri="{BB962C8B-B14F-4D97-AF65-F5344CB8AC3E}">
        <p14:creationId xmlns:p14="http://schemas.microsoft.com/office/powerpoint/2010/main" val="2270828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8958020" y="1433959"/>
            <a:ext cx="2520627"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حكم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50" idx="3"/>
          </p:cNvCxnSpPr>
          <p:nvPr/>
        </p:nvCxnSpPr>
        <p:spPr>
          <a:xfrm flipH="1">
            <a:off x="10898886" y="1733221"/>
            <a:ext cx="579761" cy="876240"/>
          </a:xfrm>
          <a:prstGeom prst="bentConnector3">
            <a:avLst>
              <a:gd name="adj1" fmla="val -3943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5904854" y="2332462"/>
            <a:ext cx="499403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والأضحية سنة مؤكدة على المسلم وتجب بنذر</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2495226" y="4404361"/>
            <a:ext cx="7543207" cy="553998"/>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(ما عمل ابن آدم يوم النحر عملا أحب إلى الله من إراقة الدم)</a:t>
            </a:r>
          </a:p>
        </p:txBody>
      </p:sp>
      <p:sp>
        <p:nvSpPr>
          <p:cNvPr id="76" name="مستطيل: زوايا مستديرة 75">
            <a:extLst>
              <a:ext uri="{FF2B5EF4-FFF2-40B4-BE49-F238E27FC236}">
                <a16:creationId xmlns:a16="http://schemas.microsoft.com/office/drawing/2014/main" id="{1DBEF937-AEBB-4CC1-B70F-212010E996AA}"/>
              </a:ext>
            </a:extLst>
          </p:cNvPr>
          <p:cNvSpPr/>
          <p:nvPr/>
        </p:nvSpPr>
        <p:spPr>
          <a:xfrm>
            <a:off x="2495226" y="3320255"/>
            <a:ext cx="5752713" cy="601761"/>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وذبحها أفضل من الصدقة بثمنها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كالهدي</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والعقيقة</a:t>
            </a:r>
          </a:p>
        </p:txBody>
      </p:sp>
      <p:cxnSp>
        <p:nvCxnSpPr>
          <p:cNvPr id="13" name="موصل: على شكل مرفق 12">
            <a:extLst>
              <a:ext uri="{FF2B5EF4-FFF2-40B4-BE49-F238E27FC236}">
                <a16:creationId xmlns:a16="http://schemas.microsoft.com/office/drawing/2014/main" id="{AA1A74CE-131F-4DC3-8043-08966A98C43A}"/>
              </a:ext>
            </a:extLst>
          </p:cNvPr>
          <p:cNvCxnSpPr>
            <a:cxnSpLocks/>
            <a:stCxn id="50" idx="2"/>
            <a:endCxn id="76" idx="3"/>
          </p:cNvCxnSpPr>
          <p:nvPr/>
        </p:nvCxnSpPr>
        <p:spPr>
          <a:xfrm rot="5400000">
            <a:off x="7957567" y="3176833"/>
            <a:ext cx="734676" cy="15393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6644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913580" y="1010973"/>
            <a:ext cx="3605508"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في الأكل من الأضحية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0" name="مربع نص 49">
            <a:extLst>
              <a:ext uri="{FF2B5EF4-FFF2-40B4-BE49-F238E27FC236}">
                <a16:creationId xmlns:a16="http://schemas.microsoft.com/office/drawing/2014/main" id="{1B5DC28A-6E0E-4DEC-8DB1-7A4E55F1DE11}"/>
              </a:ext>
            </a:extLst>
          </p:cNvPr>
          <p:cNvSpPr txBox="1"/>
          <p:nvPr/>
        </p:nvSpPr>
        <p:spPr>
          <a:xfrm>
            <a:off x="5548393" y="1782664"/>
            <a:ext cx="586780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وسن أن يأكل من الأضحية ويهدي ويتصدق أثلاثا:</a:t>
            </a: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7622125" y="2742008"/>
            <a:ext cx="3328671" cy="601762"/>
          </a:xfrm>
          <a:prstGeom prst="roundRect">
            <a:avLst>
              <a:gd name="adj" fmla="val 18882"/>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فيأكل هو وأهل بيته الثلث</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5075095" y="3681478"/>
            <a:ext cx="509405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وما ذبح ليتيم أو مكاتب لا هدية ولا صدقة منه</a:t>
            </a:r>
          </a:p>
        </p:txBody>
      </p:sp>
      <p:sp>
        <p:nvSpPr>
          <p:cNvPr id="76" name="مستطيل: زوايا مستديرة 75">
            <a:extLst>
              <a:ext uri="{FF2B5EF4-FFF2-40B4-BE49-F238E27FC236}">
                <a16:creationId xmlns:a16="http://schemas.microsoft.com/office/drawing/2014/main" id="{1DBEF937-AEBB-4CC1-B70F-212010E996AA}"/>
              </a:ext>
            </a:extLst>
          </p:cNvPr>
          <p:cNvSpPr/>
          <p:nvPr/>
        </p:nvSpPr>
        <p:spPr>
          <a:xfrm>
            <a:off x="733422" y="2735437"/>
            <a:ext cx="4009932" cy="608331"/>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ويتصدق بالثلث حتى من الواجبة </a:t>
            </a:r>
          </a:p>
        </p:txBody>
      </p:sp>
      <p:cxnSp>
        <p:nvCxnSpPr>
          <p:cNvPr id="38" name="موصل: على شكل مرفق 37">
            <a:extLst>
              <a:ext uri="{FF2B5EF4-FFF2-40B4-BE49-F238E27FC236}">
                <a16:creationId xmlns:a16="http://schemas.microsoft.com/office/drawing/2014/main" id="{45CC9A65-E0D2-4D54-9A5F-EC0DF6613B49}"/>
              </a:ext>
            </a:extLst>
          </p:cNvPr>
          <p:cNvCxnSpPr>
            <a:cxnSpLocks/>
            <a:stCxn id="50" idx="2"/>
            <a:endCxn id="40" idx="0"/>
          </p:cNvCxnSpPr>
          <p:nvPr/>
        </p:nvCxnSpPr>
        <p:spPr>
          <a:xfrm rot="16200000" flipH="1">
            <a:off x="8681704" y="2137251"/>
            <a:ext cx="405346" cy="804168"/>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موصل: على شكل مرفق 44">
            <a:extLst>
              <a:ext uri="{FF2B5EF4-FFF2-40B4-BE49-F238E27FC236}">
                <a16:creationId xmlns:a16="http://schemas.microsoft.com/office/drawing/2014/main" id="{9FB9BBC6-2840-44F2-A40C-ACC9FC3B8451}"/>
              </a:ext>
            </a:extLst>
          </p:cNvPr>
          <p:cNvCxnSpPr>
            <a:cxnSpLocks/>
            <a:stCxn id="50" idx="2"/>
            <a:endCxn id="28" idx="0"/>
          </p:cNvCxnSpPr>
          <p:nvPr/>
        </p:nvCxnSpPr>
        <p:spPr>
          <a:xfrm rot="5400000">
            <a:off x="7116063" y="1375776"/>
            <a:ext cx="405345" cy="2327117"/>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مستطيل: زوايا مستديرة 27">
            <a:extLst>
              <a:ext uri="{FF2B5EF4-FFF2-40B4-BE49-F238E27FC236}">
                <a16:creationId xmlns:a16="http://schemas.microsoft.com/office/drawing/2014/main" id="{BCEA4DDC-B122-4DE7-8C1B-D54BD61A3ADD}"/>
              </a:ext>
            </a:extLst>
          </p:cNvPr>
          <p:cNvSpPr/>
          <p:nvPr/>
        </p:nvSpPr>
        <p:spPr>
          <a:xfrm>
            <a:off x="5323008" y="2742007"/>
            <a:ext cx="1664335" cy="601761"/>
          </a:xfrm>
          <a:prstGeom prst="roundRect">
            <a:avLst>
              <a:gd name="adj" fmla="val 18882"/>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ويهدي الثلث</a:t>
            </a:r>
          </a:p>
        </p:txBody>
      </p:sp>
      <p:cxnSp>
        <p:nvCxnSpPr>
          <p:cNvPr id="25" name="موصل: على شكل مرفق 24">
            <a:extLst>
              <a:ext uri="{FF2B5EF4-FFF2-40B4-BE49-F238E27FC236}">
                <a16:creationId xmlns:a16="http://schemas.microsoft.com/office/drawing/2014/main" id="{C1D4604D-1423-4B0A-A25B-2A8CFCF2ECC4}"/>
              </a:ext>
            </a:extLst>
          </p:cNvPr>
          <p:cNvCxnSpPr>
            <a:cxnSpLocks/>
            <a:stCxn id="4" idx="3"/>
            <a:endCxn id="50" idx="3"/>
          </p:cNvCxnSpPr>
          <p:nvPr/>
        </p:nvCxnSpPr>
        <p:spPr>
          <a:xfrm flipH="1">
            <a:off x="11416193" y="1310235"/>
            <a:ext cx="102895" cy="749428"/>
          </a:xfrm>
          <a:prstGeom prst="bentConnector3">
            <a:avLst>
              <a:gd name="adj1" fmla="val -222168"/>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6" name="موصل: على شكل مرفق 55">
            <a:extLst>
              <a:ext uri="{FF2B5EF4-FFF2-40B4-BE49-F238E27FC236}">
                <a16:creationId xmlns:a16="http://schemas.microsoft.com/office/drawing/2014/main" id="{2A3E437C-093E-459D-BA7E-E2EAE65AE63D}"/>
              </a:ext>
            </a:extLst>
          </p:cNvPr>
          <p:cNvCxnSpPr>
            <a:cxnSpLocks/>
            <a:stCxn id="50" idx="2"/>
            <a:endCxn id="76" idx="0"/>
          </p:cNvCxnSpPr>
          <p:nvPr/>
        </p:nvCxnSpPr>
        <p:spPr>
          <a:xfrm rot="5400000">
            <a:off x="5410954" y="-335903"/>
            <a:ext cx="398775" cy="5743905"/>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مربع نص 53">
            <a:extLst>
              <a:ext uri="{FF2B5EF4-FFF2-40B4-BE49-F238E27FC236}">
                <a16:creationId xmlns:a16="http://schemas.microsoft.com/office/drawing/2014/main" id="{E2B243B0-C0B3-4B70-AD2C-A1A5B68B3FB5}"/>
              </a:ext>
            </a:extLst>
          </p:cNvPr>
          <p:cNvSpPr txBox="1"/>
          <p:nvPr/>
        </p:nvSpPr>
        <p:spPr>
          <a:xfrm>
            <a:off x="5075094" y="4235476"/>
            <a:ext cx="509405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وهدي التطوع والمتعة والقران كالأضحية</a:t>
            </a:r>
          </a:p>
        </p:txBody>
      </p:sp>
      <p:sp>
        <p:nvSpPr>
          <p:cNvPr id="57" name="مربع نص 56">
            <a:extLst>
              <a:ext uri="{FF2B5EF4-FFF2-40B4-BE49-F238E27FC236}">
                <a16:creationId xmlns:a16="http://schemas.microsoft.com/office/drawing/2014/main" id="{DFC327C7-2A10-47E5-ADAE-D807F5A6EDFD}"/>
              </a:ext>
            </a:extLst>
          </p:cNvPr>
          <p:cNvSpPr txBox="1"/>
          <p:nvPr/>
        </p:nvSpPr>
        <p:spPr>
          <a:xfrm>
            <a:off x="5842861" y="4789474"/>
            <a:ext cx="4326292"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والواجب بنذر أو تعيين لا يأكل منه</a:t>
            </a:r>
          </a:p>
        </p:txBody>
      </p:sp>
      <p:cxnSp>
        <p:nvCxnSpPr>
          <p:cNvPr id="65" name="موصل: على شكل مرفق 64">
            <a:extLst>
              <a:ext uri="{FF2B5EF4-FFF2-40B4-BE49-F238E27FC236}">
                <a16:creationId xmlns:a16="http://schemas.microsoft.com/office/drawing/2014/main" id="{554367D9-216D-463D-8FFF-399FC26423EB}"/>
              </a:ext>
            </a:extLst>
          </p:cNvPr>
          <p:cNvCxnSpPr>
            <a:cxnSpLocks/>
            <a:stCxn id="4" idx="3"/>
            <a:endCxn id="20" idx="3"/>
          </p:cNvCxnSpPr>
          <p:nvPr/>
        </p:nvCxnSpPr>
        <p:spPr>
          <a:xfrm flipH="1">
            <a:off x="10169154" y="1310235"/>
            <a:ext cx="1349934" cy="2648242"/>
          </a:xfrm>
          <a:prstGeom prst="bentConnector3">
            <a:avLst>
              <a:gd name="adj1" fmla="val -1693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68" name="موصل: على شكل مرفق 67">
            <a:extLst>
              <a:ext uri="{FF2B5EF4-FFF2-40B4-BE49-F238E27FC236}">
                <a16:creationId xmlns:a16="http://schemas.microsoft.com/office/drawing/2014/main" id="{51D02244-AB61-44A1-9AC6-1F9787512FA5}"/>
              </a:ext>
            </a:extLst>
          </p:cNvPr>
          <p:cNvCxnSpPr>
            <a:cxnSpLocks/>
            <a:stCxn id="4" idx="3"/>
            <a:endCxn id="54" idx="3"/>
          </p:cNvCxnSpPr>
          <p:nvPr/>
        </p:nvCxnSpPr>
        <p:spPr>
          <a:xfrm flipH="1">
            <a:off x="10169153" y="1310235"/>
            <a:ext cx="1349935" cy="3202240"/>
          </a:xfrm>
          <a:prstGeom prst="bentConnector3">
            <a:avLst>
              <a:gd name="adj1" fmla="val -1693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72" name="موصل: على شكل مرفق 71">
            <a:extLst>
              <a:ext uri="{FF2B5EF4-FFF2-40B4-BE49-F238E27FC236}">
                <a16:creationId xmlns:a16="http://schemas.microsoft.com/office/drawing/2014/main" id="{B2A42507-968A-4772-B22B-FBAEA8F616D7}"/>
              </a:ext>
            </a:extLst>
          </p:cNvPr>
          <p:cNvCxnSpPr>
            <a:cxnSpLocks/>
            <a:stCxn id="4" idx="3"/>
            <a:endCxn id="57" idx="3"/>
          </p:cNvCxnSpPr>
          <p:nvPr/>
        </p:nvCxnSpPr>
        <p:spPr>
          <a:xfrm flipH="1">
            <a:off x="10169153" y="1310235"/>
            <a:ext cx="1349935" cy="3756238"/>
          </a:xfrm>
          <a:prstGeom prst="bentConnector3">
            <a:avLst>
              <a:gd name="adj1" fmla="val -1693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4623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5323008" y="1010973"/>
            <a:ext cx="6196081"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في الأكل من الأضحية والتصدق بالثمن</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0" name="مستطيل: زوايا مستديرة 39">
            <a:extLst>
              <a:ext uri="{FF2B5EF4-FFF2-40B4-BE49-F238E27FC236}">
                <a16:creationId xmlns:a16="http://schemas.microsoft.com/office/drawing/2014/main" id="{82528572-6360-4273-B6E1-7C28176B88AD}"/>
              </a:ext>
            </a:extLst>
          </p:cNvPr>
          <p:cNvSpPr/>
          <p:nvPr/>
        </p:nvSpPr>
        <p:spPr>
          <a:xfrm>
            <a:off x="5532879" y="2307458"/>
            <a:ext cx="5464396" cy="601762"/>
          </a:xfrm>
          <a:prstGeom prst="roundRect">
            <a:avLst>
              <a:gd name="adj" fmla="val 18882"/>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وإن أكلها أي؛ الأضحية إلا أوقية تصدق بها جاز</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4711485" y="3206816"/>
            <a:ext cx="3621719"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 الأمر بالأكل والإطعام مطلق</a:t>
            </a:r>
          </a:p>
        </p:txBody>
      </p:sp>
      <p:sp>
        <p:nvSpPr>
          <p:cNvPr id="76" name="مستطيل: زوايا مستديرة 75">
            <a:extLst>
              <a:ext uri="{FF2B5EF4-FFF2-40B4-BE49-F238E27FC236}">
                <a16:creationId xmlns:a16="http://schemas.microsoft.com/office/drawing/2014/main" id="{1DBEF937-AEBB-4CC1-B70F-212010E996AA}"/>
              </a:ext>
            </a:extLst>
          </p:cNvPr>
          <p:cNvSpPr/>
          <p:nvPr/>
        </p:nvSpPr>
        <p:spPr>
          <a:xfrm>
            <a:off x="3239145" y="4176675"/>
            <a:ext cx="7758129" cy="608331"/>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وإلا يتصدق منها بأوقية بأن أكلها كلها ضمنها أي؛ الأوقية بمثلها لحما</a:t>
            </a:r>
          </a:p>
        </p:txBody>
      </p:sp>
      <p:cxnSp>
        <p:nvCxnSpPr>
          <p:cNvPr id="38" name="موصل: على شكل مرفق 37">
            <a:extLst>
              <a:ext uri="{FF2B5EF4-FFF2-40B4-BE49-F238E27FC236}">
                <a16:creationId xmlns:a16="http://schemas.microsoft.com/office/drawing/2014/main" id="{45CC9A65-E0D2-4D54-9A5F-EC0DF6613B49}"/>
              </a:ext>
            </a:extLst>
          </p:cNvPr>
          <p:cNvCxnSpPr>
            <a:cxnSpLocks/>
            <a:stCxn id="4" idx="3"/>
            <a:endCxn id="40" idx="3"/>
          </p:cNvCxnSpPr>
          <p:nvPr/>
        </p:nvCxnSpPr>
        <p:spPr>
          <a:xfrm flipH="1">
            <a:off x="10997275" y="1310235"/>
            <a:ext cx="521814" cy="1298104"/>
          </a:xfrm>
          <a:prstGeom prst="bentConnector3">
            <a:avLst>
              <a:gd name="adj1" fmla="val -43809"/>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موصل: على شكل مرفق 55">
            <a:extLst>
              <a:ext uri="{FF2B5EF4-FFF2-40B4-BE49-F238E27FC236}">
                <a16:creationId xmlns:a16="http://schemas.microsoft.com/office/drawing/2014/main" id="{2A3E437C-093E-459D-BA7E-E2EAE65AE63D}"/>
              </a:ext>
            </a:extLst>
          </p:cNvPr>
          <p:cNvCxnSpPr>
            <a:cxnSpLocks/>
            <a:stCxn id="4" idx="3"/>
            <a:endCxn id="76" idx="3"/>
          </p:cNvCxnSpPr>
          <p:nvPr/>
        </p:nvCxnSpPr>
        <p:spPr>
          <a:xfrm flipH="1">
            <a:off x="10997274" y="1310235"/>
            <a:ext cx="521815" cy="3170606"/>
          </a:xfrm>
          <a:prstGeom prst="bentConnector3">
            <a:avLst>
              <a:gd name="adj1" fmla="val -43809"/>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مربع نص 53">
            <a:extLst>
              <a:ext uri="{FF2B5EF4-FFF2-40B4-BE49-F238E27FC236}">
                <a16:creationId xmlns:a16="http://schemas.microsoft.com/office/drawing/2014/main" id="{E2B243B0-C0B3-4B70-AD2C-A1A5B68B3FB5}"/>
              </a:ext>
            </a:extLst>
          </p:cNvPr>
          <p:cNvSpPr txBox="1"/>
          <p:nvPr/>
        </p:nvSpPr>
        <p:spPr>
          <a:xfrm>
            <a:off x="506949" y="5217127"/>
            <a:ext cx="775812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لأنه حق يجب عليه أداؤه مع بقائه فلزمته غرامته إذا أتلفه كالوديعة</a:t>
            </a:r>
          </a:p>
        </p:txBody>
      </p:sp>
      <p:sp>
        <p:nvSpPr>
          <p:cNvPr id="43" name="مستطيل: زوايا مستديرة 42">
            <a:extLst>
              <a:ext uri="{FF2B5EF4-FFF2-40B4-BE49-F238E27FC236}">
                <a16:creationId xmlns:a16="http://schemas.microsoft.com/office/drawing/2014/main" id="{29F98C4D-703A-4DF6-8F5C-62863E11765D}"/>
              </a:ext>
            </a:extLst>
          </p:cNvPr>
          <p:cNvSpPr/>
          <p:nvPr/>
        </p:nvSpPr>
        <p:spPr>
          <a:xfrm>
            <a:off x="8594822" y="3223076"/>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44" name="مستطيل: زوايا مستديرة 43">
            <a:extLst>
              <a:ext uri="{FF2B5EF4-FFF2-40B4-BE49-F238E27FC236}">
                <a16:creationId xmlns:a16="http://schemas.microsoft.com/office/drawing/2014/main" id="{00B95F75-76BC-48C7-A30E-DF13A2F5D308}"/>
              </a:ext>
            </a:extLst>
          </p:cNvPr>
          <p:cNvSpPr/>
          <p:nvPr/>
        </p:nvSpPr>
        <p:spPr>
          <a:xfrm>
            <a:off x="8594822" y="5217128"/>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Tree>
    <p:extLst>
      <p:ext uri="{BB962C8B-B14F-4D97-AF65-F5344CB8AC3E}">
        <p14:creationId xmlns:p14="http://schemas.microsoft.com/office/powerpoint/2010/main" val="41755087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4989096" y="1010973"/>
            <a:ext cx="6529994"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يحرم فعله على المضحي والمضحى عنه</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0" name="مربع نص 49">
            <a:extLst>
              <a:ext uri="{FF2B5EF4-FFF2-40B4-BE49-F238E27FC236}">
                <a16:creationId xmlns:a16="http://schemas.microsoft.com/office/drawing/2014/main" id="{1B5DC28A-6E0E-4DEC-8DB1-7A4E55F1DE11}"/>
              </a:ext>
            </a:extLst>
          </p:cNvPr>
          <p:cNvSpPr txBox="1"/>
          <p:nvPr/>
        </p:nvSpPr>
        <p:spPr>
          <a:xfrm>
            <a:off x="2839453" y="1782664"/>
            <a:ext cx="8576740"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ويحرم على من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يضجي</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أو يضحى عنه أن يأخذ في العشر الأول من ذي الحجة:</a:t>
            </a:r>
          </a:p>
        </p:txBody>
      </p:sp>
      <p:sp>
        <p:nvSpPr>
          <p:cNvPr id="20" name="مربع نص 19">
            <a:extLst>
              <a:ext uri="{FF2B5EF4-FFF2-40B4-BE49-F238E27FC236}">
                <a16:creationId xmlns:a16="http://schemas.microsoft.com/office/drawing/2014/main" id="{55671D2E-2421-4CCE-B375-7141FFC6ADF5}"/>
              </a:ext>
            </a:extLst>
          </p:cNvPr>
          <p:cNvSpPr txBox="1"/>
          <p:nvPr/>
        </p:nvSpPr>
        <p:spPr>
          <a:xfrm>
            <a:off x="10083491" y="2952492"/>
            <a:ext cx="128862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شعره</a:t>
            </a:r>
          </a:p>
        </p:txBody>
      </p:sp>
      <p:cxnSp>
        <p:nvCxnSpPr>
          <p:cNvPr id="38" name="موصل: على شكل مرفق 37">
            <a:extLst>
              <a:ext uri="{FF2B5EF4-FFF2-40B4-BE49-F238E27FC236}">
                <a16:creationId xmlns:a16="http://schemas.microsoft.com/office/drawing/2014/main" id="{45CC9A65-E0D2-4D54-9A5F-EC0DF6613B49}"/>
              </a:ext>
            </a:extLst>
          </p:cNvPr>
          <p:cNvCxnSpPr>
            <a:cxnSpLocks/>
            <a:stCxn id="50" idx="2"/>
            <a:endCxn id="20" idx="0"/>
          </p:cNvCxnSpPr>
          <p:nvPr/>
        </p:nvCxnSpPr>
        <p:spPr>
          <a:xfrm rot="16200000" flipH="1">
            <a:off x="8619898" y="844586"/>
            <a:ext cx="615830" cy="3599981"/>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موصل: على شكل مرفق 44">
            <a:extLst>
              <a:ext uri="{FF2B5EF4-FFF2-40B4-BE49-F238E27FC236}">
                <a16:creationId xmlns:a16="http://schemas.microsoft.com/office/drawing/2014/main" id="{9FB9BBC6-2840-44F2-A40C-ACC9FC3B8451}"/>
              </a:ext>
            </a:extLst>
          </p:cNvPr>
          <p:cNvCxnSpPr>
            <a:cxnSpLocks/>
            <a:stCxn id="50" idx="2"/>
            <a:endCxn id="54" idx="0"/>
          </p:cNvCxnSpPr>
          <p:nvPr/>
        </p:nvCxnSpPr>
        <p:spPr>
          <a:xfrm rot="16200000" flipH="1">
            <a:off x="7074209" y="2390276"/>
            <a:ext cx="615830" cy="508602"/>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موصل: على شكل مرفق 24">
            <a:extLst>
              <a:ext uri="{FF2B5EF4-FFF2-40B4-BE49-F238E27FC236}">
                <a16:creationId xmlns:a16="http://schemas.microsoft.com/office/drawing/2014/main" id="{C1D4604D-1423-4B0A-A25B-2A8CFCF2ECC4}"/>
              </a:ext>
            </a:extLst>
          </p:cNvPr>
          <p:cNvCxnSpPr>
            <a:cxnSpLocks/>
            <a:stCxn id="4" idx="3"/>
            <a:endCxn id="50" idx="3"/>
          </p:cNvCxnSpPr>
          <p:nvPr/>
        </p:nvCxnSpPr>
        <p:spPr>
          <a:xfrm flipH="1">
            <a:off x="11416193" y="1310235"/>
            <a:ext cx="102897" cy="749428"/>
          </a:xfrm>
          <a:prstGeom prst="bentConnector3">
            <a:avLst>
              <a:gd name="adj1" fmla="val -22216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6" name="موصل: على شكل مرفق 55">
            <a:extLst>
              <a:ext uri="{FF2B5EF4-FFF2-40B4-BE49-F238E27FC236}">
                <a16:creationId xmlns:a16="http://schemas.microsoft.com/office/drawing/2014/main" id="{2A3E437C-093E-459D-BA7E-E2EAE65AE63D}"/>
              </a:ext>
            </a:extLst>
          </p:cNvPr>
          <p:cNvCxnSpPr>
            <a:cxnSpLocks/>
            <a:stCxn id="50" idx="2"/>
            <a:endCxn id="57" idx="0"/>
          </p:cNvCxnSpPr>
          <p:nvPr/>
        </p:nvCxnSpPr>
        <p:spPr>
          <a:xfrm rot="5400000">
            <a:off x="5836998" y="1669483"/>
            <a:ext cx="623646" cy="1958005"/>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مربع نص 53">
            <a:extLst>
              <a:ext uri="{FF2B5EF4-FFF2-40B4-BE49-F238E27FC236}">
                <a16:creationId xmlns:a16="http://schemas.microsoft.com/office/drawing/2014/main" id="{E2B243B0-C0B3-4B70-AD2C-A1A5B68B3FB5}"/>
              </a:ext>
            </a:extLst>
          </p:cNvPr>
          <p:cNvSpPr txBox="1"/>
          <p:nvPr/>
        </p:nvSpPr>
        <p:spPr>
          <a:xfrm>
            <a:off x="7054106" y="2952492"/>
            <a:ext cx="116463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ظفره</a:t>
            </a:r>
          </a:p>
        </p:txBody>
      </p:sp>
      <p:sp>
        <p:nvSpPr>
          <p:cNvPr id="57" name="مربع نص 56">
            <a:extLst>
              <a:ext uri="{FF2B5EF4-FFF2-40B4-BE49-F238E27FC236}">
                <a16:creationId xmlns:a16="http://schemas.microsoft.com/office/drawing/2014/main" id="{DFC327C7-2A10-47E5-ADAE-D807F5A6EDFD}"/>
              </a:ext>
            </a:extLst>
          </p:cNvPr>
          <p:cNvSpPr txBox="1"/>
          <p:nvPr/>
        </p:nvSpPr>
        <p:spPr>
          <a:xfrm>
            <a:off x="4525505" y="2960308"/>
            <a:ext cx="128862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بشرته</a:t>
            </a:r>
          </a:p>
        </p:txBody>
      </p:sp>
      <p:sp>
        <p:nvSpPr>
          <p:cNvPr id="21" name="مربع نص 20">
            <a:extLst>
              <a:ext uri="{FF2B5EF4-FFF2-40B4-BE49-F238E27FC236}">
                <a16:creationId xmlns:a16="http://schemas.microsoft.com/office/drawing/2014/main" id="{5B8E5FE4-3858-46A5-B963-F6BA6D040D76}"/>
              </a:ext>
            </a:extLst>
          </p:cNvPr>
          <p:cNvSpPr txBox="1"/>
          <p:nvPr/>
        </p:nvSpPr>
        <p:spPr>
          <a:xfrm>
            <a:off x="2370084" y="2960308"/>
            <a:ext cx="1833966"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شيئاً إلى الذبح</a:t>
            </a:r>
          </a:p>
        </p:txBody>
      </p:sp>
      <p:cxnSp>
        <p:nvCxnSpPr>
          <p:cNvPr id="30" name="رابط مستقيم 29">
            <a:extLst>
              <a:ext uri="{FF2B5EF4-FFF2-40B4-BE49-F238E27FC236}">
                <a16:creationId xmlns:a16="http://schemas.microsoft.com/office/drawing/2014/main" id="{B1DDCBE0-16A1-4D23-95E2-14624E49B875}"/>
              </a:ext>
            </a:extLst>
          </p:cNvPr>
          <p:cNvCxnSpPr>
            <a:stCxn id="57" idx="1"/>
            <a:endCxn id="21" idx="3"/>
          </p:cNvCxnSpPr>
          <p:nvPr/>
        </p:nvCxnSpPr>
        <p:spPr>
          <a:xfrm flipH="1">
            <a:off x="4204050" y="3237307"/>
            <a:ext cx="321455" cy="0"/>
          </a:xfrm>
          <a:prstGeom prst="line">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1" name="مربع نص 30">
            <a:extLst>
              <a:ext uri="{FF2B5EF4-FFF2-40B4-BE49-F238E27FC236}">
                <a16:creationId xmlns:a16="http://schemas.microsoft.com/office/drawing/2014/main" id="{DC2DCAFA-A2DA-4635-8DCE-C0FA9F1AA6E6}"/>
              </a:ext>
            </a:extLst>
          </p:cNvPr>
          <p:cNvSpPr txBox="1"/>
          <p:nvPr/>
        </p:nvSpPr>
        <p:spPr>
          <a:xfrm>
            <a:off x="1564336" y="4106593"/>
            <a:ext cx="9063327" cy="1015663"/>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مسلم عن أم سلمة مرفوعا: (إذا دخل العشر وأراد أحدكم أن يضحي فلا يأخذ من شعره ولا من أظفاره شيئا حتى يضحي)</a:t>
            </a:r>
          </a:p>
        </p:txBody>
      </p:sp>
      <p:sp>
        <p:nvSpPr>
          <p:cNvPr id="39" name="مستطيل: زوايا مستديرة 38">
            <a:extLst>
              <a:ext uri="{FF2B5EF4-FFF2-40B4-BE49-F238E27FC236}">
                <a16:creationId xmlns:a16="http://schemas.microsoft.com/office/drawing/2014/main" id="{17A5D2E3-0775-46DD-B6B4-97D4AAB227B8}"/>
              </a:ext>
            </a:extLst>
          </p:cNvPr>
          <p:cNvSpPr/>
          <p:nvPr/>
        </p:nvSpPr>
        <p:spPr>
          <a:xfrm>
            <a:off x="4518640" y="5458893"/>
            <a:ext cx="3154718"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وسن حلق بعده</a:t>
            </a:r>
          </a:p>
        </p:txBody>
      </p:sp>
      <p:pic>
        <p:nvPicPr>
          <p:cNvPr id="41" name="صورة 40">
            <a:extLst>
              <a:ext uri="{FF2B5EF4-FFF2-40B4-BE49-F238E27FC236}">
                <a16:creationId xmlns:a16="http://schemas.microsoft.com/office/drawing/2014/main" id="{101EDC35-8140-42EB-8D68-629E5A441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42" y="5550990"/>
            <a:ext cx="815316" cy="471072"/>
          </a:xfrm>
          <a:prstGeom prst="rect">
            <a:avLst/>
          </a:prstGeom>
        </p:spPr>
      </p:pic>
      <p:pic>
        <p:nvPicPr>
          <p:cNvPr id="43" name="صورة 42">
            <a:extLst>
              <a:ext uri="{FF2B5EF4-FFF2-40B4-BE49-F238E27FC236}">
                <a16:creationId xmlns:a16="http://schemas.microsoft.com/office/drawing/2014/main" id="{66511FC7-9C37-442E-893D-74BFC7433B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474" y="5122004"/>
            <a:ext cx="1822862" cy="1329043"/>
          </a:xfrm>
          <a:prstGeom prst="rect">
            <a:avLst/>
          </a:prstGeom>
        </p:spPr>
      </p:pic>
      <p:pic>
        <p:nvPicPr>
          <p:cNvPr id="49" name="صورة 48">
            <a:extLst>
              <a:ext uri="{FF2B5EF4-FFF2-40B4-BE49-F238E27FC236}">
                <a16:creationId xmlns:a16="http://schemas.microsoft.com/office/drawing/2014/main" id="{4106EB14-E63C-4439-832A-B0EDC34FF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8856" y="5417039"/>
            <a:ext cx="1466380" cy="962025"/>
          </a:xfrm>
          <a:prstGeom prst="rect">
            <a:avLst/>
          </a:prstGeom>
        </p:spPr>
      </p:pic>
    </p:spTree>
    <p:extLst>
      <p:ext uri="{BB962C8B-B14F-4D97-AF65-F5344CB8AC3E}">
        <p14:creationId xmlns:p14="http://schemas.microsoft.com/office/powerpoint/2010/main" val="388386742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2653ED1-09A9-4956-9820-62B6FC11F7C1}"/>
              </a:ext>
            </a:extLst>
          </p:cNvPr>
          <p:cNvSpPr txBox="1"/>
          <p:nvPr/>
        </p:nvSpPr>
        <p:spPr>
          <a:xfrm>
            <a:off x="144378" y="5409177"/>
            <a:ext cx="4957011"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545454"/>
                </a:solidFill>
                <a:uLnTx/>
                <a:uFillTx/>
                <a:latin typeface="Microsoft Uighur" pitchFamily="2" charset="-78"/>
                <a:cs typeface="Microsoft Uighur" pitchFamily="2" charset="-78"/>
              </a:rPr>
              <a:t>-فصل العقيقة عن المولود-</a:t>
            </a:r>
          </a:p>
        </p:txBody>
      </p:sp>
    </p:spTree>
    <p:extLst>
      <p:ext uri="{BB962C8B-B14F-4D97-AF65-F5344CB8AC3E}">
        <p14:creationId xmlns:p14="http://schemas.microsoft.com/office/powerpoint/2010/main" val="362216578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8401870" y="902588"/>
            <a:ext cx="3076776"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تعريف العقيقة </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50" idx="3"/>
          </p:cNvCxnSpPr>
          <p:nvPr/>
        </p:nvCxnSpPr>
        <p:spPr>
          <a:xfrm flipH="1">
            <a:off x="11222025" y="1201850"/>
            <a:ext cx="256621" cy="747852"/>
          </a:xfrm>
          <a:prstGeom prst="bentConnector3">
            <a:avLst>
              <a:gd name="adj1" fmla="val -8908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مربع نص 49">
            <a:extLst>
              <a:ext uri="{FF2B5EF4-FFF2-40B4-BE49-F238E27FC236}">
                <a16:creationId xmlns:a16="http://schemas.microsoft.com/office/drawing/2014/main" id="{1B5DC28A-6E0E-4DEC-8DB1-7A4E55F1DE11}"/>
              </a:ext>
            </a:extLst>
          </p:cNvPr>
          <p:cNvSpPr txBox="1"/>
          <p:nvPr/>
        </p:nvSpPr>
        <p:spPr>
          <a:xfrm>
            <a:off x="7702507" y="1672703"/>
            <a:ext cx="351951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الذبيحة عن المولود في حق أب. </a:t>
            </a:r>
          </a:p>
        </p:txBody>
      </p:sp>
      <p:sp>
        <p:nvSpPr>
          <p:cNvPr id="9" name="مستطيل: زوايا مستديرة 8">
            <a:extLst>
              <a:ext uri="{FF2B5EF4-FFF2-40B4-BE49-F238E27FC236}">
                <a16:creationId xmlns:a16="http://schemas.microsoft.com/office/drawing/2014/main" id="{FEE025CD-0ED5-485D-990B-D7958ACC18E9}"/>
              </a:ext>
            </a:extLst>
          </p:cNvPr>
          <p:cNvSpPr/>
          <p:nvPr/>
        </p:nvSpPr>
        <p:spPr>
          <a:xfrm>
            <a:off x="8401870" y="2875823"/>
            <a:ext cx="3076776"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حكم العقيقة </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10" name="مربع نص 9">
            <a:extLst>
              <a:ext uri="{FF2B5EF4-FFF2-40B4-BE49-F238E27FC236}">
                <a16:creationId xmlns:a16="http://schemas.microsoft.com/office/drawing/2014/main" id="{2E3FBEB4-DB57-48AD-8147-C3EDC87C2D5B}"/>
              </a:ext>
            </a:extLst>
          </p:cNvPr>
          <p:cNvSpPr txBox="1"/>
          <p:nvPr/>
        </p:nvSpPr>
        <p:spPr>
          <a:xfrm>
            <a:off x="4708930" y="3682505"/>
            <a:ext cx="651309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العقيقة عن المولود في حق أب ولو معسراً ويقترض </a:t>
            </a:r>
          </a:p>
        </p:txBody>
      </p:sp>
      <p:cxnSp>
        <p:nvCxnSpPr>
          <p:cNvPr id="19" name="موصل: على شكل مرفق 18">
            <a:extLst>
              <a:ext uri="{FF2B5EF4-FFF2-40B4-BE49-F238E27FC236}">
                <a16:creationId xmlns:a16="http://schemas.microsoft.com/office/drawing/2014/main" id="{AB8D7562-E91E-4B2F-89BF-6C272BE7BE4E}"/>
              </a:ext>
            </a:extLst>
          </p:cNvPr>
          <p:cNvCxnSpPr>
            <a:cxnSpLocks/>
            <a:stCxn id="9" idx="3"/>
            <a:endCxn id="10" idx="3"/>
          </p:cNvCxnSpPr>
          <p:nvPr/>
        </p:nvCxnSpPr>
        <p:spPr>
          <a:xfrm flipH="1">
            <a:off x="11222025" y="3175085"/>
            <a:ext cx="256621" cy="784419"/>
          </a:xfrm>
          <a:prstGeom prst="bentConnector3">
            <a:avLst>
              <a:gd name="adj1" fmla="val -8908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مربع نص 23">
            <a:extLst>
              <a:ext uri="{FF2B5EF4-FFF2-40B4-BE49-F238E27FC236}">
                <a16:creationId xmlns:a16="http://schemas.microsoft.com/office/drawing/2014/main" id="{204794FF-931C-40A7-A570-3135A647D543}"/>
              </a:ext>
            </a:extLst>
          </p:cNvPr>
          <p:cNvSpPr txBox="1"/>
          <p:nvPr/>
        </p:nvSpPr>
        <p:spPr>
          <a:xfrm>
            <a:off x="1203158" y="4444661"/>
            <a:ext cx="9127958" cy="1015663"/>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قال أحمد: العقيقة سنة عن رسول الله صَلَّى اللَّهُ عَلَيْهِ وَسَلَّمَ - قد عق عن الحسن والحسين وفعله أصحابه</a:t>
            </a:r>
          </a:p>
        </p:txBody>
      </p:sp>
    </p:spTree>
    <p:extLst>
      <p:ext uri="{BB962C8B-B14F-4D97-AF65-F5344CB8AC3E}">
        <p14:creationId xmlns:p14="http://schemas.microsoft.com/office/powerpoint/2010/main" val="40596333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614900" y="902588"/>
            <a:ext cx="3863746"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 قدر وجنس العقيقة </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6" idx="3"/>
          </p:cNvCxnSpPr>
          <p:nvPr/>
        </p:nvCxnSpPr>
        <p:spPr>
          <a:xfrm flipH="1">
            <a:off x="10819278" y="1201850"/>
            <a:ext cx="659368" cy="987915"/>
          </a:xfrm>
          <a:prstGeom prst="bentConnector3">
            <a:avLst>
              <a:gd name="adj1" fmla="val -3467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موصل: على شكل مرفق 18">
            <a:extLst>
              <a:ext uri="{FF2B5EF4-FFF2-40B4-BE49-F238E27FC236}">
                <a16:creationId xmlns:a16="http://schemas.microsoft.com/office/drawing/2014/main" id="{AB8D7562-E91E-4B2F-89BF-6C272BE7BE4E}"/>
              </a:ext>
            </a:extLst>
          </p:cNvPr>
          <p:cNvCxnSpPr>
            <a:cxnSpLocks/>
            <a:stCxn id="4" idx="3"/>
            <a:endCxn id="12" idx="3"/>
          </p:cNvCxnSpPr>
          <p:nvPr/>
        </p:nvCxnSpPr>
        <p:spPr>
          <a:xfrm flipH="1">
            <a:off x="10819278" y="1201850"/>
            <a:ext cx="659368" cy="2036393"/>
          </a:xfrm>
          <a:prstGeom prst="bentConnector3">
            <a:avLst>
              <a:gd name="adj1" fmla="val -3467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مربع نص 1">
            <a:extLst>
              <a:ext uri="{FF2B5EF4-FFF2-40B4-BE49-F238E27FC236}">
                <a16:creationId xmlns:a16="http://schemas.microsoft.com/office/drawing/2014/main" id="{0B64D004-F6F5-46E2-86E6-4777E43CC195}"/>
              </a:ext>
            </a:extLst>
          </p:cNvPr>
          <p:cNvSpPr txBox="1"/>
          <p:nvPr/>
        </p:nvSpPr>
        <p:spPr>
          <a:xfrm>
            <a:off x="2513392" y="3902926"/>
            <a:ext cx="8305886" cy="1015663"/>
          </a:xfrm>
          <a:prstGeom prst="rect">
            <a:avLst/>
          </a:prstGeom>
          <a:noFill/>
          <a:ln w="31750">
            <a:solidFill>
              <a:srgbClr val="7F7F7F"/>
            </a:solid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أم كرز الكعبية قالت: سمعت رسول الله صَلَّى اللَّهُ عَلَيْهِ وَسَلَّمَ يقول: (عن الغلام شاتان متكافئتان وعن الجارية شاة)</a:t>
            </a:r>
          </a:p>
        </p:txBody>
      </p:sp>
      <p:sp>
        <p:nvSpPr>
          <p:cNvPr id="6" name="مستطيل: زوايا مستديرة 5">
            <a:extLst>
              <a:ext uri="{FF2B5EF4-FFF2-40B4-BE49-F238E27FC236}">
                <a16:creationId xmlns:a16="http://schemas.microsoft.com/office/drawing/2014/main" id="{777C4070-0187-4551-B711-5C259303A9B2}"/>
              </a:ext>
            </a:extLst>
          </p:cNvPr>
          <p:cNvSpPr/>
          <p:nvPr/>
        </p:nvSpPr>
        <p:spPr>
          <a:xfrm>
            <a:off x="3790131" y="1805971"/>
            <a:ext cx="7029147" cy="767588"/>
          </a:xfrm>
          <a:prstGeom prst="roundRect">
            <a:avLst/>
          </a:prstGeom>
          <a:solidFill>
            <a:srgbClr val="B9B9B9"/>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عن الغلام شاتان متقاربتان سنا وشبها فإن عدم فواحدة</a:t>
            </a:r>
          </a:p>
        </p:txBody>
      </p:sp>
      <p:sp>
        <p:nvSpPr>
          <p:cNvPr id="12" name="مستطيل: زوايا مستديرة 11">
            <a:extLst>
              <a:ext uri="{FF2B5EF4-FFF2-40B4-BE49-F238E27FC236}">
                <a16:creationId xmlns:a16="http://schemas.microsoft.com/office/drawing/2014/main" id="{EF9AD390-37B2-4C2D-8528-E74570FA14B7}"/>
              </a:ext>
            </a:extLst>
          </p:cNvPr>
          <p:cNvSpPr/>
          <p:nvPr/>
        </p:nvSpPr>
        <p:spPr>
          <a:xfrm>
            <a:off x="7848654" y="2878418"/>
            <a:ext cx="2970624" cy="719649"/>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وعن الجارية شاة</a:t>
            </a:r>
          </a:p>
        </p:txBody>
      </p:sp>
      <p:pic>
        <p:nvPicPr>
          <p:cNvPr id="20" name="صورة 19">
            <a:extLst>
              <a:ext uri="{FF2B5EF4-FFF2-40B4-BE49-F238E27FC236}">
                <a16:creationId xmlns:a16="http://schemas.microsoft.com/office/drawing/2014/main" id="{F0B1E8FA-E7F5-4DF2-AC23-D7907FEAF5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4380" y="4179980"/>
            <a:ext cx="3128210" cy="2457350"/>
          </a:xfrm>
          <a:prstGeom prst="rect">
            <a:avLst/>
          </a:prstGeom>
        </p:spPr>
      </p:pic>
    </p:spTree>
    <p:extLst>
      <p:ext uri="{BB962C8B-B14F-4D97-AF65-F5344CB8AC3E}">
        <p14:creationId xmlns:p14="http://schemas.microsoft.com/office/powerpoint/2010/main" val="16062915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8839200" y="561153"/>
            <a:ext cx="2652148"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وقت العقيقة </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6" idx="3"/>
          </p:cNvCxnSpPr>
          <p:nvPr/>
        </p:nvCxnSpPr>
        <p:spPr>
          <a:xfrm>
            <a:off x="11491348" y="860415"/>
            <a:ext cx="12698" cy="836132"/>
          </a:xfrm>
          <a:prstGeom prst="bentConnector3">
            <a:avLst>
              <a:gd name="adj1" fmla="val 1900284"/>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مربع نص 1">
            <a:extLst>
              <a:ext uri="{FF2B5EF4-FFF2-40B4-BE49-F238E27FC236}">
                <a16:creationId xmlns:a16="http://schemas.microsoft.com/office/drawing/2014/main" id="{0B64D004-F6F5-46E2-86E6-4777E43CC195}"/>
              </a:ext>
            </a:extLst>
          </p:cNvPr>
          <p:cNvSpPr txBox="1"/>
          <p:nvPr/>
        </p:nvSpPr>
        <p:spPr>
          <a:xfrm>
            <a:off x="2520574" y="2843659"/>
            <a:ext cx="4610983"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فات ففي إحدى وعشرين من ولادته</a:t>
            </a:r>
          </a:p>
        </p:txBody>
      </p:sp>
      <p:sp>
        <p:nvSpPr>
          <p:cNvPr id="6" name="مستطيل: زوايا مستديرة 5">
            <a:extLst>
              <a:ext uri="{FF2B5EF4-FFF2-40B4-BE49-F238E27FC236}">
                <a16:creationId xmlns:a16="http://schemas.microsoft.com/office/drawing/2014/main" id="{777C4070-0187-4551-B711-5C259303A9B2}"/>
              </a:ext>
            </a:extLst>
          </p:cNvPr>
          <p:cNvSpPr/>
          <p:nvPr/>
        </p:nvSpPr>
        <p:spPr>
          <a:xfrm>
            <a:off x="2229853" y="1374046"/>
            <a:ext cx="9274193" cy="645001"/>
          </a:xfrm>
          <a:prstGeom prst="roundRect">
            <a:avLst/>
          </a:prstGeom>
          <a:solidFill>
            <a:srgbClr val="FDF4DC">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تذبح يوم سابعه أي؛ سابع المولود، ويحلق فيه رأس ذكر ويتصدق بوزنه ورقا ويسمى فيه</a:t>
            </a:r>
          </a:p>
        </p:txBody>
      </p:sp>
      <p:sp>
        <p:nvSpPr>
          <p:cNvPr id="14" name="مربع نص 13">
            <a:extLst>
              <a:ext uri="{FF2B5EF4-FFF2-40B4-BE49-F238E27FC236}">
                <a16:creationId xmlns:a16="http://schemas.microsoft.com/office/drawing/2014/main" id="{7EEB49C8-10FE-4F47-A1C5-5004C3C1932A}"/>
              </a:ext>
            </a:extLst>
          </p:cNvPr>
          <p:cNvSpPr txBox="1"/>
          <p:nvPr/>
        </p:nvSpPr>
        <p:spPr>
          <a:xfrm>
            <a:off x="2367421" y="2233416"/>
            <a:ext cx="4764136"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فإن فات الذبح يوم السابع ففي أربعة عشر</a:t>
            </a:r>
          </a:p>
        </p:txBody>
      </p:sp>
      <p:sp>
        <p:nvSpPr>
          <p:cNvPr id="15" name="مربع نص 14">
            <a:extLst>
              <a:ext uri="{FF2B5EF4-FFF2-40B4-BE49-F238E27FC236}">
                <a16:creationId xmlns:a16="http://schemas.microsoft.com/office/drawing/2014/main" id="{F87E782C-CE10-40A7-BE1E-875C38A7B560}"/>
              </a:ext>
            </a:extLst>
          </p:cNvPr>
          <p:cNvSpPr txBox="1"/>
          <p:nvPr/>
        </p:nvSpPr>
        <p:spPr>
          <a:xfrm>
            <a:off x="144380" y="3453903"/>
            <a:ext cx="6987177"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يروى عن عائشة، ولا تعتبر الأسابيع بعد ذلك فيعق في أي يوم أراد</a:t>
            </a:r>
          </a:p>
        </p:txBody>
      </p:sp>
      <p:cxnSp>
        <p:nvCxnSpPr>
          <p:cNvPr id="23" name="موصل: على شكل مرفق 22">
            <a:extLst>
              <a:ext uri="{FF2B5EF4-FFF2-40B4-BE49-F238E27FC236}">
                <a16:creationId xmlns:a16="http://schemas.microsoft.com/office/drawing/2014/main" id="{679DC249-43BA-4D32-AB8D-75600FBF6043}"/>
              </a:ext>
            </a:extLst>
          </p:cNvPr>
          <p:cNvCxnSpPr>
            <a:cxnSpLocks/>
            <a:stCxn id="6" idx="2"/>
            <a:endCxn id="14" idx="3"/>
          </p:cNvCxnSpPr>
          <p:nvPr/>
        </p:nvCxnSpPr>
        <p:spPr>
          <a:xfrm rot="16200000" flipH="1">
            <a:off x="6753569" y="2132427"/>
            <a:ext cx="491368" cy="264607"/>
          </a:xfrm>
          <a:prstGeom prst="bentConnector4">
            <a:avLst>
              <a:gd name="adj1" fmla="val 21813"/>
              <a:gd name="adj2" fmla="val 13524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5" name="موصل: على شكل مرفق 24">
            <a:extLst>
              <a:ext uri="{FF2B5EF4-FFF2-40B4-BE49-F238E27FC236}">
                <a16:creationId xmlns:a16="http://schemas.microsoft.com/office/drawing/2014/main" id="{C3591AF4-B75C-409A-BB11-BDBEB98D128E}"/>
              </a:ext>
            </a:extLst>
          </p:cNvPr>
          <p:cNvCxnSpPr>
            <a:cxnSpLocks/>
            <a:stCxn id="6" idx="2"/>
            <a:endCxn id="2" idx="3"/>
          </p:cNvCxnSpPr>
          <p:nvPr/>
        </p:nvCxnSpPr>
        <p:spPr>
          <a:xfrm rot="16200000" flipH="1">
            <a:off x="6448448" y="2437548"/>
            <a:ext cx="1101611" cy="264607"/>
          </a:xfrm>
          <a:prstGeom prst="bentConnector4">
            <a:avLst>
              <a:gd name="adj1" fmla="val 8303"/>
              <a:gd name="adj2" fmla="val 13524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31" name="موصل: على شكل مرفق 30">
            <a:extLst>
              <a:ext uri="{FF2B5EF4-FFF2-40B4-BE49-F238E27FC236}">
                <a16:creationId xmlns:a16="http://schemas.microsoft.com/office/drawing/2014/main" id="{CD1F4946-4349-493F-903A-F5E7211F3DF8}"/>
              </a:ext>
            </a:extLst>
          </p:cNvPr>
          <p:cNvCxnSpPr>
            <a:cxnSpLocks/>
            <a:stCxn id="6" idx="2"/>
            <a:endCxn id="15" idx="3"/>
          </p:cNvCxnSpPr>
          <p:nvPr/>
        </p:nvCxnSpPr>
        <p:spPr>
          <a:xfrm rot="16200000" flipH="1">
            <a:off x="6143326" y="2742670"/>
            <a:ext cx="1711855" cy="264607"/>
          </a:xfrm>
          <a:prstGeom prst="bentConnector4">
            <a:avLst>
              <a:gd name="adj1" fmla="val 5361"/>
              <a:gd name="adj2" fmla="val 135244"/>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37" name="مستطيل: زوايا مستديرة 36">
            <a:extLst>
              <a:ext uri="{FF2B5EF4-FFF2-40B4-BE49-F238E27FC236}">
                <a16:creationId xmlns:a16="http://schemas.microsoft.com/office/drawing/2014/main" id="{D45A9335-BE21-4AC2-B1C5-90312B73832E}"/>
              </a:ext>
            </a:extLst>
          </p:cNvPr>
          <p:cNvSpPr/>
          <p:nvPr/>
        </p:nvSpPr>
        <p:spPr>
          <a:xfrm>
            <a:off x="7627600" y="4005276"/>
            <a:ext cx="4065857"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أحكام في تسمية المولود</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41" name="مربع نص 40">
            <a:extLst>
              <a:ext uri="{FF2B5EF4-FFF2-40B4-BE49-F238E27FC236}">
                <a16:creationId xmlns:a16="http://schemas.microsoft.com/office/drawing/2014/main" id="{47CFBF90-784F-4BC1-8F9D-F71AAE56C6D3}"/>
              </a:ext>
            </a:extLst>
          </p:cNvPr>
          <p:cNvSpPr txBox="1"/>
          <p:nvPr/>
        </p:nvSpPr>
        <p:spPr>
          <a:xfrm>
            <a:off x="4586862" y="4304537"/>
            <a:ext cx="2540895"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تحسين الاسم</a:t>
            </a:r>
          </a:p>
        </p:txBody>
      </p:sp>
      <p:sp>
        <p:nvSpPr>
          <p:cNvPr id="43" name="مربع نص 42">
            <a:extLst>
              <a:ext uri="{FF2B5EF4-FFF2-40B4-BE49-F238E27FC236}">
                <a16:creationId xmlns:a16="http://schemas.microsoft.com/office/drawing/2014/main" id="{657B4731-10EA-4303-AB06-1EA7A077FBEC}"/>
              </a:ext>
            </a:extLst>
          </p:cNvPr>
          <p:cNvSpPr txBox="1"/>
          <p:nvPr/>
        </p:nvSpPr>
        <p:spPr>
          <a:xfrm>
            <a:off x="2367421" y="4801456"/>
            <a:ext cx="4764136"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ويحرم</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بنحو: عبد الكعبة، وعبد النبي</a:t>
            </a:r>
          </a:p>
        </p:txBody>
      </p:sp>
      <p:sp>
        <p:nvSpPr>
          <p:cNvPr id="45" name="مربع نص 44">
            <a:extLst>
              <a:ext uri="{FF2B5EF4-FFF2-40B4-BE49-F238E27FC236}">
                <a16:creationId xmlns:a16="http://schemas.microsoft.com/office/drawing/2014/main" id="{998A44F2-8D8F-48F7-B089-5ED0EB8B6FA6}"/>
              </a:ext>
            </a:extLst>
          </p:cNvPr>
          <p:cNvSpPr txBox="1"/>
          <p:nvPr/>
        </p:nvSpPr>
        <p:spPr>
          <a:xfrm>
            <a:off x="2375021" y="5280271"/>
            <a:ext cx="4764136"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ويكره بنحو حرب ويسار</a:t>
            </a:r>
          </a:p>
        </p:txBody>
      </p:sp>
      <p:sp>
        <p:nvSpPr>
          <p:cNvPr id="47" name="مربع نص 46">
            <a:extLst>
              <a:ext uri="{FF2B5EF4-FFF2-40B4-BE49-F238E27FC236}">
                <a16:creationId xmlns:a16="http://schemas.microsoft.com/office/drawing/2014/main" id="{D3AE0C3F-B27F-4518-A516-BC5F89E60E95}"/>
              </a:ext>
            </a:extLst>
          </p:cNvPr>
          <p:cNvSpPr txBox="1"/>
          <p:nvPr/>
        </p:nvSpPr>
        <p:spPr>
          <a:xfrm>
            <a:off x="2367421" y="5759086"/>
            <a:ext cx="4764136"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وأحب الأسماء عبد الله وعبد الرحمن</a:t>
            </a:r>
          </a:p>
        </p:txBody>
      </p:sp>
      <p:cxnSp>
        <p:nvCxnSpPr>
          <p:cNvPr id="48" name="موصل: على شكل مرفق 47">
            <a:extLst>
              <a:ext uri="{FF2B5EF4-FFF2-40B4-BE49-F238E27FC236}">
                <a16:creationId xmlns:a16="http://schemas.microsoft.com/office/drawing/2014/main" id="{BE835C2B-5DDE-4483-AC38-3AF4591703B2}"/>
              </a:ext>
            </a:extLst>
          </p:cNvPr>
          <p:cNvCxnSpPr>
            <a:cxnSpLocks/>
            <a:stCxn id="37" idx="1"/>
            <a:endCxn id="41" idx="3"/>
          </p:cNvCxnSpPr>
          <p:nvPr/>
        </p:nvCxnSpPr>
        <p:spPr>
          <a:xfrm rot="10800000" flipV="1">
            <a:off x="7127758" y="4304538"/>
            <a:ext cx="499843" cy="276998"/>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موصل: على شكل مرفق 48">
            <a:extLst>
              <a:ext uri="{FF2B5EF4-FFF2-40B4-BE49-F238E27FC236}">
                <a16:creationId xmlns:a16="http://schemas.microsoft.com/office/drawing/2014/main" id="{3CE5FA09-A422-425D-885B-D1395E4DD633}"/>
              </a:ext>
            </a:extLst>
          </p:cNvPr>
          <p:cNvCxnSpPr>
            <a:cxnSpLocks/>
            <a:stCxn id="37" idx="1"/>
            <a:endCxn id="45" idx="3"/>
          </p:cNvCxnSpPr>
          <p:nvPr/>
        </p:nvCxnSpPr>
        <p:spPr>
          <a:xfrm rot="10800000" flipV="1">
            <a:off x="7139158" y="4304538"/>
            <a:ext cx="488443" cy="1252732"/>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A7D3DFD6-68B7-442F-9D0B-7C77013BF56A}"/>
              </a:ext>
            </a:extLst>
          </p:cNvPr>
          <p:cNvCxnSpPr>
            <a:cxnSpLocks/>
            <a:stCxn id="37" idx="1"/>
            <a:endCxn id="47" idx="3"/>
          </p:cNvCxnSpPr>
          <p:nvPr/>
        </p:nvCxnSpPr>
        <p:spPr>
          <a:xfrm rot="10800000" flipV="1">
            <a:off x="7131558" y="4304537"/>
            <a:ext cx="496043" cy="1731547"/>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id="{A99A1275-7400-45FD-B8F0-3C448D3608A9}"/>
              </a:ext>
            </a:extLst>
          </p:cNvPr>
          <p:cNvCxnSpPr>
            <a:cxnSpLocks/>
            <a:stCxn id="37" idx="1"/>
            <a:endCxn id="43" idx="3"/>
          </p:cNvCxnSpPr>
          <p:nvPr/>
        </p:nvCxnSpPr>
        <p:spPr>
          <a:xfrm rot="10800000" flipV="1">
            <a:off x="7131558" y="4304537"/>
            <a:ext cx="496043" cy="773917"/>
          </a:xfrm>
          <a:prstGeom prst="bentConnector3">
            <a:avLst>
              <a:gd name="adj1" fmla="val 50000"/>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97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7" y="0"/>
            <a:ext cx="12192000" cy="6752491"/>
          </a:xfrm>
          <a:prstGeom prst="rect">
            <a:avLst/>
          </a:prstGeom>
        </p:spPr>
      </p:pic>
      <p:sp>
        <p:nvSpPr>
          <p:cNvPr id="2" name="عنوان 1"/>
          <p:cNvSpPr>
            <a:spLocks noGrp="1"/>
          </p:cNvSpPr>
          <p:nvPr>
            <p:ph type="title"/>
          </p:nvPr>
        </p:nvSpPr>
        <p:spPr>
          <a:xfrm>
            <a:off x="838200" y="365126"/>
            <a:ext cx="10515600" cy="971306"/>
          </a:xfrm>
        </p:spPr>
        <p:txBody>
          <a:bodyPr/>
          <a:lstStyle/>
          <a:p>
            <a:r>
              <a:rPr lang="ar-SA" dirty="0">
                <a:solidFill>
                  <a:srgbClr val="3C6345"/>
                </a:solidFill>
                <a:cs typeface="PT Bold Heading" panose="02010400000000000000" pitchFamily="2" charset="-78"/>
              </a:rPr>
              <a:t>أســـئـــلـة (</a:t>
            </a:r>
            <a:r>
              <a:rPr lang="ar-SA" sz="2800" dirty="0">
                <a:solidFill>
                  <a:srgbClr val="3C6345"/>
                </a:solidFill>
                <a:cs typeface="PT Bold Heading" panose="02010400000000000000" pitchFamily="2" charset="-78"/>
              </a:rPr>
              <a:t>اختياري</a:t>
            </a:r>
            <a:r>
              <a:rPr lang="ar-SA" dirty="0">
                <a:solidFill>
                  <a:srgbClr val="3C6345"/>
                </a:solidFill>
                <a:cs typeface="PT Bold Heading" panose="02010400000000000000" pitchFamily="2" charset="-78"/>
              </a:rPr>
              <a:t>)...</a:t>
            </a:r>
          </a:p>
        </p:txBody>
      </p:sp>
      <p:sp>
        <p:nvSpPr>
          <p:cNvPr id="5" name="مربع نص 4"/>
          <p:cNvSpPr txBox="1"/>
          <p:nvPr/>
        </p:nvSpPr>
        <p:spPr>
          <a:xfrm>
            <a:off x="-586154" y="1318771"/>
            <a:ext cx="12285785" cy="403187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 </a:t>
            </a: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أنواع المواقيت:</a:t>
            </a:r>
          </a:p>
          <a:p>
            <a:pPr marL="342900" marR="0" lvl="0" indent="-342900" algn="r" defTabSz="914400" rtl="1" eaLnBrk="1" fontAlgn="auto" latinLnBrk="0" hangingPunct="1">
              <a:lnSpc>
                <a:spcPct val="100000"/>
              </a:lnSpc>
              <a:spcBef>
                <a:spcPts val="0"/>
              </a:spcBef>
              <a:spcAft>
                <a:spcPts val="0"/>
              </a:spcAft>
              <a:buClrTx/>
              <a:buSzTx/>
              <a:buFontTx/>
              <a:buAutoNum type="arabic1Minus"/>
              <a:tabLst/>
              <a:defRPr/>
            </a:pP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مكانية  وزمانية للحج والعمرة.    ب- زمانية ومكانية    ج-  مكانية للحج والعمرة وزمانية للحج.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 يحرم من كل ميقات مكاني:</a:t>
            </a:r>
          </a:p>
          <a:p>
            <a:pPr marL="342900" marR="0" lvl="0" indent="-342900" algn="r" defTabSz="914400" rtl="1" eaLnBrk="1" fontAlgn="auto" latinLnBrk="0" hangingPunct="1">
              <a:lnSpc>
                <a:spcPct val="100000"/>
              </a:lnSpc>
              <a:spcBef>
                <a:spcPts val="0"/>
              </a:spcBef>
              <a:spcAft>
                <a:spcPts val="0"/>
              </a:spcAft>
              <a:buClrTx/>
              <a:buSzTx/>
              <a:buFontTx/>
              <a:buAutoNum type="arabic1Minus"/>
              <a:tabLst/>
              <a:defRPr/>
            </a:pP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أهل الميقات فقط.  ب-  أهل الميقات ومن مر عليه من غير أهله.  ج- كل من نوى الحج أو العمرة.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  الميقات الذي يحرم منه المكي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 مكة     ب- يخرج لأقرب ميقات لمكة   ج- ليس عليه إحرام لأنه من سكان مكة</a:t>
            </a:r>
          </a:p>
        </p:txBody>
      </p:sp>
      <p:sp>
        <p:nvSpPr>
          <p:cNvPr id="6" name="نجمة ذات 5 نقاط 5"/>
          <p:cNvSpPr/>
          <p:nvPr/>
        </p:nvSpPr>
        <p:spPr>
          <a:xfrm>
            <a:off x="5052638" y="1741714"/>
            <a:ext cx="274105" cy="257069"/>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نجمة ذات 5 نقاط 6"/>
          <p:cNvSpPr/>
          <p:nvPr/>
        </p:nvSpPr>
        <p:spPr>
          <a:xfrm>
            <a:off x="8768858" y="3215751"/>
            <a:ext cx="288055" cy="237911"/>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نجمة ذات 5 نقاط 7"/>
          <p:cNvSpPr/>
          <p:nvPr/>
        </p:nvSpPr>
        <p:spPr>
          <a:xfrm>
            <a:off x="11218982" y="4644572"/>
            <a:ext cx="247304" cy="255168"/>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03279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7337422" y="1414245"/>
            <a:ext cx="3286763"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يعمل بالعقيقة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14" idx="3"/>
          </p:cNvCxnSpPr>
          <p:nvPr/>
        </p:nvCxnSpPr>
        <p:spPr>
          <a:xfrm flipH="1">
            <a:off x="10407171" y="1713507"/>
            <a:ext cx="217014" cy="838199"/>
          </a:xfrm>
          <a:prstGeom prst="bentConnector3">
            <a:avLst>
              <a:gd name="adj1" fmla="val -364066"/>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مربع نص 1">
            <a:extLst>
              <a:ext uri="{FF2B5EF4-FFF2-40B4-BE49-F238E27FC236}">
                <a16:creationId xmlns:a16="http://schemas.microsoft.com/office/drawing/2014/main" id="{0B64D004-F6F5-46E2-86E6-4777E43CC195}"/>
              </a:ext>
            </a:extLst>
          </p:cNvPr>
          <p:cNvSpPr txBox="1"/>
          <p:nvPr/>
        </p:nvSpPr>
        <p:spPr>
          <a:xfrm>
            <a:off x="6064550" y="3875912"/>
            <a:ext cx="1784151"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تفاؤلا بالسلامة</a:t>
            </a:r>
          </a:p>
        </p:txBody>
      </p:sp>
      <p:sp>
        <p:nvSpPr>
          <p:cNvPr id="14" name="مربع نص 13">
            <a:extLst>
              <a:ext uri="{FF2B5EF4-FFF2-40B4-BE49-F238E27FC236}">
                <a16:creationId xmlns:a16="http://schemas.microsoft.com/office/drawing/2014/main" id="{7EEB49C8-10FE-4F47-A1C5-5004C3C1932A}"/>
              </a:ext>
            </a:extLst>
          </p:cNvPr>
          <p:cNvSpPr txBox="1"/>
          <p:nvPr/>
        </p:nvSpPr>
        <p:spPr>
          <a:xfrm>
            <a:off x="5290232" y="2274707"/>
            <a:ext cx="5116939"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تنزع جدولًا جمع جدل بالدال المهملة أي؛ أعضاء </a:t>
            </a:r>
          </a:p>
        </p:txBody>
      </p:sp>
      <p:cxnSp>
        <p:nvCxnSpPr>
          <p:cNvPr id="23" name="موصل: على شكل مرفق 22">
            <a:extLst>
              <a:ext uri="{FF2B5EF4-FFF2-40B4-BE49-F238E27FC236}">
                <a16:creationId xmlns:a16="http://schemas.microsoft.com/office/drawing/2014/main" id="{679DC249-43BA-4D32-AB8D-75600FBF6043}"/>
              </a:ext>
            </a:extLst>
          </p:cNvPr>
          <p:cNvCxnSpPr>
            <a:cxnSpLocks/>
            <a:stCxn id="27" idx="3"/>
            <a:endCxn id="43" idx="2"/>
          </p:cNvCxnSpPr>
          <p:nvPr/>
        </p:nvCxnSpPr>
        <p:spPr>
          <a:xfrm flipV="1">
            <a:off x="8603437" y="3625707"/>
            <a:ext cx="754735" cy="1358202"/>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5" name="موصل: على شكل مرفق 24">
            <a:extLst>
              <a:ext uri="{FF2B5EF4-FFF2-40B4-BE49-F238E27FC236}">
                <a16:creationId xmlns:a16="http://schemas.microsoft.com/office/drawing/2014/main" id="{C3591AF4-B75C-409A-BB11-BDBEB98D128E}"/>
              </a:ext>
            </a:extLst>
          </p:cNvPr>
          <p:cNvCxnSpPr>
            <a:cxnSpLocks/>
            <a:stCxn id="43" idx="2"/>
            <a:endCxn id="2" idx="3"/>
          </p:cNvCxnSpPr>
          <p:nvPr/>
        </p:nvCxnSpPr>
        <p:spPr>
          <a:xfrm rot="5400000">
            <a:off x="8339835" y="3134574"/>
            <a:ext cx="527204" cy="1509471"/>
          </a:xfrm>
          <a:prstGeom prst="bentConnector2">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3" name="مربع نص 42">
            <a:extLst>
              <a:ext uri="{FF2B5EF4-FFF2-40B4-BE49-F238E27FC236}">
                <a16:creationId xmlns:a16="http://schemas.microsoft.com/office/drawing/2014/main" id="{657B4731-10EA-4303-AB06-1EA7A077FBEC}"/>
              </a:ext>
            </a:extLst>
          </p:cNvPr>
          <p:cNvSpPr txBox="1"/>
          <p:nvPr/>
        </p:nvSpPr>
        <p:spPr>
          <a:xfrm>
            <a:off x="8309173" y="3071709"/>
            <a:ext cx="2097998"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يكسر عظمها</a:t>
            </a:r>
          </a:p>
        </p:txBody>
      </p:sp>
      <p:cxnSp>
        <p:nvCxnSpPr>
          <p:cNvPr id="51" name="موصل: على شكل مرفق 50">
            <a:extLst>
              <a:ext uri="{FF2B5EF4-FFF2-40B4-BE49-F238E27FC236}">
                <a16:creationId xmlns:a16="http://schemas.microsoft.com/office/drawing/2014/main" id="{A99A1275-7400-45FD-B8F0-3C448D3608A9}"/>
              </a:ext>
            </a:extLst>
          </p:cNvPr>
          <p:cNvCxnSpPr>
            <a:cxnSpLocks/>
            <a:stCxn id="4" idx="3"/>
            <a:endCxn id="43" idx="3"/>
          </p:cNvCxnSpPr>
          <p:nvPr/>
        </p:nvCxnSpPr>
        <p:spPr>
          <a:xfrm flipH="1">
            <a:off x="10407171" y="1713507"/>
            <a:ext cx="217014" cy="1635201"/>
          </a:xfrm>
          <a:prstGeom prst="bentConnector3">
            <a:avLst>
              <a:gd name="adj1" fmla="val -364066"/>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52B7F982-4786-4879-90F8-47A50F6300FE}"/>
              </a:ext>
            </a:extLst>
          </p:cNvPr>
          <p:cNvSpPr txBox="1"/>
          <p:nvPr/>
        </p:nvSpPr>
        <p:spPr>
          <a:xfrm>
            <a:off x="457787" y="4706910"/>
            <a:ext cx="8145650"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كذلك قالت عائشة - رَضِيَ اللَّهُ عَنْهَا -: وطبخها أفضل، ويكون منه بحلو</a:t>
            </a:r>
          </a:p>
        </p:txBody>
      </p:sp>
    </p:spTree>
    <p:extLst>
      <p:ext uri="{BB962C8B-B14F-4D97-AF65-F5344CB8AC3E}">
        <p14:creationId xmlns:p14="http://schemas.microsoft.com/office/powerpoint/2010/main" val="47152424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5951622" y="1090544"/>
            <a:ext cx="5539726"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تختلف به العقيقة عن الأضحية </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6" idx="3"/>
          </p:cNvCxnSpPr>
          <p:nvPr/>
        </p:nvCxnSpPr>
        <p:spPr>
          <a:xfrm>
            <a:off x="11491348" y="1389806"/>
            <a:ext cx="12698" cy="980507"/>
          </a:xfrm>
          <a:prstGeom prst="bentConnector3">
            <a:avLst>
              <a:gd name="adj1" fmla="val 1900284"/>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مربع نص 1">
            <a:extLst>
              <a:ext uri="{FF2B5EF4-FFF2-40B4-BE49-F238E27FC236}">
                <a16:creationId xmlns:a16="http://schemas.microsoft.com/office/drawing/2014/main" id="{0B64D004-F6F5-46E2-86E6-4777E43CC195}"/>
              </a:ext>
            </a:extLst>
          </p:cNvPr>
          <p:cNvSpPr txBox="1"/>
          <p:nvPr/>
        </p:nvSpPr>
        <p:spPr>
          <a:xfrm>
            <a:off x="5513100" y="3573319"/>
            <a:ext cx="5382968"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إلا أنه لا يجزئ فيها أي؛ في العقيقة شرك في دم</a:t>
            </a:r>
          </a:p>
        </p:txBody>
      </p:sp>
      <p:sp>
        <p:nvSpPr>
          <p:cNvPr id="6" name="مستطيل: زوايا مستديرة 5">
            <a:extLst>
              <a:ext uri="{FF2B5EF4-FFF2-40B4-BE49-F238E27FC236}">
                <a16:creationId xmlns:a16="http://schemas.microsoft.com/office/drawing/2014/main" id="{777C4070-0187-4551-B711-5C259303A9B2}"/>
              </a:ext>
            </a:extLst>
          </p:cNvPr>
          <p:cNvSpPr/>
          <p:nvPr/>
        </p:nvSpPr>
        <p:spPr>
          <a:xfrm>
            <a:off x="1748589" y="2047812"/>
            <a:ext cx="9755457" cy="645001"/>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وحكمها أي؛ حكم العقيقة فيما يجزئ ويستجب ويكره والأكل والهدية والصدقة، كالأضحية</a:t>
            </a:r>
          </a:p>
        </p:txBody>
      </p:sp>
      <p:sp>
        <p:nvSpPr>
          <p:cNvPr id="14" name="مربع نص 13">
            <a:extLst>
              <a:ext uri="{FF2B5EF4-FFF2-40B4-BE49-F238E27FC236}">
                <a16:creationId xmlns:a16="http://schemas.microsoft.com/office/drawing/2014/main" id="{7EEB49C8-10FE-4F47-A1C5-5004C3C1932A}"/>
              </a:ext>
            </a:extLst>
          </p:cNvPr>
          <p:cNvSpPr txBox="1"/>
          <p:nvPr/>
        </p:nvSpPr>
        <p:spPr>
          <a:xfrm>
            <a:off x="5753732" y="2924370"/>
            <a:ext cx="5142336" cy="553998"/>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لكن يباع جلد ورأس وسواقط ويتصدق بثمنه</a:t>
            </a:r>
          </a:p>
        </p:txBody>
      </p:sp>
      <p:cxnSp>
        <p:nvCxnSpPr>
          <p:cNvPr id="23" name="موصل: على شكل مرفق 22">
            <a:extLst>
              <a:ext uri="{FF2B5EF4-FFF2-40B4-BE49-F238E27FC236}">
                <a16:creationId xmlns:a16="http://schemas.microsoft.com/office/drawing/2014/main" id="{679DC249-43BA-4D32-AB8D-75600FBF6043}"/>
              </a:ext>
            </a:extLst>
          </p:cNvPr>
          <p:cNvCxnSpPr>
            <a:cxnSpLocks/>
            <a:stCxn id="6" idx="3"/>
            <a:endCxn id="14" idx="3"/>
          </p:cNvCxnSpPr>
          <p:nvPr/>
        </p:nvCxnSpPr>
        <p:spPr>
          <a:xfrm flipH="1">
            <a:off x="10896068" y="2370313"/>
            <a:ext cx="607978" cy="831056"/>
          </a:xfrm>
          <a:prstGeom prst="bentConnector3">
            <a:avLst>
              <a:gd name="adj1" fmla="val -376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25" name="موصل: على شكل مرفق 24">
            <a:extLst>
              <a:ext uri="{FF2B5EF4-FFF2-40B4-BE49-F238E27FC236}">
                <a16:creationId xmlns:a16="http://schemas.microsoft.com/office/drawing/2014/main" id="{C3591AF4-B75C-409A-BB11-BDBEB98D128E}"/>
              </a:ext>
            </a:extLst>
          </p:cNvPr>
          <p:cNvCxnSpPr>
            <a:cxnSpLocks/>
            <a:stCxn id="6" idx="3"/>
            <a:endCxn id="2" idx="3"/>
          </p:cNvCxnSpPr>
          <p:nvPr/>
        </p:nvCxnSpPr>
        <p:spPr>
          <a:xfrm flipH="1">
            <a:off x="10896068" y="2370313"/>
            <a:ext cx="607978" cy="1480005"/>
          </a:xfrm>
          <a:prstGeom prst="bentConnector3">
            <a:avLst>
              <a:gd name="adj1" fmla="val -37600"/>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3" name="مربع نص 42">
            <a:extLst>
              <a:ext uri="{FF2B5EF4-FFF2-40B4-BE49-F238E27FC236}">
                <a16:creationId xmlns:a16="http://schemas.microsoft.com/office/drawing/2014/main" id="{657B4731-10EA-4303-AB06-1EA7A077FBEC}"/>
              </a:ext>
            </a:extLst>
          </p:cNvPr>
          <p:cNvSpPr txBox="1"/>
          <p:nvPr/>
        </p:nvSpPr>
        <p:spPr>
          <a:xfrm>
            <a:off x="1427747" y="5056456"/>
            <a:ext cx="5960483" cy="1015663"/>
          </a:xfrm>
          <a:prstGeom prst="rect">
            <a:avLst/>
          </a:prstGeom>
          <a:noFill/>
          <a:ln w="31750">
            <a:noFill/>
            <a:prstDash val="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فلا تجزئ بدنة ولا بقرة إلا كاملة</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قال في " النهاية ": وأفضلها شاة</a:t>
            </a:r>
          </a:p>
        </p:txBody>
      </p:sp>
      <p:cxnSp>
        <p:nvCxnSpPr>
          <p:cNvPr id="51" name="موصل: على شكل مرفق 50">
            <a:extLst>
              <a:ext uri="{FF2B5EF4-FFF2-40B4-BE49-F238E27FC236}">
                <a16:creationId xmlns:a16="http://schemas.microsoft.com/office/drawing/2014/main" id="{A99A1275-7400-45FD-B8F0-3C448D3608A9}"/>
              </a:ext>
            </a:extLst>
          </p:cNvPr>
          <p:cNvCxnSpPr>
            <a:cxnSpLocks/>
            <a:stCxn id="2" idx="2"/>
            <a:endCxn id="43" idx="3"/>
          </p:cNvCxnSpPr>
          <p:nvPr/>
        </p:nvCxnSpPr>
        <p:spPr>
          <a:xfrm rot="5400000">
            <a:off x="7077922" y="4437625"/>
            <a:ext cx="1436971" cy="816354"/>
          </a:xfrm>
          <a:prstGeom prst="bentConnector2">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29940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8614611" y="1007723"/>
            <a:ext cx="2989032" cy="598524"/>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الفرعة والعتيرة </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21" name="موصل: على شكل مرفق 20">
            <a:extLst>
              <a:ext uri="{FF2B5EF4-FFF2-40B4-BE49-F238E27FC236}">
                <a16:creationId xmlns:a16="http://schemas.microsoft.com/office/drawing/2014/main" id="{EA2D67B8-83B5-4952-8771-ED897FAA027B}"/>
              </a:ext>
            </a:extLst>
          </p:cNvPr>
          <p:cNvCxnSpPr>
            <a:cxnSpLocks/>
            <a:stCxn id="4" idx="3"/>
            <a:endCxn id="6" idx="3"/>
          </p:cNvCxnSpPr>
          <p:nvPr/>
        </p:nvCxnSpPr>
        <p:spPr>
          <a:xfrm flipH="1">
            <a:off x="11070909" y="1306985"/>
            <a:ext cx="532734" cy="988979"/>
          </a:xfrm>
          <a:prstGeom prst="bentConnector3">
            <a:avLst>
              <a:gd name="adj1" fmla="val -4291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مستطيل: زوايا مستديرة 5">
            <a:extLst>
              <a:ext uri="{FF2B5EF4-FFF2-40B4-BE49-F238E27FC236}">
                <a16:creationId xmlns:a16="http://schemas.microsoft.com/office/drawing/2014/main" id="{777C4070-0187-4551-B711-5C259303A9B2}"/>
              </a:ext>
            </a:extLst>
          </p:cNvPr>
          <p:cNvSpPr/>
          <p:nvPr/>
        </p:nvSpPr>
        <p:spPr>
          <a:xfrm>
            <a:off x="5213684" y="1973463"/>
            <a:ext cx="5857225" cy="645001"/>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تسن الفرعة بفتح الفاء والراء: نحر أول ولد الناقة</a:t>
            </a:r>
          </a:p>
        </p:txBody>
      </p:sp>
      <p:cxnSp>
        <p:nvCxnSpPr>
          <p:cNvPr id="31" name="موصل: على شكل مرفق 30">
            <a:extLst>
              <a:ext uri="{FF2B5EF4-FFF2-40B4-BE49-F238E27FC236}">
                <a16:creationId xmlns:a16="http://schemas.microsoft.com/office/drawing/2014/main" id="{CD1F4946-4349-493F-903A-F5E7211F3DF8}"/>
              </a:ext>
            </a:extLst>
          </p:cNvPr>
          <p:cNvCxnSpPr>
            <a:cxnSpLocks/>
            <a:stCxn id="4" idx="3"/>
            <a:endCxn id="39" idx="3"/>
          </p:cNvCxnSpPr>
          <p:nvPr/>
        </p:nvCxnSpPr>
        <p:spPr>
          <a:xfrm flipH="1">
            <a:off x="9031706" y="1306985"/>
            <a:ext cx="2571937" cy="2815961"/>
          </a:xfrm>
          <a:prstGeom prst="bentConnector3">
            <a:avLst>
              <a:gd name="adj1" fmla="val -8888"/>
            </a:avLst>
          </a:prstGeom>
          <a:ln w="317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50" name="موصل: على شكل مرفق 49">
            <a:extLst>
              <a:ext uri="{FF2B5EF4-FFF2-40B4-BE49-F238E27FC236}">
                <a16:creationId xmlns:a16="http://schemas.microsoft.com/office/drawing/2014/main" id="{A7D3DFD6-68B7-442F-9D0B-7C77013BF56A}"/>
              </a:ext>
            </a:extLst>
          </p:cNvPr>
          <p:cNvCxnSpPr>
            <a:cxnSpLocks/>
            <a:stCxn id="4" idx="3"/>
            <a:endCxn id="26" idx="3"/>
          </p:cNvCxnSpPr>
          <p:nvPr/>
        </p:nvCxnSpPr>
        <p:spPr>
          <a:xfrm flipH="1">
            <a:off x="11070909" y="1306985"/>
            <a:ext cx="532734" cy="1969450"/>
          </a:xfrm>
          <a:prstGeom prst="bentConnector3">
            <a:avLst>
              <a:gd name="adj1" fmla="val -4291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مستطيل: زوايا مستديرة 25">
            <a:extLst>
              <a:ext uri="{FF2B5EF4-FFF2-40B4-BE49-F238E27FC236}">
                <a16:creationId xmlns:a16="http://schemas.microsoft.com/office/drawing/2014/main" id="{C7F264D4-E491-4FAC-A098-7766507E466F}"/>
              </a:ext>
            </a:extLst>
          </p:cNvPr>
          <p:cNvSpPr/>
          <p:nvPr/>
        </p:nvSpPr>
        <p:spPr>
          <a:xfrm>
            <a:off x="7326980" y="2953934"/>
            <a:ext cx="3743929" cy="645001"/>
          </a:xfrm>
          <a:prstGeom prst="roundRect">
            <a:avLst/>
          </a:prstGeom>
          <a:solidFill>
            <a:srgbClr val="FDF4DC"/>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تسن العتيرة: وهي ذبيحة رجب</a:t>
            </a:r>
          </a:p>
        </p:txBody>
      </p:sp>
      <p:sp>
        <p:nvSpPr>
          <p:cNvPr id="39" name="مربع نص 38">
            <a:extLst>
              <a:ext uri="{FF2B5EF4-FFF2-40B4-BE49-F238E27FC236}">
                <a16:creationId xmlns:a16="http://schemas.microsoft.com/office/drawing/2014/main" id="{CB79DCB1-290B-416A-BD64-CC82FBC53941}"/>
              </a:ext>
            </a:extLst>
          </p:cNvPr>
          <p:cNvSpPr txBox="1"/>
          <p:nvPr/>
        </p:nvSpPr>
        <p:spPr>
          <a:xfrm>
            <a:off x="2836950" y="3845947"/>
            <a:ext cx="6194756" cy="553998"/>
          </a:xfrm>
          <a:prstGeom prst="rect">
            <a:avLst/>
          </a:prstGeom>
          <a:noFill/>
          <a:ln w="31750">
            <a:solidFill>
              <a:srgbClr val="7F7F7F"/>
            </a:solidFill>
            <a:prstDash val="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لحديث أبى هريرة مرفوعا: «لا فرع ولا عتيرة» متفق عليه</a:t>
            </a:r>
          </a:p>
        </p:txBody>
      </p:sp>
      <p:sp>
        <p:nvSpPr>
          <p:cNvPr id="62" name="مستطيل: زوايا مستديرة 61">
            <a:extLst>
              <a:ext uri="{FF2B5EF4-FFF2-40B4-BE49-F238E27FC236}">
                <a16:creationId xmlns:a16="http://schemas.microsoft.com/office/drawing/2014/main" id="{0D12DAF9-965A-4A61-98BC-FAEC71D090B7}"/>
              </a:ext>
            </a:extLst>
          </p:cNvPr>
          <p:cNvSpPr/>
          <p:nvPr/>
        </p:nvSpPr>
        <p:spPr>
          <a:xfrm>
            <a:off x="9240253" y="4570372"/>
            <a:ext cx="1830655" cy="645001"/>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يكرهان</a:t>
            </a:r>
          </a:p>
        </p:txBody>
      </p:sp>
      <p:cxnSp>
        <p:nvCxnSpPr>
          <p:cNvPr id="63" name="موصل: على شكل مرفق 62">
            <a:extLst>
              <a:ext uri="{FF2B5EF4-FFF2-40B4-BE49-F238E27FC236}">
                <a16:creationId xmlns:a16="http://schemas.microsoft.com/office/drawing/2014/main" id="{B751D0A4-1B53-4573-A083-351F2DA5B60E}"/>
              </a:ext>
            </a:extLst>
          </p:cNvPr>
          <p:cNvCxnSpPr>
            <a:cxnSpLocks/>
            <a:stCxn id="4" idx="3"/>
            <a:endCxn id="62" idx="3"/>
          </p:cNvCxnSpPr>
          <p:nvPr/>
        </p:nvCxnSpPr>
        <p:spPr>
          <a:xfrm flipH="1">
            <a:off x="11070908" y="1306985"/>
            <a:ext cx="532735" cy="3585888"/>
          </a:xfrm>
          <a:prstGeom prst="bentConnector3">
            <a:avLst>
              <a:gd name="adj1" fmla="val -42911"/>
            </a:avLst>
          </a:prstGeom>
          <a:ln w="31750">
            <a:solidFill>
              <a:srgbClr val="7F7F7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7" name="مستطيل: زوايا مستديرة 66">
            <a:extLst>
              <a:ext uri="{FF2B5EF4-FFF2-40B4-BE49-F238E27FC236}">
                <a16:creationId xmlns:a16="http://schemas.microsoft.com/office/drawing/2014/main" id="{A9410CE3-6EB7-4991-AE23-F48A57281072}"/>
              </a:ext>
            </a:extLst>
          </p:cNvPr>
          <p:cNvSpPr/>
          <p:nvPr/>
        </p:nvSpPr>
        <p:spPr>
          <a:xfrm>
            <a:off x="3709443" y="5458892"/>
            <a:ext cx="443285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المراد بالخبر نفي كونهما سنة</a:t>
            </a:r>
          </a:p>
        </p:txBody>
      </p:sp>
      <p:pic>
        <p:nvPicPr>
          <p:cNvPr id="69" name="صورة 68">
            <a:extLst>
              <a:ext uri="{FF2B5EF4-FFF2-40B4-BE49-F238E27FC236}">
                <a16:creationId xmlns:a16="http://schemas.microsoft.com/office/drawing/2014/main" id="{6142EB76-8048-4741-A2B2-DEF9C4226F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6980" y="5550989"/>
            <a:ext cx="815316" cy="471072"/>
          </a:xfrm>
          <a:prstGeom prst="rect">
            <a:avLst/>
          </a:prstGeom>
        </p:spPr>
      </p:pic>
      <p:sp>
        <p:nvSpPr>
          <p:cNvPr id="3" name="مستطيل 2">
            <a:hlinkClick r:id="rId5"/>
            <a:extLst>
              <a:ext uri="{FF2B5EF4-FFF2-40B4-BE49-F238E27FC236}">
                <a16:creationId xmlns:a16="http://schemas.microsoft.com/office/drawing/2014/main" id="{EA37E394-E084-4FFA-B68E-814680638F3A}"/>
              </a:ext>
            </a:extLst>
          </p:cNvPr>
          <p:cNvSpPr/>
          <p:nvPr/>
        </p:nvSpPr>
        <p:spPr>
          <a:xfrm>
            <a:off x="294469" y="4892873"/>
            <a:ext cx="1410345" cy="135294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D0729394-583C-4106-A41C-8ABBB7496582}"/>
              </a:ext>
            </a:extLst>
          </p:cNvPr>
          <p:cNvSpPr txBox="1"/>
          <p:nvPr/>
        </p:nvSpPr>
        <p:spPr>
          <a:xfrm>
            <a:off x="588357" y="4437500"/>
            <a:ext cx="958916" cy="461665"/>
          </a:xfrm>
          <a:prstGeom prst="rect">
            <a:avLst/>
          </a:prstGeom>
          <a:noFill/>
        </p:spPr>
        <p:txBody>
          <a:bodyPr wrap="none" rtlCol="1">
            <a:spAutoFit/>
          </a:bodyPr>
          <a:lstStyle/>
          <a:p>
            <a:r>
              <a:rPr lang="ar-SA" sz="24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للاستزادة</a:t>
            </a:r>
          </a:p>
        </p:txBody>
      </p:sp>
    </p:spTree>
    <p:extLst>
      <p:ext uri="{BB962C8B-B14F-4D97-AF65-F5344CB8AC3E}">
        <p14:creationId xmlns:p14="http://schemas.microsoft.com/office/powerpoint/2010/main" val="17593930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8293766" y="2758894"/>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تجزئ البدنة والبقرة عن</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8293766" y="3647550"/>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تجزئ من الأضاحي</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8293766" y="454144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ذبح ما ينحر والعكس</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8293766" y="186499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المجزئ في سن الأضحية لضأن</a:t>
            </a:r>
          </a:p>
        </p:txBody>
      </p:sp>
      <p:sp>
        <p:nvSpPr>
          <p:cNvPr id="13" name="مستطيل: زوايا مستديرة 12">
            <a:extLst>
              <a:ext uri="{FF2B5EF4-FFF2-40B4-BE49-F238E27FC236}">
                <a16:creationId xmlns:a16="http://schemas.microsoft.com/office/drawing/2014/main" id="{1A0813EA-77ED-4A8A-9C54-74EF493B27FA}"/>
              </a:ext>
            </a:extLst>
          </p:cNvPr>
          <p:cNvSpPr/>
          <p:nvPr/>
        </p:nvSpPr>
        <p:spPr>
          <a:xfrm>
            <a:off x="5791200" y="1915239"/>
            <a:ext cx="1732547"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خمس سنوات</a:t>
            </a:r>
          </a:p>
        </p:txBody>
      </p:sp>
      <p:sp>
        <p:nvSpPr>
          <p:cNvPr id="15" name="مستطيل: زوايا مستديرة 14">
            <a:extLst>
              <a:ext uri="{FF2B5EF4-FFF2-40B4-BE49-F238E27FC236}">
                <a16:creationId xmlns:a16="http://schemas.microsoft.com/office/drawing/2014/main" id="{FDEDEC20-A79D-4BD7-8791-462D43179669}"/>
              </a:ext>
            </a:extLst>
          </p:cNvPr>
          <p:cNvSpPr/>
          <p:nvPr/>
        </p:nvSpPr>
        <p:spPr>
          <a:xfrm>
            <a:off x="3761875" y="1917577"/>
            <a:ext cx="164431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سنة ونصف</a:t>
            </a:r>
          </a:p>
        </p:txBody>
      </p:sp>
      <p:sp>
        <p:nvSpPr>
          <p:cNvPr id="17" name="مستطيل: زوايا مستديرة 16">
            <a:extLst>
              <a:ext uri="{FF2B5EF4-FFF2-40B4-BE49-F238E27FC236}">
                <a16:creationId xmlns:a16="http://schemas.microsoft.com/office/drawing/2014/main" id="{B9BCBE4D-99D1-46E1-BC3C-FFB3D3464863}"/>
              </a:ext>
            </a:extLst>
          </p:cNvPr>
          <p:cNvSpPr/>
          <p:nvPr/>
        </p:nvSpPr>
        <p:spPr>
          <a:xfrm>
            <a:off x="2171518" y="1915239"/>
            <a:ext cx="104273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سنة</a:t>
            </a:r>
          </a:p>
        </p:txBody>
      </p:sp>
      <p:sp>
        <p:nvSpPr>
          <p:cNvPr id="19" name="مستطيل: زوايا مستديرة 18">
            <a:extLst>
              <a:ext uri="{FF2B5EF4-FFF2-40B4-BE49-F238E27FC236}">
                <a16:creationId xmlns:a16="http://schemas.microsoft.com/office/drawing/2014/main" id="{42BBC8CE-797C-46E4-A501-4EC213B022E1}"/>
              </a:ext>
            </a:extLst>
          </p:cNvPr>
          <p:cNvSpPr/>
          <p:nvPr/>
        </p:nvSpPr>
        <p:spPr>
          <a:xfrm>
            <a:off x="5903492" y="3746913"/>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الجداء</a:t>
            </a:r>
          </a:p>
        </p:txBody>
      </p:sp>
      <p:sp>
        <p:nvSpPr>
          <p:cNvPr id="21" name="مستطيل: زوايا مستديرة 20">
            <a:extLst>
              <a:ext uri="{FF2B5EF4-FFF2-40B4-BE49-F238E27FC236}">
                <a16:creationId xmlns:a16="http://schemas.microsoft.com/office/drawing/2014/main" id="{68B171BC-305E-4C14-889C-8EEAFFB458F6}"/>
              </a:ext>
            </a:extLst>
          </p:cNvPr>
          <p:cNvSpPr/>
          <p:nvPr/>
        </p:nvSpPr>
        <p:spPr>
          <a:xfrm>
            <a:off x="5650830" y="2855433"/>
            <a:ext cx="1876928"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واحد وأهل بيته </a:t>
            </a:r>
          </a:p>
        </p:txBody>
      </p:sp>
      <p:sp>
        <p:nvSpPr>
          <p:cNvPr id="23" name="مستطيل: زوايا مستديرة 22">
            <a:extLst>
              <a:ext uri="{FF2B5EF4-FFF2-40B4-BE49-F238E27FC236}">
                <a16:creationId xmlns:a16="http://schemas.microsoft.com/office/drawing/2014/main" id="{81FF9263-618F-44AB-BC80-B5C4A0BA5B9F}"/>
              </a:ext>
            </a:extLst>
          </p:cNvPr>
          <p:cNvSpPr/>
          <p:nvPr/>
        </p:nvSpPr>
        <p:spPr>
          <a:xfrm>
            <a:off x="3872163" y="2850757"/>
            <a:ext cx="1395663"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سبعة</a:t>
            </a:r>
          </a:p>
        </p:txBody>
      </p:sp>
      <p:sp>
        <p:nvSpPr>
          <p:cNvPr id="25" name="مستطيل: زوايا مستديرة 24">
            <a:extLst>
              <a:ext uri="{FF2B5EF4-FFF2-40B4-BE49-F238E27FC236}">
                <a16:creationId xmlns:a16="http://schemas.microsoft.com/office/drawing/2014/main" id="{66FC59C9-5FE9-4A6B-BA11-44CABFDA1DEA}"/>
              </a:ext>
            </a:extLst>
          </p:cNvPr>
          <p:cNvSpPr/>
          <p:nvPr/>
        </p:nvSpPr>
        <p:spPr>
          <a:xfrm>
            <a:off x="4030579" y="3745131"/>
            <a:ext cx="107883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الجماء</a:t>
            </a:r>
          </a:p>
        </p:txBody>
      </p:sp>
      <p:sp>
        <p:nvSpPr>
          <p:cNvPr id="27" name="مستطيل: زوايا مستديرة 26">
            <a:extLst>
              <a:ext uri="{FF2B5EF4-FFF2-40B4-BE49-F238E27FC236}">
                <a16:creationId xmlns:a16="http://schemas.microsoft.com/office/drawing/2014/main" id="{5CACDC7C-0F03-4267-8E41-4034C97AD1CB}"/>
              </a:ext>
            </a:extLst>
          </p:cNvPr>
          <p:cNvSpPr/>
          <p:nvPr/>
        </p:nvSpPr>
        <p:spPr>
          <a:xfrm>
            <a:off x="1997243" y="3745799"/>
            <a:ext cx="1395662"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البتراء</a:t>
            </a:r>
          </a:p>
        </p:txBody>
      </p:sp>
      <p:sp>
        <p:nvSpPr>
          <p:cNvPr id="29" name="مستطيل: زوايا مستديرة 28">
            <a:extLst>
              <a:ext uri="{FF2B5EF4-FFF2-40B4-BE49-F238E27FC236}">
                <a16:creationId xmlns:a16="http://schemas.microsoft.com/office/drawing/2014/main" id="{FCDEDF51-7951-41D7-8FB4-D2A4716969AC}"/>
              </a:ext>
            </a:extLst>
          </p:cNvPr>
          <p:cNvSpPr/>
          <p:nvPr/>
        </p:nvSpPr>
        <p:spPr>
          <a:xfrm>
            <a:off x="5903492"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واجب</a:t>
            </a:r>
          </a:p>
        </p:txBody>
      </p:sp>
      <p:sp>
        <p:nvSpPr>
          <p:cNvPr id="31" name="مستطيل: زوايا مستديرة 30">
            <a:extLst>
              <a:ext uri="{FF2B5EF4-FFF2-40B4-BE49-F238E27FC236}">
                <a16:creationId xmlns:a16="http://schemas.microsoft.com/office/drawing/2014/main" id="{F52494CF-BE4B-4002-A5A7-CF0CEF02919D}"/>
              </a:ext>
            </a:extLst>
          </p:cNvPr>
          <p:cNvSpPr/>
          <p:nvPr/>
        </p:nvSpPr>
        <p:spPr>
          <a:xfrm>
            <a:off x="3785938"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يجوز</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6936022" y="1103188"/>
            <a:ext cx="4748463"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الأول: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اختر الإجابة الصحيحة</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ستطيل: زوايا مستديرة 1">
            <a:extLst>
              <a:ext uri="{FF2B5EF4-FFF2-40B4-BE49-F238E27FC236}">
                <a16:creationId xmlns:a16="http://schemas.microsoft.com/office/drawing/2014/main" id="{7465B9C3-B8A7-4390-8508-2752F94A5F08}"/>
              </a:ext>
            </a:extLst>
          </p:cNvPr>
          <p:cNvSpPr/>
          <p:nvPr/>
        </p:nvSpPr>
        <p:spPr>
          <a:xfrm>
            <a:off x="1989222" y="2850757"/>
            <a:ext cx="1395663"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خمسة</a:t>
            </a:r>
          </a:p>
        </p:txBody>
      </p:sp>
      <p:sp>
        <p:nvSpPr>
          <p:cNvPr id="4" name="مستطيل: زوايا مستديرة 3">
            <a:extLst>
              <a:ext uri="{FF2B5EF4-FFF2-40B4-BE49-F238E27FC236}">
                <a16:creationId xmlns:a16="http://schemas.microsoft.com/office/drawing/2014/main" id="{12CDBFAB-4211-42CC-866C-384C0EA3C426}"/>
              </a:ext>
            </a:extLst>
          </p:cNvPr>
          <p:cNvSpPr/>
          <p:nvPr/>
        </p:nvSpPr>
        <p:spPr>
          <a:xfrm>
            <a:off x="1896979"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سنة</a:t>
            </a:r>
          </a:p>
        </p:txBody>
      </p:sp>
    </p:spTree>
    <p:extLst>
      <p:ext uri="{BB962C8B-B14F-4D97-AF65-F5344CB8AC3E}">
        <p14:creationId xmlns:p14="http://schemas.microsoft.com/office/powerpoint/2010/main" val="274755233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8293766" y="2758894"/>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الأضحية</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8293766" y="3647550"/>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العقيقة</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8225829" y="4537737"/>
            <a:ext cx="3529266"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تسمية المولود عبد الكعبة</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8293766" y="1864997"/>
            <a:ext cx="339339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الذبح ليلتي أيام التشريق</a:t>
            </a:r>
          </a:p>
        </p:txBody>
      </p:sp>
      <p:sp>
        <p:nvSpPr>
          <p:cNvPr id="13" name="مستطيل: زوايا مستديرة 12">
            <a:extLst>
              <a:ext uri="{FF2B5EF4-FFF2-40B4-BE49-F238E27FC236}">
                <a16:creationId xmlns:a16="http://schemas.microsoft.com/office/drawing/2014/main" id="{1A0813EA-77ED-4A8A-9C54-74EF493B27FA}"/>
              </a:ext>
            </a:extLst>
          </p:cNvPr>
          <p:cNvSpPr/>
          <p:nvPr/>
        </p:nvSpPr>
        <p:spPr>
          <a:xfrm>
            <a:off x="5791200" y="1915239"/>
            <a:ext cx="1732547"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مستحب</a:t>
            </a:r>
          </a:p>
        </p:txBody>
      </p:sp>
      <p:sp>
        <p:nvSpPr>
          <p:cNvPr id="15" name="مستطيل: زوايا مستديرة 14">
            <a:extLst>
              <a:ext uri="{FF2B5EF4-FFF2-40B4-BE49-F238E27FC236}">
                <a16:creationId xmlns:a16="http://schemas.microsoft.com/office/drawing/2014/main" id="{FDEDEC20-A79D-4BD7-8791-462D43179669}"/>
              </a:ext>
            </a:extLst>
          </p:cNvPr>
          <p:cNvSpPr/>
          <p:nvPr/>
        </p:nvSpPr>
        <p:spPr>
          <a:xfrm>
            <a:off x="3761875" y="1917577"/>
            <a:ext cx="164431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يكره</a:t>
            </a:r>
          </a:p>
        </p:txBody>
      </p:sp>
      <p:sp>
        <p:nvSpPr>
          <p:cNvPr id="17" name="مستطيل: زوايا مستديرة 16">
            <a:extLst>
              <a:ext uri="{FF2B5EF4-FFF2-40B4-BE49-F238E27FC236}">
                <a16:creationId xmlns:a16="http://schemas.microsoft.com/office/drawing/2014/main" id="{B9BCBE4D-99D1-46E1-BC3C-FFB3D3464863}"/>
              </a:ext>
            </a:extLst>
          </p:cNvPr>
          <p:cNvSpPr/>
          <p:nvPr/>
        </p:nvSpPr>
        <p:spPr>
          <a:xfrm>
            <a:off x="2171518" y="1915239"/>
            <a:ext cx="1042736"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يحرم</a:t>
            </a:r>
          </a:p>
        </p:txBody>
      </p:sp>
      <p:sp>
        <p:nvSpPr>
          <p:cNvPr id="19" name="مستطيل: زوايا مستديرة 18">
            <a:extLst>
              <a:ext uri="{FF2B5EF4-FFF2-40B4-BE49-F238E27FC236}">
                <a16:creationId xmlns:a16="http://schemas.microsoft.com/office/drawing/2014/main" id="{42BBC8CE-797C-46E4-A501-4EC213B022E1}"/>
              </a:ext>
            </a:extLst>
          </p:cNvPr>
          <p:cNvSpPr/>
          <p:nvPr/>
        </p:nvSpPr>
        <p:spPr>
          <a:xfrm>
            <a:off x="5903492" y="3746913"/>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تجب</a:t>
            </a:r>
          </a:p>
        </p:txBody>
      </p:sp>
      <p:sp>
        <p:nvSpPr>
          <p:cNvPr id="21" name="مستطيل: زوايا مستديرة 20">
            <a:extLst>
              <a:ext uri="{FF2B5EF4-FFF2-40B4-BE49-F238E27FC236}">
                <a16:creationId xmlns:a16="http://schemas.microsoft.com/office/drawing/2014/main" id="{68B171BC-305E-4C14-889C-8EEAFFB458F6}"/>
              </a:ext>
            </a:extLst>
          </p:cNvPr>
          <p:cNvSpPr/>
          <p:nvPr/>
        </p:nvSpPr>
        <p:spPr>
          <a:xfrm>
            <a:off x="5650830" y="2855433"/>
            <a:ext cx="1876928"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واجبة</a:t>
            </a:r>
          </a:p>
        </p:txBody>
      </p:sp>
      <p:sp>
        <p:nvSpPr>
          <p:cNvPr id="23" name="مستطيل: زوايا مستديرة 22">
            <a:extLst>
              <a:ext uri="{FF2B5EF4-FFF2-40B4-BE49-F238E27FC236}">
                <a16:creationId xmlns:a16="http://schemas.microsoft.com/office/drawing/2014/main" id="{81FF9263-618F-44AB-BC80-B5C4A0BA5B9F}"/>
              </a:ext>
            </a:extLst>
          </p:cNvPr>
          <p:cNvSpPr/>
          <p:nvPr/>
        </p:nvSpPr>
        <p:spPr>
          <a:xfrm>
            <a:off x="3872163" y="2850757"/>
            <a:ext cx="1509965"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سنة مؤكدة</a:t>
            </a:r>
          </a:p>
        </p:txBody>
      </p:sp>
      <p:sp>
        <p:nvSpPr>
          <p:cNvPr id="25" name="مستطيل: زوايا مستديرة 24">
            <a:extLst>
              <a:ext uri="{FF2B5EF4-FFF2-40B4-BE49-F238E27FC236}">
                <a16:creationId xmlns:a16="http://schemas.microsoft.com/office/drawing/2014/main" id="{66FC59C9-5FE9-4A6B-BA11-44CABFDA1DEA}"/>
              </a:ext>
            </a:extLst>
          </p:cNvPr>
          <p:cNvSpPr/>
          <p:nvPr/>
        </p:nvSpPr>
        <p:spPr>
          <a:xfrm>
            <a:off x="4030579" y="3745131"/>
            <a:ext cx="107883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تسن</a:t>
            </a:r>
          </a:p>
        </p:txBody>
      </p:sp>
      <p:sp>
        <p:nvSpPr>
          <p:cNvPr id="27" name="مستطيل: زوايا مستديرة 26">
            <a:extLst>
              <a:ext uri="{FF2B5EF4-FFF2-40B4-BE49-F238E27FC236}">
                <a16:creationId xmlns:a16="http://schemas.microsoft.com/office/drawing/2014/main" id="{5CACDC7C-0F03-4267-8E41-4034C97AD1CB}"/>
              </a:ext>
            </a:extLst>
          </p:cNvPr>
          <p:cNvSpPr/>
          <p:nvPr/>
        </p:nvSpPr>
        <p:spPr>
          <a:xfrm>
            <a:off x="1997243" y="3745799"/>
            <a:ext cx="1395662"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يكره</a:t>
            </a:r>
          </a:p>
        </p:txBody>
      </p:sp>
      <p:sp>
        <p:nvSpPr>
          <p:cNvPr id="29" name="مستطيل: زوايا مستديرة 28">
            <a:extLst>
              <a:ext uri="{FF2B5EF4-FFF2-40B4-BE49-F238E27FC236}">
                <a16:creationId xmlns:a16="http://schemas.microsoft.com/office/drawing/2014/main" id="{FCDEDF51-7951-41D7-8FB4-D2A4716969AC}"/>
              </a:ext>
            </a:extLst>
          </p:cNvPr>
          <p:cNvSpPr/>
          <p:nvPr/>
        </p:nvSpPr>
        <p:spPr>
          <a:xfrm>
            <a:off x="5903492"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a:t>
            </a:r>
          </a:p>
        </p:txBody>
      </p:sp>
      <p:sp>
        <p:nvSpPr>
          <p:cNvPr id="31" name="مستطيل: زوايا مستديرة 30">
            <a:extLst>
              <a:ext uri="{FF2B5EF4-FFF2-40B4-BE49-F238E27FC236}">
                <a16:creationId xmlns:a16="http://schemas.microsoft.com/office/drawing/2014/main" id="{F52494CF-BE4B-4002-A5A7-CF0CEF02919D}"/>
              </a:ext>
            </a:extLst>
          </p:cNvPr>
          <p:cNvSpPr/>
          <p:nvPr/>
        </p:nvSpPr>
        <p:spPr>
          <a:xfrm>
            <a:off x="3785938"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يحرم</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6936022" y="1103188"/>
            <a:ext cx="4748463"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الأول: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اختر الإجابة الصحيحة</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ستطيل: زوايا مستديرة 1">
            <a:extLst>
              <a:ext uri="{FF2B5EF4-FFF2-40B4-BE49-F238E27FC236}">
                <a16:creationId xmlns:a16="http://schemas.microsoft.com/office/drawing/2014/main" id="{7465B9C3-B8A7-4390-8508-2752F94A5F08}"/>
              </a:ext>
            </a:extLst>
          </p:cNvPr>
          <p:cNvSpPr/>
          <p:nvPr/>
        </p:nvSpPr>
        <p:spPr>
          <a:xfrm>
            <a:off x="1989222" y="2850757"/>
            <a:ext cx="1395663"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فرض عين</a:t>
            </a:r>
          </a:p>
        </p:txBody>
      </p:sp>
      <p:sp>
        <p:nvSpPr>
          <p:cNvPr id="4" name="مستطيل: زوايا مستديرة 3">
            <a:extLst>
              <a:ext uri="{FF2B5EF4-FFF2-40B4-BE49-F238E27FC236}">
                <a16:creationId xmlns:a16="http://schemas.microsoft.com/office/drawing/2014/main" id="{12CDBFAB-4211-42CC-866C-384C0EA3C426}"/>
              </a:ext>
            </a:extLst>
          </p:cNvPr>
          <p:cNvSpPr/>
          <p:nvPr/>
        </p:nvSpPr>
        <p:spPr>
          <a:xfrm>
            <a:off x="1896979" y="4640842"/>
            <a:ext cx="1596190" cy="539830"/>
          </a:xfrm>
          <a:prstGeom prst="roundRect">
            <a:avLst/>
          </a:prstGeom>
          <a:solidFill>
            <a:srgbClr val="B9B9B9">
              <a:alpha val="67000"/>
            </a:srgb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يكره</a:t>
            </a:r>
          </a:p>
        </p:txBody>
      </p:sp>
    </p:spTree>
    <p:extLst>
      <p:ext uri="{BB962C8B-B14F-4D97-AF65-F5344CB8AC3E}">
        <p14:creationId xmlns:p14="http://schemas.microsoft.com/office/powerpoint/2010/main" val="421246483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يجزئ من الأضحية بلا كراهة ما بإذنه أو قرنه خرق</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5981032" y="4711866"/>
            <a:ext cx="447575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يتولى الأضحية صاحبها ولا يوكل غيره</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5981032" y="381590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الواجب نحر إبل قائمة معقولة يدها اليسرى</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30880"/>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الهدي ذبيحة عن المولود في حق أب </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4" y="382483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4" y="293347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37979816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 حال تعيين الهدي ينتفع بجلدها ويتصدق منه</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5981032" y="4711866"/>
            <a:ext cx="447575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تجزئ بدنة في العقيقة إلا كاملة</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5981032" y="381590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ذبح ليتيم لا صدقة ولا هدية منه</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30880"/>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فات وقت الذبح سقط الواجب والتطوع</a:t>
            </a: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4" y="382483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4" y="293347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00490371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E58D0D3-B577-4B8C-A425-B929A63B383B}"/>
              </a:ext>
            </a:extLst>
          </p:cNvPr>
          <p:cNvSpPr txBox="1"/>
          <p:nvPr/>
        </p:nvSpPr>
        <p:spPr>
          <a:xfrm>
            <a:off x="3214254" y="394946"/>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الأسئلة</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5" name="مستطيل: زوايا مستديرة 4">
            <a:extLst>
              <a:ext uri="{FF2B5EF4-FFF2-40B4-BE49-F238E27FC236}">
                <a16:creationId xmlns:a16="http://schemas.microsoft.com/office/drawing/2014/main" id="{3F6D2332-A9DD-40B4-8DC6-0348ED8A38DA}"/>
              </a:ext>
            </a:extLst>
          </p:cNvPr>
          <p:cNvSpPr/>
          <p:nvPr/>
        </p:nvSpPr>
        <p:spPr>
          <a:xfrm>
            <a:off x="5981032" y="292454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في العقيقة عن الجارية شاتان</a:t>
            </a:r>
          </a:p>
        </p:txBody>
      </p:sp>
      <p:sp>
        <p:nvSpPr>
          <p:cNvPr id="7" name="مستطيل: زوايا مستديرة 6">
            <a:extLst>
              <a:ext uri="{FF2B5EF4-FFF2-40B4-BE49-F238E27FC236}">
                <a16:creationId xmlns:a16="http://schemas.microsoft.com/office/drawing/2014/main" id="{B36DE3D8-20D2-4C75-ACC1-B114E8E12DC8}"/>
              </a:ext>
            </a:extLst>
          </p:cNvPr>
          <p:cNvSpPr/>
          <p:nvPr/>
        </p:nvSpPr>
        <p:spPr>
          <a:xfrm>
            <a:off x="5981032" y="4711866"/>
            <a:ext cx="4475750"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لا تسن الفرعة والعتيرة</a:t>
            </a:r>
          </a:p>
        </p:txBody>
      </p:sp>
      <p:sp>
        <p:nvSpPr>
          <p:cNvPr id="9" name="مستطيل: زوايا مستديرة 8">
            <a:extLst>
              <a:ext uri="{FF2B5EF4-FFF2-40B4-BE49-F238E27FC236}">
                <a16:creationId xmlns:a16="http://schemas.microsoft.com/office/drawing/2014/main" id="{66284A61-BC3B-421C-96C9-E13D7EFB9815}"/>
              </a:ext>
            </a:extLst>
          </p:cNvPr>
          <p:cNvSpPr/>
          <p:nvPr/>
        </p:nvSpPr>
        <p:spPr>
          <a:xfrm>
            <a:off x="5981032" y="3815902"/>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يكسر العظم في العقيقة</a:t>
            </a:r>
          </a:p>
        </p:txBody>
      </p:sp>
      <p:sp>
        <p:nvSpPr>
          <p:cNvPr id="11" name="مستطيل: زوايا مستديرة 10">
            <a:extLst>
              <a:ext uri="{FF2B5EF4-FFF2-40B4-BE49-F238E27FC236}">
                <a16:creationId xmlns:a16="http://schemas.microsoft.com/office/drawing/2014/main" id="{337BAB21-B53A-429F-99F8-5CC7112D81E7}"/>
              </a:ext>
            </a:extLst>
          </p:cNvPr>
          <p:cNvSpPr/>
          <p:nvPr/>
        </p:nvSpPr>
        <p:spPr>
          <a:xfrm>
            <a:off x="5981032" y="2030880"/>
            <a:ext cx="570345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إن تلفت وعابت الأضحية بفعله ذبحها و </a:t>
            </a:r>
            <a:r>
              <a:rPr kumimoji="0" lang="ar-SA" sz="3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اجزأته</a:t>
            </a: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33" name="مربع نص 32">
            <a:extLst>
              <a:ext uri="{FF2B5EF4-FFF2-40B4-BE49-F238E27FC236}">
                <a16:creationId xmlns:a16="http://schemas.microsoft.com/office/drawing/2014/main" id="{571520EA-E368-413A-B876-9D5E0148F4D9}"/>
              </a:ext>
            </a:extLst>
          </p:cNvPr>
          <p:cNvSpPr txBox="1"/>
          <p:nvPr/>
        </p:nvSpPr>
        <p:spPr>
          <a:xfrm>
            <a:off x="4608094" y="1103188"/>
            <a:ext cx="707639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DED6C8"/>
                </a:highlight>
                <a:uLnTx/>
                <a:uFillTx/>
                <a:latin typeface="Sakkal Majalla" panose="02000000000000000000" pitchFamily="2" charset="-78"/>
                <a:ea typeface="+mn-ea"/>
                <a:cs typeface="Sakkal Majalla" panose="02000000000000000000" pitchFamily="2" charset="-78"/>
              </a:rPr>
              <a:t>السؤال الثاني: </a:t>
            </a: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ضع علامة صح أو خطأ أمام العبارة التالية: </a:t>
            </a:r>
            <a:endParaRPr kumimoji="0" lang="ar-SA"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 name="مربع نص 1">
            <a:extLst>
              <a:ext uri="{FF2B5EF4-FFF2-40B4-BE49-F238E27FC236}">
                <a16:creationId xmlns:a16="http://schemas.microsoft.com/office/drawing/2014/main" id="{E397E8C0-7C21-429B-923C-7A86239B6D20}"/>
              </a:ext>
            </a:extLst>
          </p:cNvPr>
          <p:cNvSpPr txBox="1"/>
          <p:nvPr/>
        </p:nvSpPr>
        <p:spPr>
          <a:xfrm>
            <a:off x="2499434" y="2039816"/>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 name="مربع نص 3">
            <a:extLst>
              <a:ext uri="{FF2B5EF4-FFF2-40B4-BE49-F238E27FC236}">
                <a16:creationId xmlns:a16="http://schemas.microsoft.com/office/drawing/2014/main" id="{B2F9CC9B-1B26-487C-A639-3D65E5A8626D}"/>
              </a:ext>
            </a:extLst>
          </p:cNvPr>
          <p:cNvSpPr txBox="1"/>
          <p:nvPr/>
        </p:nvSpPr>
        <p:spPr>
          <a:xfrm>
            <a:off x="2499433" y="4720802"/>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 name="مربع نص 5">
            <a:extLst>
              <a:ext uri="{FF2B5EF4-FFF2-40B4-BE49-F238E27FC236}">
                <a16:creationId xmlns:a16="http://schemas.microsoft.com/office/drawing/2014/main" id="{2802F69F-124D-4D93-84AE-47F2A255E366}"/>
              </a:ext>
            </a:extLst>
          </p:cNvPr>
          <p:cNvSpPr txBox="1"/>
          <p:nvPr/>
        </p:nvSpPr>
        <p:spPr>
          <a:xfrm>
            <a:off x="2499434" y="382483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0" name="مربع نص 9">
            <a:extLst>
              <a:ext uri="{FF2B5EF4-FFF2-40B4-BE49-F238E27FC236}">
                <a16:creationId xmlns:a16="http://schemas.microsoft.com/office/drawing/2014/main" id="{82656F95-0F44-4EBA-AA31-802F71BE5819}"/>
              </a:ext>
            </a:extLst>
          </p:cNvPr>
          <p:cNvSpPr txBox="1"/>
          <p:nvPr/>
        </p:nvSpPr>
        <p:spPr>
          <a:xfrm>
            <a:off x="2499434" y="2933478"/>
            <a:ext cx="251037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endPar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88661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4144108" y="247894"/>
            <a:ext cx="7567246" cy="1325563"/>
          </a:xfrm>
        </p:spPr>
        <p:txBody>
          <a:bodyPr/>
          <a:lstStyle/>
          <a:p>
            <a:r>
              <a:rPr lang="ar-SA" dirty="0">
                <a:solidFill>
                  <a:srgbClr val="3C6345"/>
                </a:solidFill>
                <a:cs typeface="PT Bold Heading" panose="02010400000000000000" pitchFamily="2" charset="-78"/>
              </a:rPr>
              <a:t>أســـئـــلـة (</a:t>
            </a:r>
            <a:r>
              <a:rPr lang="ar-SA" sz="2800" dirty="0">
                <a:solidFill>
                  <a:srgbClr val="3C6345"/>
                </a:solidFill>
                <a:cs typeface="PT Bold Heading" panose="02010400000000000000" pitchFamily="2" charset="-78"/>
              </a:rPr>
              <a:t>صح وخطأ</a:t>
            </a:r>
            <a:r>
              <a:rPr lang="ar-SA" dirty="0">
                <a:solidFill>
                  <a:srgbClr val="3C6345"/>
                </a:solidFill>
                <a:cs typeface="PT Bold Heading" panose="02010400000000000000" pitchFamily="2" charset="-78"/>
              </a:rPr>
              <a:t>)...</a:t>
            </a:r>
            <a:endParaRPr lang="ar-SA" dirty="0">
              <a:solidFill>
                <a:srgbClr val="3C6345"/>
              </a:solidFill>
            </a:endParaRPr>
          </a:p>
        </p:txBody>
      </p:sp>
      <p:sp>
        <p:nvSpPr>
          <p:cNvPr id="5" name="مستطيل 4"/>
          <p:cNvSpPr/>
          <p:nvPr/>
        </p:nvSpPr>
        <p:spPr>
          <a:xfrm>
            <a:off x="1277817" y="1664677"/>
            <a:ext cx="10421816" cy="3046988"/>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من لم يمر بميقات أحرم إذا علم أنه حاذى أقربها منه (</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صح</a:t>
            </a: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«النبي - صلى الله وعليه وسلم - أمر عبد الرحمن بن أبي بكر أن يعمر عائشة من التنعيم»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متفق عليه, دليل على أن المكي يحرم لعمرته من الحل(</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صح</a:t>
            </a: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3-يحرم تجاوز الميقات بلا إحرام مطلقا(</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خطأ</a:t>
            </a:r>
            <a:r>
              <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Tree>
    <p:extLst>
      <p:ext uri="{BB962C8B-B14F-4D97-AF65-F5344CB8AC3E}">
        <p14:creationId xmlns:p14="http://schemas.microsoft.com/office/powerpoint/2010/main" val="95456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عنوان 2"/>
          <p:cNvSpPr>
            <a:spLocks noGrp="1"/>
          </p:cNvSpPr>
          <p:nvPr>
            <p:ph type="title"/>
          </p:nvPr>
        </p:nvSpPr>
        <p:spPr>
          <a:xfrm>
            <a:off x="1444486" y="5372874"/>
            <a:ext cx="2292371" cy="694226"/>
          </a:xfrm>
        </p:spPr>
        <p:txBody>
          <a:bodyPr>
            <a:noAutofit/>
          </a:bodyPr>
          <a:lstStyle/>
          <a:p>
            <a:pPr algn="ctr"/>
            <a:r>
              <a:rPr lang="ar-SA" sz="3000" dirty="0">
                <a:solidFill>
                  <a:schemeClr val="tx1">
                    <a:lumMod val="65000"/>
                    <a:lumOff val="35000"/>
                  </a:schemeClr>
                </a:solidFill>
                <a:latin typeface="Microsoft Uighur" pitchFamily="2" charset="-78"/>
                <a:ea typeface="+mn-ea"/>
                <a:cs typeface="Microsoft Uighur" pitchFamily="2" charset="-78"/>
              </a:rPr>
              <a:t>-بـــاب الإحـــرام-</a:t>
            </a:r>
          </a:p>
        </p:txBody>
      </p:sp>
    </p:spTree>
    <p:extLst>
      <p:ext uri="{BB962C8B-B14F-4D97-AF65-F5344CB8AC3E}">
        <p14:creationId xmlns:p14="http://schemas.microsoft.com/office/powerpoint/2010/main" val="3053280196"/>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7B11BD40-AEDF-41C9-B09F-5BCDD3BE5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1699207"/>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902584" y="16909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730248" y="24222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6" name="مستطيل: زوايا مستديرة 25">
            <a:hlinkClick r:id="rId8" action="ppaction://hlinksldjump"/>
            <a:extLst>
              <a:ext uri="{FF2B5EF4-FFF2-40B4-BE49-F238E27FC236}">
                <a16:creationId xmlns:a16="http://schemas.microsoft.com/office/drawing/2014/main" id="{C5A84B6D-72CD-4F4F-BDB1-9319AA66A197}"/>
              </a:ext>
            </a:extLst>
          </p:cNvPr>
          <p:cNvSpPr/>
          <p:nvPr/>
        </p:nvSpPr>
        <p:spPr>
          <a:xfrm>
            <a:off x="902584" y="2422260"/>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8" name="مستطيل: زوايا مستديرة 27">
            <a:hlinkClick r:id="rId9" action="ppaction://hlinksldjump"/>
            <a:extLst>
              <a:ext uri="{FF2B5EF4-FFF2-40B4-BE49-F238E27FC236}">
                <a16:creationId xmlns:a16="http://schemas.microsoft.com/office/drawing/2014/main" id="{BFA2EBED-E7AB-44B4-A851-EE79255A4F95}"/>
              </a:ext>
            </a:extLst>
          </p:cNvPr>
          <p:cNvSpPr/>
          <p:nvPr/>
        </p:nvSpPr>
        <p:spPr>
          <a:xfrm>
            <a:off x="6730248" y="3145315"/>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30" name="مستطيل: زوايا مستديرة 29">
            <a:hlinkClick r:id="rId10" action="ppaction://hlinksldjump"/>
            <a:extLst>
              <a:ext uri="{FF2B5EF4-FFF2-40B4-BE49-F238E27FC236}">
                <a16:creationId xmlns:a16="http://schemas.microsoft.com/office/drawing/2014/main" id="{6DC2C765-8107-497A-9B0E-1D5F29824A19}"/>
              </a:ext>
            </a:extLst>
          </p:cNvPr>
          <p:cNvSpPr/>
          <p:nvPr/>
        </p:nvSpPr>
        <p:spPr>
          <a:xfrm>
            <a:off x="902584" y="3153559"/>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32" name="مستطيل: زوايا مستديرة 31">
            <a:hlinkClick r:id="rId10" action="ppaction://hlinksldjump"/>
            <a:extLst>
              <a:ext uri="{FF2B5EF4-FFF2-40B4-BE49-F238E27FC236}">
                <a16:creationId xmlns:a16="http://schemas.microsoft.com/office/drawing/2014/main" id="{84EB4385-F6D2-451E-A06D-63D4B15152D3}"/>
              </a:ext>
            </a:extLst>
          </p:cNvPr>
          <p:cNvSpPr/>
          <p:nvPr/>
        </p:nvSpPr>
        <p:spPr>
          <a:xfrm>
            <a:off x="6730248" y="386914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34" name="مستطيل: زوايا مستديرة 33">
            <a:hlinkClick r:id="rId11" action="ppaction://hlinksldjump"/>
            <a:extLst>
              <a:ext uri="{FF2B5EF4-FFF2-40B4-BE49-F238E27FC236}">
                <a16:creationId xmlns:a16="http://schemas.microsoft.com/office/drawing/2014/main" id="{77817E30-89E4-4F6F-B592-2877F1A3A018}"/>
              </a:ext>
            </a:extLst>
          </p:cNvPr>
          <p:cNvSpPr/>
          <p:nvPr/>
        </p:nvSpPr>
        <p:spPr>
          <a:xfrm>
            <a:off x="902584" y="3884858"/>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pic>
        <p:nvPicPr>
          <p:cNvPr id="5" name="صورة 4">
            <a:extLst>
              <a:ext uri="{FF2B5EF4-FFF2-40B4-BE49-F238E27FC236}">
                <a16:creationId xmlns:a16="http://schemas.microsoft.com/office/drawing/2014/main" id="{74778C62-D26D-4EE4-B7E7-90051D5BFC74}"/>
              </a:ext>
            </a:extLst>
          </p:cNvPr>
          <p:cNvPicPr>
            <a:picLocks noChangeAspect="1"/>
          </p:cNvPicPr>
          <p:nvPr/>
        </p:nvPicPr>
        <p:blipFill>
          <a:blip r:embed="rId12"/>
          <a:stretch>
            <a:fillRect/>
          </a:stretch>
        </p:blipFill>
        <p:spPr>
          <a:xfrm>
            <a:off x="8355419" y="1603199"/>
            <a:ext cx="1577161" cy="853514"/>
          </a:xfrm>
          <a:prstGeom prst="rect">
            <a:avLst/>
          </a:prstGeom>
        </p:spPr>
      </p:pic>
      <p:pic>
        <p:nvPicPr>
          <p:cNvPr id="8" name="صورة 7">
            <a:extLst>
              <a:ext uri="{FF2B5EF4-FFF2-40B4-BE49-F238E27FC236}">
                <a16:creationId xmlns:a16="http://schemas.microsoft.com/office/drawing/2014/main" id="{F1A9DA69-ACD9-4E87-A6D0-7785C0626E6B}"/>
              </a:ext>
            </a:extLst>
          </p:cNvPr>
          <p:cNvPicPr>
            <a:picLocks noChangeAspect="1"/>
          </p:cNvPicPr>
          <p:nvPr/>
        </p:nvPicPr>
        <p:blipFill>
          <a:blip r:embed="rId13"/>
          <a:stretch>
            <a:fillRect/>
          </a:stretch>
        </p:blipFill>
        <p:spPr>
          <a:xfrm>
            <a:off x="1611158" y="1621093"/>
            <a:ext cx="2959371" cy="853514"/>
          </a:xfrm>
          <a:prstGeom prst="rect">
            <a:avLst/>
          </a:prstGeom>
        </p:spPr>
      </p:pic>
      <p:pic>
        <p:nvPicPr>
          <p:cNvPr id="15" name="صورة 14">
            <a:extLst>
              <a:ext uri="{FF2B5EF4-FFF2-40B4-BE49-F238E27FC236}">
                <a16:creationId xmlns:a16="http://schemas.microsoft.com/office/drawing/2014/main" id="{586E5580-28A3-4DC4-A744-3440AF740012}"/>
              </a:ext>
            </a:extLst>
          </p:cNvPr>
          <p:cNvPicPr>
            <a:picLocks noChangeAspect="1"/>
          </p:cNvPicPr>
          <p:nvPr/>
        </p:nvPicPr>
        <p:blipFill>
          <a:blip r:embed="rId14"/>
          <a:stretch>
            <a:fillRect/>
          </a:stretch>
        </p:blipFill>
        <p:spPr>
          <a:xfrm>
            <a:off x="7693890" y="2373836"/>
            <a:ext cx="2773427" cy="853514"/>
          </a:xfrm>
          <a:prstGeom prst="rect">
            <a:avLst/>
          </a:prstGeom>
        </p:spPr>
      </p:pic>
      <p:sp>
        <p:nvSpPr>
          <p:cNvPr id="61" name="مستطيل: زوايا مستديرة 60">
            <a:hlinkClick r:id="rId15" action="ppaction://hlinksldjump"/>
            <a:extLst>
              <a:ext uri="{FF2B5EF4-FFF2-40B4-BE49-F238E27FC236}">
                <a16:creationId xmlns:a16="http://schemas.microsoft.com/office/drawing/2014/main" id="{D2D43423-5386-43AC-831B-C2C3A9F5603D}"/>
              </a:ext>
            </a:extLst>
          </p:cNvPr>
          <p:cNvSpPr/>
          <p:nvPr/>
        </p:nvSpPr>
        <p:spPr>
          <a:xfrm>
            <a:off x="6730248" y="4583668"/>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pic>
        <p:nvPicPr>
          <p:cNvPr id="27" name="صورة 26">
            <a:extLst>
              <a:ext uri="{FF2B5EF4-FFF2-40B4-BE49-F238E27FC236}">
                <a16:creationId xmlns:a16="http://schemas.microsoft.com/office/drawing/2014/main" id="{1A6DFEB5-1D0F-46F9-B8AF-6C5DA9622D70}"/>
              </a:ext>
            </a:extLst>
          </p:cNvPr>
          <p:cNvPicPr>
            <a:picLocks noChangeAspect="1"/>
          </p:cNvPicPr>
          <p:nvPr/>
        </p:nvPicPr>
        <p:blipFill>
          <a:blip r:embed="rId16"/>
          <a:stretch>
            <a:fillRect/>
          </a:stretch>
        </p:blipFill>
        <p:spPr>
          <a:xfrm>
            <a:off x="1061364" y="2350258"/>
            <a:ext cx="3822484" cy="853514"/>
          </a:xfrm>
          <a:prstGeom prst="rect">
            <a:avLst/>
          </a:prstGeom>
        </p:spPr>
      </p:pic>
      <p:sp>
        <p:nvSpPr>
          <p:cNvPr id="67" name="مستطيل: زوايا مستديرة 66">
            <a:hlinkClick r:id="rId15" action="ppaction://hlinksldjump"/>
            <a:extLst>
              <a:ext uri="{FF2B5EF4-FFF2-40B4-BE49-F238E27FC236}">
                <a16:creationId xmlns:a16="http://schemas.microsoft.com/office/drawing/2014/main" id="{F4E29EB1-2B08-4800-89F9-AA630AAA5040}"/>
              </a:ext>
            </a:extLst>
          </p:cNvPr>
          <p:cNvSpPr/>
          <p:nvPr/>
        </p:nvSpPr>
        <p:spPr>
          <a:xfrm>
            <a:off x="902584" y="5299381"/>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pic>
        <p:nvPicPr>
          <p:cNvPr id="41" name="صورة 40">
            <a:extLst>
              <a:ext uri="{FF2B5EF4-FFF2-40B4-BE49-F238E27FC236}">
                <a16:creationId xmlns:a16="http://schemas.microsoft.com/office/drawing/2014/main" id="{92731A17-5EA3-467C-B27E-C46B0AA2D6D0}"/>
              </a:ext>
            </a:extLst>
          </p:cNvPr>
          <p:cNvPicPr>
            <a:picLocks noChangeAspect="1"/>
          </p:cNvPicPr>
          <p:nvPr/>
        </p:nvPicPr>
        <p:blipFill>
          <a:blip r:embed="rId17"/>
          <a:stretch>
            <a:fillRect/>
          </a:stretch>
        </p:blipFill>
        <p:spPr>
          <a:xfrm>
            <a:off x="7809977" y="3051963"/>
            <a:ext cx="2583247" cy="853514"/>
          </a:xfrm>
          <a:prstGeom prst="rect">
            <a:avLst/>
          </a:prstGeom>
        </p:spPr>
      </p:pic>
      <p:pic>
        <p:nvPicPr>
          <p:cNvPr id="45" name="صورة 44">
            <a:hlinkClick r:id="rId18" action="ppaction://hlinksldjump"/>
            <a:extLst>
              <a:ext uri="{FF2B5EF4-FFF2-40B4-BE49-F238E27FC236}">
                <a16:creationId xmlns:a16="http://schemas.microsoft.com/office/drawing/2014/main" id="{277BBCA4-E2B5-4178-8F82-99940D349587}"/>
              </a:ext>
            </a:extLst>
          </p:cNvPr>
          <p:cNvPicPr>
            <a:picLocks noChangeAspect="1"/>
          </p:cNvPicPr>
          <p:nvPr/>
        </p:nvPicPr>
        <p:blipFill>
          <a:blip r:embed="rId19"/>
          <a:stretch>
            <a:fillRect/>
          </a:stretch>
        </p:blipFill>
        <p:spPr>
          <a:xfrm>
            <a:off x="1811677" y="5215612"/>
            <a:ext cx="2817292" cy="853514"/>
          </a:xfrm>
          <a:prstGeom prst="rect">
            <a:avLst/>
          </a:prstGeom>
        </p:spPr>
      </p:pic>
      <p:pic>
        <p:nvPicPr>
          <p:cNvPr id="53" name="صورة 52">
            <a:hlinkClick r:id="rId20" action="ppaction://hlinksldjump"/>
            <a:extLst>
              <a:ext uri="{FF2B5EF4-FFF2-40B4-BE49-F238E27FC236}">
                <a16:creationId xmlns:a16="http://schemas.microsoft.com/office/drawing/2014/main" id="{ED70CF10-8A57-4F95-94A0-D02960658845}"/>
              </a:ext>
            </a:extLst>
          </p:cNvPr>
          <p:cNvPicPr>
            <a:picLocks noChangeAspect="1"/>
          </p:cNvPicPr>
          <p:nvPr/>
        </p:nvPicPr>
        <p:blipFill>
          <a:blip r:embed="rId21"/>
          <a:stretch>
            <a:fillRect/>
          </a:stretch>
        </p:blipFill>
        <p:spPr>
          <a:xfrm>
            <a:off x="6697350" y="3842075"/>
            <a:ext cx="4766505" cy="749873"/>
          </a:xfrm>
          <a:prstGeom prst="rect">
            <a:avLst/>
          </a:prstGeom>
        </p:spPr>
      </p:pic>
      <p:pic>
        <p:nvPicPr>
          <p:cNvPr id="57" name="صورة 56">
            <a:extLst>
              <a:ext uri="{FF2B5EF4-FFF2-40B4-BE49-F238E27FC236}">
                <a16:creationId xmlns:a16="http://schemas.microsoft.com/office/drawing/2014/main" id="{7F9EB374-C33E-4F49-8DE1-8D33A9AC0153}"/>
              </a:ext>
            </a:extLst>
          </p:cNvPr>
          <p:cNvPicPr>
            <a:picLocks noChangeAspect="1"/>
          </p:cNvPicPr>
          <p:nvPr/>
        </p:nvPicPr>
        <p:blipFill>
          <a:blip r:embed="rId22"/>
          <a:stretch>
            <a:fillRect/>
          </a:stretch>
        </p:blipFill>
        <p:spPr>
          <a:xfrm>
            <a:off x="2043091" y="3078546"/>
            <a:ext cx="2164268" cy="853514"/>
          </a:xfrm>
          <a:prstGeom prst="rect">
            <a:avLst/>
          </a:prstGeom>
        </p:spPr>
      </p:pic>
      <p:sp>
        <p:nvSpPr>
          <p:cNvPr id="63" name="مستطيل: زوايا مستديرة 62">
            <a:hlinkClick r:id="rId23" action="ppaction://hlinksldjump"/>
            <a:extLst>
              <a:ext uri="{FF2B5EF4-FFF2-40B4-BE49-F238E27FC236}">
                <a16:creationId xmlns:a16="http://schemas.microsoft.com/office/drawing/2014/main" id="{EF651DC7-2139-4EAA-B129-0C2FD0F05BCB}"/>
              </a:ext>
            </a:extLst>
          </p:cNvPr>
          <p:cNvSpPr/>
          <p:nvPr/>
        </p:nvSpPr>
        <p:spPr>
          <a:xfrm>
            <a:off x="902584" y="458226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65" name="مستطيل: زوايا مستديرة 64">
            <a:hlinkClick r:id="rId23" action="ppaction://hlinksldjump"/>
            <a:extLst>
              <a:ext uri="{FF2B5EF4-FFF2-40B4-BE49-F238E27FC236}">
                <a16:creationId xmlns:a16="http://schemas.microsoft.com/office/drawing/2014/main" id="{8F06EF41-11FD-4D17-84BD-109D40C2426A}"/>
              </a:ext>
            </a:extLst>
          </p:cNvPr>
          <p:cNvSpPr/>
          <p:nvPr/>
        </p:nvSpPr>
        <p:spPr>
          <a:xfrm>
            <a:off x="6730248" y="529938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pic>
        <p:nvPicPr>
          <p:cNvPr id="71" name="صورة 70">
            <a:hlinkClick r:id="rId18" action="ppaction://hlinksldjump"/>
            <a:extLst>
              <a:ext uri="{FF2B5EF4-FFF2-40B4-BE49-F238E27FC236}">
                <a16:creationId xmlns:a16="http://schemas.microsoft.com/office/drawing/2014/main" id="{13310332-B074-4AB8-A7DC-FA3885CD53C2}"/>
              </a:ext>
            </a:extLst>
          </p:cNvPr>
          <p:cNvPicPr>
            <a:picLocks noChangeAspect="1"/>
          </p:cNvPicPr>
          <p:nvPr/>
        </p:nvPicPr>
        <p:blipFill>
          <a:blip r:embed="rId24"/>
          <a:stretch>
            <a:fillRect/>
          </a:stretch>
        </p:blipFill>
        <p:spPr>
          <a:xfrm>
            <a:off x="2330088" y="3810700"/>
            <a:ext cx="1828959" cy="853514"/>
          </a:xfrm>
          <a:prstGeom prst="rect">
            <a:avLst/>
          </a:prstGeom>
        </p:spPr>
      </p:pic>
      <p:pic>
        <p:nvPicPr>
          <p:cNvPr id="85" name="صورة 84">
            <a:hlinkClick r:id="rId25" action="ppaction://hlinksldjump"/>
            <a:extLst>
              <a:ext uri="{FF2B5EF4-FFF2-40B4-BE49-F238E27FC236}">
                <a16:creationId xmlns:a16="http://schemas.microsoft.com/office/drawing/2014/main" id="{9AC3554C-AD95-42E1-A3D6-371FA094CA1A}"/>
              </a:ext>
            </a:extLst>
          </p:cNvPr>
          <p:cNvPicPr>
            <a:picLocks noChangeAspect="1"/>
          </p:cNvPicPr>
          <p:nvPr/>
        </p:nvPicPr>
        <p:blipFill>
          <a:blip r:embed="rId26"/>
          <a:stretch>
            <a:fillRect/>
          </a:stretch>
        </p:blipFill>
        <p:spPr>
          <a:xfrm>
            <a:off x="7831071" y="4488469"/>
            <a:ext cx="2219136" cy="853514"/>
          </a:xfrm>
          <a:prstGeom prst="rect">
            <a:avLst/>
          </a:prstGeom>
        </p:spPr>
      </p:pic>
      <p:pic>
        <p:nvPicPr>
          <p:cNvPr id="3" name="صورة 2">
            <a:extLst>
              <a:ext uri="{FF2B5EF4-FFF2-40B4-BE49-F238E27FC236}">
                <a16:creationId xmlns:a16="http://schemas.microsoft.com/office/drawing/2014/main" id="{1CB51A19-BE97-4944-8A84-E7125521CDCD}"/>
              </a:ext>
            </a:extLst>
          </p:cNvPr>
          <p:cNvPicPr>
            <a:picLocks noChangeAspect="1"/>
          </p:cNvPicPr>
          <p:nvPr/>
        </p:nvPicPr>
        <p:blipFill>
          <a:blip r:embed="rId27"/>
          <a:stretch>
            <a:fillRect/>
          </a:stretch>
        </p:blipFill>
        <p:spPr>
          <a:xfrm>
            <a:off x="7429842" y="5215612"/>
            <a:ext cx="2987299" cy="853514"/>
          </a:xfrm>
          <a:prstGeom prst="rect">
            <a:avLst/>
          </a:prstGeom>
        </p:spPr>
      </p:pic>
      <p:pic>
        <p:nvPicPr>
          <p:cNvPr id="6" name="صورة 5">
            <a:hlinkClick r:id="rId28" action="ppaction://hlinksldjump"/>
            <a:extLst>
              <a:ext uri="{FF2B5EF4-FFF2-40B4-BE49-F238E27FC236}">
                <a16:creationId xmlns:a16="http://schemas.microsoft.com/office/drawing/2014/main" id="{28136B9A-F88A-407A-AF15-F0A8B3C78113}"/>
              </a:ext>
            </a:extLst>
          </p:cNvPr>
          <p:cNvPicPr>
            <a:picLocks noChangeAspect="1"/>
          </p:cNvPicPr>
          <p:nvPr/>
        </p:nvPicPr>
        <p:blipFill>
          <a:blip r:embed="rId29"/>
          <a:stretch>
            <a:fillRect/>
          </a:stretch>
        </p:blipFill>
        <p:spPr>
          <a:xfrm>
            <a:off x="1749389" y="4487951"/>
            <a:ext cx="2999492" cy="853514"/>
          </a:xfrm>
          <a:prstGeom prst="rect">
            <a:avLst/>
          </a:prstGeom>
        </p:spPr>
      </p:pic>
    </p:spTree>
    <p:extLst>
      <p:ext uri="{BB962C8B-B14F-4D97-AF65-F5344CB8AC3E}">
        <p14:creationId xmlns:p14="http://schemas.microsoft.com/office/powerpoint/2010/main" val="33210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3FF5819-953A-4A63-AA8F-1289CDFB3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49217" y="844863"/>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11889" y="1178117"/>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694137" y="2455836"/>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2" name="مستطيل: زوايا مستديرة 21">
            <a:hlinkClick r:id="rId6" action="ppaction://hlinksldjump"/>
            <a:extLst>
              <a:ext uri="{FF2B5EF4-FFF2-40B4-BE49-F238E27FC236}">
                <a16:creationId xmlns:a16="http://schemas.microsoft.com/office/drawing/2014/main" id="{22AF657B-7F8C-4BFA-9067-05BF1DD7E4FE}"/>
              </a:ext>
            </a:extLst>
          </p:cNvPr>
          <p:cNvSpPr/>
          <p:nvPr/>
        </p:nvSpPr>
        <p:spPr>
          <a:xfrm>
            <a:off x="866473" y="2447590"/>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4" name="مستطيل: زوايا مستديرة 23">
            <a:hlinkClick r:id="rId7" action="ppaction://hlinksldjump"/>
            <a:extLst>
              <a:ext uri="{FF2B5EF4-FFF2-40B4-BE49-F238E27FC236}">
                <a16:creationId xmlns:a16="http://schemas.microsoft.com/office/drawing/2014/main" id="{CC7D0475-5F55-4E0F-BD65-CF73C510B935}"/>
              </a:ext>
            </a:extLst>
          </p:cNvPr>
          <p:cNvSpPr/>
          <p:nvPr/>
        </p:nvSpPr>
        <p:spPr>
          <a:xfrm>
            <a:off x="6694137" y="3178890"/>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5" name="مستطيل: زوايا مستديرة 4">
            <a:hlinkClick r:id="rId8" action="ppaction://hlinksldjump"/>
            <a:extLst>
              <a:ext uri="{FF2B5EF4-FFF2-40B4-BE49-F238E27FC236}">
                <a16:creationId xmlns:a16="http://schemas.microsoft.com/office/drawing/2014/main" id="{DF19EBFA-206E-4BCD-9A7D-662828A6E3A2}"/>
              </a:ext>
            </a:extLst>
          </p:cNvPr>
          <p:cNvSpPr/>
          <p:nvPr/>
        </p:nvSpPr>
        <p:spPr>
          <a:xfrm>
            <a:off x="866473" y="3218747"/>
            <a:ext cx="4595279"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الاسئلة</a:t>
            </a:r>
          </a:p>
        </p:txBody>
      </p:sp>
      <p:pic>
        <p:nvPicPr>
          <p:cNvPr id="8" name="صورة 7">
            <a:extLst>
              <a:ext uri="{FF2B5EF4-FFF2-40B4-BE49-F238E27FC236}">
                <a16:creationId xmlns:a16="http://schemas.microsoft.com/office/drawing/2014/main" id="{690ADAD3-B2D0-4929-B119-4DF7C9C54B63}"/>
              </a:ext>
            </a:extLst>
          </p:cNvPr>
          <p:cNvPicPr>
            <a:picLocks noChangeAspect="1"/>
          </p:cNvPicPr>
          <p:nvPr/>
        </p:nvPicPr>
        <p:blipFill>
          <a:blip r:embed="rId9"/>
          <a:stretch>
            <a:fillRect/>
          </a:stretch>
        </p:blipFill>
        <p:spPr>
          <a:xfrm>
            <a:off x="7909158" y="3121862"/>
            <a:ext cx="2499577" cy="853514"/>
          </a:xfrm>
          <a:prstGeom prst="rect">
            <a:avLst/>
          </a:prstGeom>
        </p:spPr>
      </p:pic>
      <p:pic>
        <p:nvPicPr>
          <p:cNvPr id="3" name="صورة 2">
            <a:extLst>
              <a:ext uri="{FF2B5EF4-FFF2-40B4-BE49-F238E27FC236}">
                <a16:creationId xmlns:a16="http://schemas.microsoft.com/office/drawing/2014/main" id="{F38C887E-B97D-47FD-8FAD-B15AB5832E3A}"/>
              </a:ext>
            </a:extLst>
          </p:cNvPr>
          <p:cNvPicPr>
            <a:picLocks noChangeAspect="1"/>
          </p:cNvPicPr>
          <p:nvPr/>
        </p:nvPicPr>
        <p:blipFill>
          <a:blip r:embed="rId10"/>
          <a:stretch>
            <a:fillRect/>
          </a:stretch>
        </p:blipFill>
        <p:spPr>
          <a:xfrm>
            <a:off x="2093501" y="2374585"/>
            <a:ext cx="2255716" cy="853514"/>
          </a:xfrm>
          <a:prstGeom prst="rect">
            <a:avLst/>
          </a:prstGeom>
        </p:spPr>
      </p:pic>
      <p:pic>
        <p:nvPicPr>
          <p:cNvPr id="6" name="صورة 5">
            <a:extLst>
              <a:ext uri="{FF2B5EF4-FFF2-40B4-BE49-F238E27FC236}">
                <a16:creationId xmlns:a16="http://schemas.microsoft.com/office/drawing/2014/main" id="{C1D9A2EF-9BF6-49F2-A991-BCD333AEFE39}"/>
              </a:ext>
            </a:extLst>
          </p:cNvPr>
          <p:cNvPicPr>
            <a:picLocks noChangeAspect="1"/>
          </p:cNvPicPr>
          <p:nvPr/>
        </p:nvPicPr>
        <p:blipFill>
          <a:blip r:embed="rId11"/>
          <a:stretch>
            <a:fillRect/>
          </a:stretch>
        </p:blipFill>
        <p:spPr>
          <a:xfrm>
            <a:off x="8148546" y="2447590"/>
            <a:ext cx="1877731" cy="853514"/>
          </a:xfrm>
          <a:prstGeom prst="rect">
            <a:avLst/>
          </a:prstGeom>
        </p:spPr>
      </p:pic>
    </p:spTree>
    <p:extLst>
      <p:ext uri="{BB962C8B-B14F-4D97-AF65-F5344CB8AC3E}">
        <p14:creationId xmlns:p14="http://schemas.microsoft.com/office/powerpoint/2010/main" val="297910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46277"/>
          </a:xfrm>
          <a:prstGeom prst="rect">
            <a:avLst/>
          </a:prstGeom>
        </p:spPr>
      </p:pic>
      <p:sp>
        <p:nvSpPr>
          <p:cNvPr id="6" name="مربع نص 5"/>
          <p:cNvSpPr txBox="1"/>
          <p:nvPr/>
        </p:nvSpPr>
        <p:spPr>
          <a:xfrm>
            <a:off x="6459415" y="339969"/>
            <a:ext cx="5380892"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C6345"/>
                </a:solidFill>
                <a:effectLst/>
                <a:uLnTx/>
                <a:uFillTx/>
                <a:latin typeface="Calibri"/>
                <a:ea typeface="+mn-ea"/>
                <a:cs typeface="PT Bold Heading" pitchFamily="2" charset="-78"/>
              </a:rPr>
              <a:t>[تعريف الإحرام]</a:t>
            </a:r>
          </a:p>
        </p:txBody>
      </p:sp>
      <p:graphicFrame>
        <p:nvGraphicFramePr>
          <p:cNvPr id="7" name="رسم تخطيطي 6"/>
          <p:cNvGraphicFramePr/>
          <p:nvPr/>
        </p:nvGraphicFramePr>
        <p:xfrm>
          <a:off x="644769" y="344528"/>
          <a:ext cx="1063283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159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cxnSp>
        <p:nvCxnSpPr>
          <p:cNvPr id="21" name="رابط مستقيم 20"/>
          <p:cNvCxnSpPr>
            <a:stCxn id="6" idx="1"/>
            <a:endCxn id="11" idx="1"/>
          </p:cNvCxnSpPr>
          <p:nvPr/>
        </p:nvCxnSpPr>
        <p:spPr>
          <a:xfrm flipH="1">
            <a:off x="228620" y="2972416"/>
            <a:ext cx="9885357" cy="26522"/>
          </a:xfrm>
          <a:prstGeom prst="line">
            <a:avLst/>
          </a:prstGeom>
        </p:spPr>
        <p:style>
          <a:lnRef idx="1">
            <a:schemeClr val="dk1"/>
          </a:lnRef>
          <a:fillRef idx="0">
            <a:schemeClr val="dk1"/>
          </a:fillRef>
          <a:effectRef idx="0">
            <a:schemeClr val="dk1"/>
          </a:effectRef>
          <a:fontRef idx="minor">
            <a:schemeClr val="tx1"/>
          </a:fontRef>
        </p:style>
      </p:cxnSp>
      <p:sp>
        <p:nvSpPr>
          <p:cNvPr id="2" name="عنوان 1"/>
          <p:cNvSpPr>
            <a:spLocks noGrp="1"/>
          </p:cNvSpPr>
          <p:nvPr>
            <p:ph type="title"/>
          </p:nvPr>
        </p:nvSpPr>
        <p:spPr>
          <a:xfrm>
            <a:off x="1236804" y="0"/>
            <a:ext cx="10515600" cy="1325563"/>
          </a:xfrm>
        </p:spPr>
        <p:txBody>
          <a:bodyPr>
            <a:normAutofit/>
          </a:bodyPr>
          <a:lstStyle/>
          <a:p>
            <a:r>
              <a:rPr lang="ar-SA" sz="3000" dirty="0">
                <a:solidFill>
                  <a:srgbClr val="3C6345"/>
                </a:solidFill>
                <a:cs typeface="PT Bold Heading" pitchFamily="2" charset="-78"/>
              </a:rPr>
              <a:t>[ما يسن للمحرم حين إحرامه]</a:t>
            </a:r>
          </a:p>
        </p:txBody>
      </p:sp>
      <p:sp>
        <p:nvSpPr>
          <p:cNvPr id="4" name="عنصر نائب للمحتوى 3"/>
          <p:cNvSpPr txBox="1">
            <a:spLocks noGrp="1"/>
          </p:cNvSpPr>
          <p:nvPr>
            <p:ph idx="1"/>
          </p:nvPr>
        </p:nvSpPr>
        <p:spPr>
          <a:xfrm>
            <a:off x="8745414" y="2593850"/>
            <a:ext cx="1277814" cy="757130"/>
          </a:xfrm>
          <a:prstGeom prst="rect">
            <a:avLst/>
          </a:prstGeom>
          <a:solidFill>
            <a:srgbClr val="BABABA"/>
          </a:solidFill>
        </p:spPr>
        <p:style>
          <a:lnRef idx="1">
            <a:schemeClr val="accent3"/>
          </a:lnRef>
          <a:fillRef idx="1002">
            <a:schemeClr val="lt2"/>
          </a:fillRef>
          <a:effectRef idx="1">
            <a:schemeClr val="accent3"/>
          </a:effectRef>
          <a:fontRef idx="minor">
            <a:schemeClr val="dk1"/>
          </a:fontRef>
        </p:style>
        <p:txBody>
          <a:bodyPr wrap="square" rtlCol="1">
            <a:spAutoFit/>
          </a:bodyPr>
          <a:lstStyle/>
          <a:p>
            <a:pPr marL="0" indent="0" algn="ctr">
              <a:buNone/>
            </a:pPr>
            <a:r>
              <a:rPr lang="ar-SA" sz="2400" dirty="0">
                <a:latin typeface="Sakkal Majalla" pitchFamily="2" charset="-78"/>
                <a:cs typeface="Sakkal Majalla" pitchFamily="2" charset="-78"/>
              </a:rPr>
              <a:t>الغسل أو التيمم</a:t>
            </a:r>
          </a:p>
        </p:txBody>
      </p:sp>
      <p:sp>
        <p:nvSpPr>
          <p:cNvPr id="6" name="مربع نص 5"/>
          <p:cNvSpPr txBox="1"/>
          <p:nvPr/>
        </p:nvSpPr>
        <p:spPr>
          <a:xfrm>
            <a:off x="10113977" y="2556917"/>
            <a:ext cx="1802956" cy="830997"/>
          </a:xfrm>
          <a:prstGeom prst="rect">
            <a:avLst/>
          </a:prstGeom>
          <a:solidFill>
            <a:srgbClr val="FFEDB1"/>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يسن لمريد الإحرام ثماني أمور:</a:t>
            </a:r>
          </a:p>
        </p:txBody>
      </p:sp>
      <p:sp>
        <p:nvSpPr>
          <p:cNvPr id="10" name="عنصر نائب للمحتوى 3"/>
          <p:cNvSpPr txBox="1">
            <a:spLocks/>
          </p:cNvSpPr>
          <p:nvPr/>
        </p:nvSpPr>
        <p:spPr>
          <a:xfrm>
            <a:off x="6307016" y="2560178"/>
            <a:ext cx="1125416" cy="1089529"/>
          </a:xfrm>
          <a:prstGeom prst="rect">
            <a:avLst/>
          </a:prstGeom>
          <a:solidFill>
            <a:srgbClr val="BABABA"/>
          </a:solidFill>
        </p:spPr>
        <p:style>
          <a:lnRef idx="1">
            <a:schemeClr val="accent3"/>
          </a:lnRef>
          <a:fillRef idx="1002">
            <a:schemeClr val="lt2"/>
          </a:fillRef>
          <a:effectRef idx="1">
            <a:schemeClr val="accent3"/>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التطيب في البدن لا الثوب</a:t>
            </a:r>
          </a:p>
        </p:txBody>
      </p:sp>
      <p:sp>
        <p:nvSpPr>
          <p:cNvPr id="11" name="عنصر نائب للمحتوى 3"/>
          <p:cNvSpPr txBox="1">
            <a:spLocks/>
          </p:cNvSpPr>
          <p:nvPr/>
        </p:nvSpPr>
        <p:spPr>
          <a:xfrm>
            <a:off x="228620" y="2781955"/>
            <a:ext cx="1008184" cy="433965"/>
          </a:xfrm>
          <a:prstGeom prst="rect">
            <a:avLst/>
          </a:prstGeom>
          <a:solidFill>
            <a:srgbClr val="FFEDB1"/>
          </a:solidFill>
        </p:spPr>
        <p:style>
          <a:lnRef idx="1">
            <a:schemeClr val="accent3"/>
          </a:lnRef>
          <a:fillRef idx="1002">
            <a:schemeClr val="lt2"/>
          </a:fillRef>
          <a:effectRef idx="1">
            <a:schemeClr val="accent3"/>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الاشتراط</a:t>
            </a:r>
          </a:p>
        </p:txBody>
      </p:sp>
      <p:sp>
        <p:nvSpPr>
          <p:cNvPr id="22" name="عنصر نائب للمحتوى 3"/>
          <p:cNvSpPr txBox="1">
            <a:spLocks/>
          </p:cNvSpPr>
          <p:nvPr/>
        </p:nvSpPr>
        <p:spPr>
          <a:xfrm>
            <a:off x="7526214" y="2692914"/>
            <a:ext cx="1172307" cy="433965"/>
          </a:xfrm>
          <a:prstGeom prst="rect">
            <a:avLst/>
          </a:prstGeom>
          <a:solidFill>
            <a:srgbClr val="BABABA"/>
          </a:solidFill>
        </p:spPr>
        <p:style>
          <a:lnRef idx="1">
            <a:schemeClr val="accent3"/>
          </a:lnRef>
          <a:fillRef idx="1002">
            <a:schemeClr val="lt2"/>
          </a:fillRef>
          <a:effectRef idx="1">
            <a:schemeClr val="accent3"/>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التنظف</a:t>
            </a:r>
          </a:p>
        </p:txBody>
      </p:sp>
      <p:sp>
        <p:nvSpPr>
          <p:cNvPr id="24" name="عنصر نائب للمحتوى 3"/>
          <p:cNvSpPr txBox="1">
            <a:spLocks/>
          </p:cNvSpPr>
          <p:nvPr/>
        </p:nvSpPr>
        <p:spPr>
          <a:xfrm>
            <a:off x="5150773" y="2520265"/>
            <a:ext cx="970082" cy="1089529"/>
          </a:xfrm>
          <a:prstGeom prst="rect">
            <a:avLst/>
          </a:prstGeom>
          <a:solidFill>
            <a:srgbClr val="BABABA"/>
          </a:solidFill>
        </p:spPr>
        <p:style>
          <a:lnRef idx="1">
            <a:schemeClr val="accent3"/>
          </a:lnRef>
          <a:fillRef idx="1002">
            <a:schemeClr val="lt2"/>
          </a:fillRef>
          <a:effectRef idx="1">
            <a:schemeClr val="accent3"/>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التجرد من المخيط</a:t>
            </a:r>
          </a:p>
        </p:txBody>
      </p:sp>
      <p:sp>
        <p:nvSpPr>
          <p:cNvPr id="25" name="عنصر نائب للمحتوى 3"/>
          <p:cNvSpPr txBox="1">
            <a:spLocks/>
          </p:cNvSpPr>
          <p:nvPr/>
        </p:nvSpPr>
        <p:spPr>
          <a:xfrm>
            <a:off x="3698610" y="2489839"/>
            <a:ext cx="1266093" cy="1421928"/>
          </a:xfrm>
          <a:prstGeom prst="rect">
            <a:avLst/>
          </a:prstGeom>
          <a:solidFill>
            <a:srgbClr val="BABABA"/>
          </a:solidFill>
        </p:spPr>
        <p:style>
          <a:lnRef idx="1">
            <a:schemeClr val="accent3"/>
          </a:lnRef>
          <a:fillRef idx="1002">
            <a:schemeClr val="lt2"/>
          </a:fillRef>
          <a:effectRef idx="1">
            <a:schemeClr val="accent3"/>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الإحرام في: إزار ورداء أبيضين, ونعلين</a:t>
            </a:r>
          </a:p>
        </p:txBody>
      </p:sp>
      <p:sp>
        <p:nvSpPr>
          <p:cNvPr id="27" name="عنصر نائب للمحتوى 3"/>
          <p:cNvSpPr txBox="1">
            <a:spLocks/>
          </p:cNvSpPr>
          <p:nvPr/>
        </p:nvSpPr>
        <p:spPr>
          <a:xfrm>
            <a:off x="2602523" y="2489839"/>
            <a:ext cx="961292" cy="1089529"/>
          </a:xfrm>
          <a:prstGeom prst="rect">
            <a:avLst/>
          </a:prstGeom>
          <a:solidFill>
            <a:srgbClr val="BABABA"/>
          </a:solidFill>
        </p:spPr>
        <p:style>
          <a:lnRef idx="1">
            <a:schemeClr val="accent3"/>
          </a:lnRef>
          <a:fillRef idx="1002">
            <a:schemeClr val="lt2"/>
          </a:fillRef>
          <a:effectRef idx="1">
            <a:schemeClr val="accent3"/>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الإحرام عقب صلاة</a:t>
            </a:r>
          </a:p>
        </p:txBody>
      </p:sp>
      <p:sp>
        <p:nvSpPr>
          <p:cNvPr id="28" name="عنصر نائب للمحتوى 3"/>
          <p:cNvSpPr txBox="1">
            <a:spLocks/>
          </p:cNvSpPr>
          <p:nvPr/>
        </p:nvSpPr>
        <p:spPr>
          <a:xfrm>
            <a:off x="1441938" y="2520264"/>
            <a:ext cx="1043354" cy="1089529"/>
          </a:xfrm>
          <a:prstGeom prst="rect">
            <a:avLst/>
          </a:prstGeom>
          <a:solidFill>
            <a:srgbClr val="BABABA"/>
          </a:solidFill>
        </p:spPr>
        <p:style>
          <a:lnRef idx="1">
            <a:schemeClr val="accent3"/>
          </a:lnRef>
          <a:fillRef idx="1002">
            <a:schemeClr val="lt2"/>
          </a:fillRef>
          <a:effectRef idx="1">
            <a:schemeClr val="accent3"/>
          </a:effectRef>
          <a:fontRef idx="minor">
            <a:schemeClr val="dk1"/>
          </a:fontRef>
        </p:style>
        <p:txBody>
          <a:bodyPr vert="horz" wrap="square" lIns="91440" tIns="45720" rIns="91440" bIns="45720" rtlCol="1">
            <a:sp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تعيين النسك والنطق به</a:t>
            </a:r>
          </a:p>
        </p:txBody>
      </p:sp>
    </p:spTree>
    <p:extLst>
      <p:ext uri="{BB962C8B-B14F-4D97-AF65-F5344CB8AC3E}">
        <p14:creationId xmlns:p14="http://schemas.microsoft.com/office/powerpoint/2010/main" val="1915503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down)">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10" grpId="0" animBg="1"/>
      <p:bldP spid="11" grpId="0" animBg="1"/>
      <p:bldP spid="22" grpId="0" animBg="1"/>
      <p:bldP spid="24" grpId="0" animBg="1"/>
      <p:bldP spid="25" grpId="0" animBg="1"/>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70505"/>
          </a:xfrm>
          <a:prstGeom prst="rect">
            <a:avLst/>
          </a:prstGeom>
        </p:spPr>
      </p:pic>
      <p:sp>
        <p:nvSpPr>
          <p:cNvPr id="2" name="عنوان 1"/>
          <p:cNvSpPr>
            <a:spLocks noGrp="1"/>
          </p:cNvSpPr>
          <p:nvPr>
            <p:ph type="title"/>
          </p:nvPr>
        </p:nvSpPr>
        <p:spPr>
          <a:xfrm>
            <a:off x="4759569" y="201002"/>
            <a:ext cx="7274169" cy="748567"/>
          </a:xfrm>
        </p:spPr>
        <p:txBody>
          <a:bodyPr>
            <a:normAutofit/>
          </a:bodyPr>
          <a:lstStyle/>
          <a:p>
            <a:r>
              <a:rPr lang="ar-SA" sz="3000" dirty="0">
                <a:solidFill>
                  <a:srgbClr val="3C6345"/>
                </a:solidFill>
                <a:cs typeface="PT Bold Heading" pitchFamily="2" charset="-78"/>
              </a:rPr>
              <a:t>[ما يسن للمحرم حين إحرامه]</a:t>
            </a:r>
            <a:endParaRPr lang="ar-SA" sz="3000" dirty="0">
              <a:solidFill>
                <a:srgbClr val="3C6345"/>
              </a:solidFill>
            </a:endParaRPr>
          </a:p>
        </p:txBody>
      </p:sp>
      <p:sp>
        <p:nvSpPr>
          <p:cNvPr id="5" name="مستطيل ذو زاوية واحدة مخدوشة 4"/>
          <p:cNvSpPr/>
          <p:nvPr/>
        </p:nvSpPr>
        <p:spPr>
          <a:xfrm>
            <a:off x="6978540" y="1424414"/>
            <a:ext cx="4695516" cy="369332"/>
          </a:xfrm>
          <a:prstGeom prst="snip1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سن </a:t>
            </a:r>
            <a:r>
              <a:rPr kumimoji="0" lang="ar-SA" sz="1800" b="1" i="0" u="none" strike="noStrike" kern="1200" cap="none" spc="0" normalizeH="0" baseline="0" noProof="0" dirty="0" err="1">
                <a:ln>
                  <a:noFill/>
                </a:ln>
                <a:solidFill>
                  <a:prstClr val="black"/>
                </a:solidFill>
                <a:effectLst/>
                <a:uLnTx/>
                <a:uFillTx/>
                <a:latin typeface="Sakkal Majalla" pitchFamily="2" charset="-78"/>
                <a:ea typeface="+mn-ea"/>
                <a:cs typeface="PT Bold Heading" pitchFamily="2" charset="-78"/>
              </a:rPr>
              <a:t>لمريده</a:t>
            </a:r>
            <a:r>
              <a:rPr kumimoji="0" lang="ar-SA" sz="1800" b="1"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 أي مريد الدخول في النسك من ذكر وأنثى:</a:t>
            </a:r>
          </a:p>
        </p:txBody>
      </p:sp>
      <p:sp>
        <p:nvSpPr>
          <p:cNvPr id="6" name="مستطيل ذو زاوية واحدة مخدوشة 5"/>
          <p:cNvSpPr/>
          <p:nvPr/>
        </p:nvSpPr>
        <p:spPr>
          <a:xfrm>
            <a:off x="2579075" y="1817191"/>
            <a:ext cx="8159262" cy="1852247"/>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أولا: </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غسل ولو حائضا ونفساء " لأن النبي - صلى الله وعليه وسلم - «أمر أسماء بنت عميس وهي نفساء أن تغتسل» رواه مسلم، وأمر عائشة أن تغتسل لإهلال الحج وهي حائض أو تيمم لعدم أي: عدم الماء أو تعذر استعماله لنحو مرض</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774" y="1946030"/>
            <a:ext cx="1782441" cy="1899137"/>
          </a:xfrm>
          <a:prstGeom prst="ellipse">
            <a:avLst/>
          </a:prstGeom>
          <a:ln>
            <a:noFill/>
          </a:ln>
          <a:effectLst>
            <a:softEdge rad="112500"/>
          </a:effectLst>
        </p:spPr>
      </p:pic>
      <p:sp>
        <p:nvSpPr>
          <p:cNvPr id="8" name="مستطيل ذو زاوية واحدة مخدوشة 7"/>
          <p:cNvSpPr/>
          <p:nvPr/>
        </p:nvSpPr>
        <p:spPr>
          <a:xfrm>
            <a:off x="4722276" y="3845168"/>
            <a:ext cx="6951780" cy="996461"/>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ثانيا: </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وسن له أيضا تنظيف بأخذ شعر وظفر وقطع رائحة كريهة لئلا يحتاج إليه في إحرامه فلا يتمكن منه</a:t>
            </a:r>
            <a:r>
              <a:rPr kumimoji="0" lang="ar-SA" sz="28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p:pic>
        <p:nvPicPr>
          <p:cNvPr id="9" name="صورة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262" y="3915508"/>
            <a:ext cx="1234828" cy="926121"/>
          </a:xfrm>
          <a:prstGeom prst="rect">
            <a:avLst/>
          </a:prstGeom>
        </p:spPr>
      </p:pic>
      <p:pic>
        <p:nvPicPr>
          <p:cNvPr id="10" name="صورة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758" y="3915508"/>
            <a:ext cx="926121" cy="926121"/>
          </a:xfrm>
          <a:prstGeom prst="rect">
            <a:avLst/>
          </a:prstGeom>
        </p:spPr>
      </p:pic>
      <p:pic>
        <p:nvPicPr>
          <p:cNvPr id="11" name="صورة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06" y="3915508"/>
            <a:ext cx="1258852" cy="973014"/>
          </a:xfrm>
          <a:prstGeom prst="rect">
            <a:avLst/>
          </a:prstGeom>
        </p:spPr>
      </p:pic>
    </p:spTree>
    <p:extLst>
      <p:ext uri="{BB962C8B-B14F-4D97-AF65-F5344CB8AC3E}">
        <p14:creationId xmlns:p14="http://schemas.microsoft.com/office/powerpoint/2010/main" val="3690042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1471247" y="212726"/>
            <a:ext cx="10515600" cy="994752"/>
          </a:xfrm>
        </p:spPr>
        <p:txBody>
          <a:bodyPr>
            <a:normAutofit/>
          </a:bodyPr>
          <a:lstStyle/>
          <a:p>
            <a:r>
              <a:rPr lang="ar-SA" sz="3000" dirty="0">
                <a:solidFill>
                  <a:srgbClr val="3C6345"/>
                </a:solidFill>
                <a:cs typeface="PT Bold Heading" pitchFamily="2" charset="-78"/>
              </a:rPr>
              <a:t>[ما يسن للمحرم حين إحرامه]</a:t>
            </a:r>
            <a:endParaRPr lang="ar-SA" sz="3000" dirty="0">
              <a:solidFill>
                <a:srgbClr val="3C6345"/>
              </a:solidFill>
            </a:endParaRPr>
          </a:p>
        </p:txBody>
      </p:sp>
      <p:sp>
        <p:nvSpPr>
          <p:cNvPr id="7" name="مستطيل ذو زاوية واحدة مخدوشة 6"/>
          <p:cNvSpPr/>
          <p:nvPr/>
        </p:nvSpPr>
        <p:spPr>
          <a:xfrm>
            <a:off x="1970778" y="1652942"/>
            <a:ext cx="9952886" cy="1336432"/>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ثالثا: </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 سن له أيضا تطيب في بدنه بمسك أو بخور أو ماء ورد ونحوها؛ لقول عائشة: «كنت أطيب رسول الله - صَلَّى اللَّهُ عَلَيْهِ وَسَلَّمَ - لإحرامه قبل أن يحرم ولحله قبل أن يطوف بالبيت، وقالت كأني أنظر إلى وبيص المسك في مفارق رسول الله - صَلَّى اللَّهُ عَلَيْهِ وَسَلَّمَ - وهو محرم» متفق عليه</a:t>
            </a:r>
            <a:r>
              <a:rPr kumimoji="0" lang="ar-SA" sz="2800" b="1" i="0"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endParaRPr kumimoji="0" lang="ar-SA" sz="28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cxnSp>
        <p:nvCxnSpPr>
          <p:cNvPr id="9" name="رابط بشكل مرفق 8"/>
          <p:cNvCxnSpPr/>
          <p:nvPr/>
        </p:nvCxnSpPr>
        <p:spPr>
          <a:xfrm rot="16200000" flipH="1">
            <a:off x="11146519" y="3153506"/>
            <a:ext cx="281354" cy="140678"/>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12" name="مربع نص 11"/>
          <p:cNvSpPr txBox="1"/>
          <p:nvPr/>
        </p:nvSpPr>
        <p:spPr>
          <a:xfrm>
            <a:off x="9753598" y="3390078"/>
            <a:ext cx="2145319"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[ما الحكم إذا ما تطيب في ثوبه عند إحرامه ؟] </a:t>
            </a:r>
          </a:p>
        </p:txBody>
      </p:sp>
      <p:sp>
        <p:nvSpPr>
          <p:cNvPr id="14" name="مستطيل مستدير الزوايا 13"/>
          <p:cNvSpPr/>
          <p:nvPr/>
        </p:nvSpPr>
        <p:spPr>
          <a:xfrm>
            <a:off x="2396580" y="3148010"/>
            <a:ext cx="7479325" cy="1049578"/>
          </a:xfrm>
          <a:prstGeom prst="roundRect">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وكره أن يتطيب في ثوبه، وله استدامة لبسه ما لم ينزعه، فإن نزعه فليس له أن يلبسه قبل غسل الطيب منه.</a:t>
            </a:r>
          </a:p>
        </p:txBody>
      </p:sp>
      <p:sp>
        <p:nvSpPr>
          <p:cNvPr id="22" name="مستطيل 21"/>
          <p:cNvSpPr/>
          <p:nvPr/>
        </p:nvSpPr>
        <p:spPr>
          <a:xfrm>
            <a:off x="7972994" y="4402380"/>
            <a:ext cx="3950670" cy="861774"/>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[ما الحكم إذا ما تعمد مس الطيب في بدنه أو تعمد تنحية الطيب عن موضعه أو نقله لموضع آخر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وجبت عليه الفدية.</a:t>
            </a:r>
          </a:p>
        </p:txBody>
      </p:sp>
      <p:sp>
        <p:nvSpPr>
          <p:cNvPr id="23" name="مستطيل مستدير الزوايا 22"/>
          <p:cNvSpPr/>
          <p:nvPr/>
        </p:nvSpPr>
        <p:spPr>
          <a:xfrm>
            <a:off x="832336" y="4402380"/>
            <a:ext cx="7140658" cy="937847"/>
          </a:xfrm>
          <a:prstGeom prst="roundRect">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ومتى تعمد مس ما على بدنه من الطيب أو نحاه عن موضعه ثم رده إليه أو نقله إلى موضع آخر فدى لا إن سال بعرق أو شمس.</a:t>
            </a:r>
          </a:p>
        </p:txBody>
      </p:sp>
      <p:pic>
        <p:nvPicPr>
          <p:cNvPr id="32" name="صورة 31"/>
          <p:cNvPicPr>
            <a:picLocks noChangeAspect="1"/>
          </p:cNvPicPr>
          <p:nvPr/>
        </p:nvPicPr>
        <p:blipFill rotWithShape="1">
          <a:blip r:embed="rId3" cstate="print">
            <a:extLst>
              <a:ext uri="{28A0092B-C50C-407E-A947-70E740481C1C}">
                <a14:useLocalDpi xmlns:a14="http://schemas.microsoft.com/office/drawing/2010/main" val="0"/>
              </a:ext>
            </a:extLst>
          </a:blip>
          <a:srcRect l="11073" t="12886" r="14392" b="15661"/>
          <a:stretch/>
        </p:blipFill>
        <p:spPr>
          <a:xfrm>
            <a:off x="808888" y="1652942"/>
            <a:ext cx="1146116" cy="1336432"/>
          </a:xfrm>
          <a:prstGeom prst="rect">
            <a:avLst/>
          </a:prstGeom>
        </p:spPr>
      </p:pic>
      <p:pic>
        <p:nvPicPr>
          <p:cNvPr id="33" name="صورة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844059" y="3148010"/>
            <a:ext cx="1385927" cy="1049578"/>
          </a:xfrm>
          <a:prstGeom prst="rect">
            <a:avLst/>
          </a:prstGeom>
        </p:spPr>
      </p:pic>
      <p:pic>
        <p:nvPicPr>
          <p:cNvPr id="43" name="صورة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780" y="3905244"/>
            <a:ext cx="275310" cy="275310"/>
          </a:xfrm>
          <a:prstGeom prst="rect">
            <a:avLst/>
          </a:prstGeom>
        </p:spPr>
      </p:pic>
    </p:spTree>
    <p:extLst>
      <p:ext uri="{BB962C8B-B14F-4D97-AF65-F5344CB8AC3E}">
        <p14:creationId xmlns:p14="http://schemas.microsoft.com/office/powerpoint/2010/main" val="4116623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80">
                                          <p:stCondLst>
                                            <p:cond delay="0"/>
                                          </p:stCondLst>
                                        </p:cTn>
                                        <p:tgtEl>
                                          <p:spTgt spid="32"/>
                                        </p:tgtEl>
                                      </p:cBhvr>
                                    </p:animEffect>
                                    <p:anim calcmode="lin" valueType="num">
                                      <p:cBhvr>
                                        <p:cTn id="2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1" dur="26">
                                          <p:stCondLst>
                                            <p:cond delay="650"/>
                                          </p:stCondLst>
                                        </p:cTn>
                                        <p:tgtEl>
                                          <p:spTgt spid="32"/>
                                        </p:tgtEl>
                                      </p:cBhvr>
                                      <p:to x="100000" y="60000"/>
                                    </p:animScale>
                                    <p:animScale>
                                      <p:cBhvr>
                                        <p:cTn id="32" dur="166" decel="50000">
                                          <p:stCondLst>
                                            <p:cond delay="676"/>
                                          </p:stCondLst>
                                        </p:cTn>
                                        <p:tgtEl>
                                          <p:spTgt spid="32"/>
                                        </p:tgtEl>
                                      </p:cBhvr>
                                      <p:to x="100000" y="100000"/>
                                    </p:animScale>
                                    <p:animScale>
                                      <p:cBhvr>
                                        <p:cTn id="33" dur="26">
                                          <p:stCondLst>
                                            <p:cond delay="1312"/>
                                          </p:stCondLst>
                                        </p:cTn>
                                        <p:tgtEl>
                                          <p:spTgt spid="32"/>
                                        </p:tgtEl>
                                      </p:cBhvr>
                                      <p:to x="100000" y="80000"/>
                                    </p:animScale>
                                    <p:animScale>
                                      <p:cBhvr>
                                        <p:cTn id="34" dur="166" decel="50000">
                                          <p:stCondLst>
                                            <p:cond delay="1338"/>
                                          </p:stCondLst>
                                        </p:cTn>
                                        <p:tgtEl>
                                          <p:spTgt spid="32"/>
                                        </p:tgtEl>
                                      </p:cBhvr>
                                      <p:to x="100000" y="100000"/>
                                    </p:animScale>
                                    <p:animScale>
                                      <p:cBhvr>
                                        <p:cTn id="35" dur="26">
                                          <p:stCondLst>
                                            <p:cond delay="1642"/>
                                          </p:stCondLst>
                                        </p:cTn>
                                        <p:tgtEl>
                                          <p:spTgt spid="32"/>
                                        </p:tgtEl>
                                      </p:cBhvr>
                                      <p:to x="100000" y="90000"/>
                                    </p:animScale>
                                    <p:animScale>
                                      <p:cBhvr>
                                        <p:cTn id="36" dur="166" decel="50000">
                                          <p:stCondLst>
                                            <p:cond delay="1668"/>
                                          </p:stCondLst>
                                        </p:cTn>
                                        <p:tgtEl>
                                          <p:spTgt spid="32"/>
                                        </p:tgtEl>
                                      </p:cBhvr>
                                      <p:to x="100000" y="100000"/>
                                    </p:animScale>
                                    <p:animScale>
                                      <p:cBhvr>
                                        <p:cTn id="37" dur="26">
                                          <p:stCondLst>
                                            <p:cond delay="1808"/>
                                          </p:stCondLst>
                                        </p:cTn>
                                        <p:tgtEl>
                                          <p:spTgt spid="32"/>
                                        </p:tgtEl>
                                      </p:cBhvr>
                                      <p:to x="100000" y="95000"/>
                                    </p:animScale>
                                    <p:animScale>
                                      <p:cBhvr>
                                        <p:cTn id="38" dur="166" decel="50000">
                                          <p:stCondLst>
                                            <p:cond delay="1834"/>
                                          </p:stCondLst>
                                        </p:cTn>
                                        <p:tgtEl>
                                          <p:spTgt spid="3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circle(in)">
                                      <p:cBhvr>
                                        <p:cTn id="54" dur="20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circle(in)">
                                      <p:cBhvr>
                                        <p:cTn id="6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4" grpId="0" animBg="1"/>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a:xfrm>
            <a:off x="5283594" y="411628"/>
            <a:ext cx="6799383" cy="577576"/>
          </a:xfrm>
        </p:spPr>
        <p:txBody>
          <a:bodyPr>
            <a:noAutofit/>
          </a:bodyPr>
          <a:lstStyle/>
          <a:p>
            <a:pPr algn="ctr"/>
            <a:r>
              <a:rPr lang="ar-SA" sz="3000" dirty="0">
                <a:solidFill>
                  <a:srgbClr val="3C6345"/>
                </a:solidFill>
                <a:cs typeface="PT Bold Heading" panose="02010400000000000000" pitchFamily="2" charset="-78"/>
              </a:rPr>
              <a:t>[ما معنى(المناسك, الحج, العمرة)؟]</a:t>
            </a:r>
            <a:endParaRPr lang="ar-SA" sz="3000" dirty="0">
              <a:solidFill>
                <a:srgbClr val="3C6345"/>
              </a:solidFill>
            </a:endParaRPr>
          </a:p>
        </p:txBody>
      </p:sp>
      <p:sp>
        <p:nvSpPr>
          <p:cNvPr id="24" name="مربع نص 23"/>
          <p:cNvSpPr txBox="1"/>
          <p:nvPr/>
        </p:nvSpPr>
        <p:spPr>
          <a:xfrm>
            <a:off x="8706732" y="1560577"/>
            <a:ext cx="1425467" cy="584775"/>
          </a:xfrm>
          <a:prstGeom prst="rect">
            <a:avLst/>
          </a:prstGeom>
          <a:solidFill>
            <a:srgbClr val="FEEFAD"/>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المناسك</a:t>
            </a:r>
          </a:p>
        </p:txBody>
      </p:sp>
      <p:sp>
        <p:nvSpPr>
          <p:cNvPr id="25" name="مربع نص 24"/>
          <p:cNvSpPr txBox="1"/>
          <p:nvPr/>
        </p:nvSpPr>
        <p:spPr>
          <a:xfrm>
            <a:off x="2950513" y="1298967"/>
            <a:ext cx="5146621" cy="523220"/>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جمع منسك - بفتح السين وكسرها- وهو التعبد</a:t>
            </a:r>
            <a:r>
              <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
        <p:nvSpPr>
          <p:cNvPr id="26" name="مربع نص 25"/>
          <p:cNvSpPr txBox="1"/>
          <p:nvPr/>
        </p:nvSpPr>
        <p:spPr>
          <a:xfrm>
            <a:off x="2950513" y="2269217"/>
            <a:ext cx="5146621"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والمنسك في الأصل من النسيكة وهي الذبيحة.</a:t>
            </a:r>
          </a:p>
        </p:txBody>
      </p:sp>
      <p:sp>
        <p:nvSpPr>
          <p:cNvPr id="27" name="مربع نص 26"/>
          <p:cNvSpPr txBox="1"/>
          <p:nvPr/>
        </p:nvSpPr>
        <p:spPr>
          <a:xfrm>
            <a:off x="2950512" y="1807552"/>
            <a:ext cx="5146621"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يقال: تنسك: تعبد، وغلب إطلاقها على متعبدات الحج. </a:t>
            </a:r>
          </a:p>
        </p:txBody>
      </p:sp>
      <p:cxnSp>
        <p:nvCxnSpPr>
          <p:cNvPr id="29" name="رابط كسهم مستقيم 28"/>
          <p:cNvCxnSpPr/>
          <p:nvPr/>
        </p:nvCxnSpPr>
        <p:spPr>
          <a:xfrm flipH="1" flipV="1">
            <a:off x="8221296" y="1584052"/>
            <a:ext cx="461990" cy="303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رابط كسهم مستقيم 30"/>
          <p:cNvCxnSpPr/>
          <p:nvPr/>
        </p:nvCxnSpPr>
        <p:spPr>
          <a:xfrm flipH="1">
            <a:off x="8268187" y="1911702"/>
            <a:ext cx="415099" cy="687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رابط كسهم مستقيم 34"/>
          <p:cNvCxnSpPr/>
          <p:nvPr/>
        </p:nvCxnSpPr>
        <p:spPr>
          <a:xfrm flipH="1">
            <a:off x="8221296" y="1935063"/>
            <a:ext cx="461990" cy="4673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52" name="رسم تخطيطي 51"/>
          <p:cNvGraphicFramePr/>
          <p:nvPr/>
        </p:nvGraphicFramePr>
        <p:xfrm>
          <a:off x="0" y="2929578"/>
          <a:ext cx="11583683" cy="301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610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Graphic spid="5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63" y="-17107"/>
            <a:ext cx="12016152" cy="6682154"/>
          </a:xfrm>
          <a:prstGeom prst="rect">
            <a:avLst/>
          </a:prstGeom>
        </p:spPr>
      </p:pic>
      <p:sp>
        <p:nvSpPr>
          <p:cNvPr id="2" name="عنوان 1"/>
          <p:cNvSpPr>
            <a:spLocks noGrp="1"/>
          </p:cNvSpPr>
          <p:nvPr>
            <p:ph type="title"/>
          </p:nvPr>
        </p:nvSpPr>
        <p:spPr>
          <a:xfrm>
            <a:off x="5263660" y="271341"/>
            <a:ext cx="6641123" cy="1059225"/>
          </a:xfrm>
        </p:spPr>
        <p:txBody>
          <a:bodyPr>
            <a:normAutofit/>
          </a:bodyPr>
          <a:lstStyle/>
          <a:p>
            <a:r>
              <a:rPr lang="ar-SA" sz="3000" dirty="0">
                <a:solidFill>
                  <a:srgbClr val="3C6345"/>
                </a:solidFill>
                <a:cs typeface="PT Bold Heading" pitchFamily="2" charset="-78"/>
              </a:rPr>
              <a:t>[ما يسن للمحرم حين إحرامه]</a:t>
            </a:r>
            <a:endParaRPr lang="ar-SA" sz="3000" dirty="0">
              <a:solidFill>
                <a:srgbClr val="3C6345"/>
              </a:solidFill>
            </a:endParaRPr>
          </a:p>
        </p:txBody>
      </p:sp>
      <p:sp>
        <p:nvSpPr>
          <p:cNvPr id="6" name="مستطيل ذو زاوية واحدة مخدوشة 5"/>
          <p:cNvSpPr/>
          <p:nvPr/>
        </p:nvSpPr>
        <p:spPr>
          <a:xfrm>
            <a:off x="703385" y="1559165"/>
            <a:ext cx="8053753" cy="1336432"/>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رابعا: </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وسن له أيضا تجرد من مخيط وهو كل ما يخاط على قدر الملبوس عليه كالقميص والسراويل "لأنه - صَلَّى اللَّهُ عَلَيْهِ وَسَلَّمَ – تجرد </a:t>
            </a:r>
            <a:r>
              <a:rPr kumimoji="0" lang="ar-SA" sz="2800" b="0" i="0"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لإهلاله</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رواه الترمذي</a:t>
            </a:r>
          </a:p>
        </p:txBody>
      </p:sp>
      <p:sp>
        <p:nvSpPr>
          <p:cNvPr id="8" name="مستطيل ذو زاوية واحدة مخدوشة 7"/>
          <p:cNvSpPr/>
          <p:nvPr/>
        </p:nvSpPr>
        <p:spPr>
          <a:xfrm>
            <a:off x="3176953" y="3124194"/>
            <a:ext cx="8324927" cy="1647097"/>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خامسا: </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وسن له أيضا أن يحرم في إزار ورداء أبيضين نظيفين ونعلين؛ لقوله - صَلَّى اللَّهُ عَلَيْهِ وَسَلَّمَ - «وليحرم أحدكم في إزار ورداء ونعلين» رواه أحمد، والمراد بالنعلين: </a:t>
            </a:r>
            <a:r>
              <a:rPr kumimoji="0" lang="ar-SA" sz="2800" b="0" i="0"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التاسومة</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و[لا يجوز] له لبس </a:t>
            </a:r>
            <a:r>
              <a:rPr kumimoji="0" lang="ar-SA" sz="2800" b="0" i="0"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السرموزة</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r>
              <a:rPr kumimoji="0" lang="ar-SA" sz="2800" b="0" i="0"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والجمجم</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قاله في " الفروع «.</a:t>
            </a:r>
          </a:p>
        </p:txBody>
      </p:sp>
      <p:pic>
        <p:nvPicPr>
          <p:cNvPr id="10" name="صورة 9"/>
          <p:cNvPicPr>
            <a:picLocks noChangeAspect="1"/>
          </p:cNvPicPr>
          <p:nvPr/>
        </p:nvPicPr>
        <p:blipFill rotWithShape="1">
          <a:blip r:embed="rId3" cstate="print">
            <a:extLst>
              <a:ext uri="{28A0092B-C50C-407E-A947-70E740481C1C}">
                <a14:useLocalDpi xmlns:a14="http://schemas.microsoft.com/office/drawing/2010/main" val="0"/>
              </a:ext>
            </a:extLst>
          </a:blip>
          <a:srcRect l="5621" t="5189" r="5325" b="13999"/>
          <a:stretch/>
        </p:blipFill>
        <p:spPr>
          <a:xfrm>
            <a:off x="9185803" y="1330566"/>
            <a:ext cx="2029634" cy="1793629"/>
          </a:xfrm>
          <a:prstGeom prst="rect">
            <a:avLst/>
          </a:prstGeom>
        </p:spPr>
      </p:pic>
      <p:pic>
        <p:nvPicPr>
          <p:cNvPr id="16" name="صورة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8717" y="1389178"/>
            <a:ext cx="339974" cy="339974"/>
          </a:xfrm>
          <a:prstGeom prst="rect">
            <a:avLst/>
          </a:prstGeom>
        </p:spPr>
      </p:pic>
      <p:pic>
        <p:nvPicPr>
          <p:cNvPr id="17" name="صورة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083" y="3124196"/>
            <a:ext cx="1176192" cy="1647096"/>
          </a:xfrm>
          <a:prstGeom prst="rect">
            <a:avLst/>
          </a:prstGeom>
        </p:spPr>
      </p:pic>
      <p:pic>
        <p:nvPicPr>
          <p:cNvPr id="18" name="صورة 17"/>
          <p:cNvPicPr>
            <a:picLocks noChangeAspect="1"/>
          </p:cNvPicPr>
          <p:nvPr/>
        </p:nvPicPr>
        <p:blipFill rotWithShape="1">
          <a:blip r:embed="rId6" cstate="print">
            <a:extLst>
              <a:ext uri="{28A0092B-C50C-407E-A947-70E740481C1C}">
                <a14:useLocalDpi xmlns:a14="http://schemas.microsoft.com/office/drawing/2010/main" val="0"/>
              </a:ext>
            </a:extLst>
          </a:blip>
          <a:srcRect l="5609" t="61667" r="5609" b="8723"/>
          <a:stretch/>
        </p:blipFill>
        <p:spPr>
          <a:xfrm rot="164779">
            <a:off x="260779" y="4291808"/>
            <a:ext cx="1379900" cy="446682"/>
          </a:xfrm>
          <a:prstGeom prst="rect">
            <a:avLst/>
          </a:prstGeom>
        </p:spPr>
      </p:pic>
      <p:pic>
        <p:nvPicPr>
          <p:cNvPr id="19" name="صورة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384" y="3302972"/>
            <a:ext cx="947203" cy="738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6647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80">
                                          <p:stCondLst>
                                            <p:cond delay="0"/>
                                          </p:stCondLst>
                                        </p:cTn>
                                        <p:tgtEl>
                                          <p:spTgt spid="17"/>
                                        </p:tgtEl>
                                      </p:cBhvr>
                                    </p:animEffect>
                                    <p:anim calcmode="lin" valueType="num">
                                      <p:cBhvr>
                                        <p:cTn id="8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5" dur="26">
                                          <p:stCondLst>
                                            <p:cond delay="650"/>
                                          </p:stCondLst>
                                        </p:cTn>
                                        <p:tgtEl>
                                          <p:spTgt spid="17"/>
                                        </p:tgtEl>
                                      </p:cBhvr>
                                      <p:to x="100000" y="60000"/>
                                    </p:animScale>
                                    <p:animScale>
                                      <p:cBhvr>
                                        <p:cTn id="86" dur="166" decel="50000">
                                          <p:stCondLst>
                                            <p:cond delay="676"/>
                                          </p:stCondLst>
                                        </p:cTn>
                                        <p:tgtEl>
                                          <p:spTgt spid="17"/>
                                        </p:tgtEl>
                                      </p:cBhvr>
                                      <p:to x="100000" y="100000"/>
                                    </p:animScale>
                                    <p:animScale>
                                      <p:cBhvr>
                                        <p:cTn id="87" dur="26">
                                          <p:stCondLst>
                                            <p:cond delay="1312"/>
                                          </p:stCondLst>
                                        </p:cTn>
                                        <p:tgtEl>
                                          <p:spTgt spid="17"/>
                                        </p:tgtEl>
                                      </p:cBhvr>
                                      <p:to x="100000" y="80000"/>
                                    </p:animScale>
                                    <p:animScale>
                                      <p:cBhvr>
                                        <p:cTn id="88" dur="166" decel="50000">
                                          <p:stCondLst>
                                            <p:cond delay="1338"/>
                                          </p:stCondLst>
                                        </p:cTn>
                                        <p:tgtEl>
                                          <p:spTgt spid="17"/>
                                        </p:tgtEl>
                                      </p:cBhvr>
                                      <p:to x="100000" y="100000"/>
                                    </p:animScale>
                                    <p:animScale>
                                      <p:cBhvr>
                                        <p:cTn id="89" dur="26">
                                          <p:stCondLst>
                                            <p:cond delay="1642"/>
                                          </p:stCondLst>
                                        </p:cTn>
                                        <p:tgtEl>
                                          <p:spTgt spid="17"/>
                                        </p:tgtEl>
                                      </p:cBhvr>
                                      <p:to x="100000" y="90000"/>
                                    </p:animScale>
                                    <p:animScale>
                                      <p:cBhvr>
                                        <p:cTn id="90" dur="166" decel="50000">
                                          <p:stCondLst>
                                            <p:cond delay="1668"/>
                                          </p:stCondLst>
                                        </p:cTn>
                                        <p:tgtEl>
                                          <p:spTgt spid="17"/>
                                        </p:tgtEl>
                                      </p:cBhvr>
                                      <p:to x="100000" y="100000"/>
                                    </p:animScale>
                                    <p:animScale>
                                      <p:cBhvr>
                                        <p:cTn id="91" dur="26">
                                          <p:stCondLst>
                                            <p:cond delay="1808"/>
                                          </p:stCondLst>
                                        </p:cTn>
                                        <p:tgtEl>
                                          <p:spTgt spid="17"/>
                                        </p:tgtEl>
                                      </p:cBhvr>
                                      <p:to x="100000" y="95000"/>
                                    </p:animScale>
                                    <p:animScale>
                                      <p:cBhvr>
                                        <p:cTn id="92" dur="166" decel="50000">
                                          <p:stCondLst>
                                            <p:cond delay="1834"/>
                                          </p:stCondLst>
                                        </p:cTn>
                                        <p:tgtEl>
                                          <p:spTgt spid="1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80">
                                          <p:stCondLst>
                                            <p:cond delay="0"/>
                                          </p:stCondLst>
                                        </p:cTn>
                                        <p:tgtEl>
                                          <p:spTgt spid="19"/>
                                        </p:tgtEl>
                                      </p:cBhvr>
                                    </p:animEffect>
                                    <p:anim calcmode="lin" valueType="num">
                                      <p:cBhvr>
                                        <p:cTn id="9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03" dur="26">
                                          <p:stCondLst>
                                            <p:cond delay="650"/>
                                          </p:stCondLst>
                                        </p:cTn>
                                        <p:tgtEl>
                                          <p:spTgt spid="19"/>
                                        </p:tgtEl>
                                      </p:cBhvr>
                                      <p:to x="100000" y="60000"/>
                                    </p:animScale>
                                    <p:animScale>
                                      <p:cBhvr>
                                        <p:cTn id="104" dur="166" decel="50000">
                                          <p:stCondLst>
                                            <p:cond delay="676"/>
                                          </p:stCondLst>
                                        </p:cTn>
                                        <p:tgtEl>
                                          <p:spTgt spid="19"/>
                                        </p:tgtEl>
                                      </p:cBhvr>
                                      <p:to x="100000" y="100000"/>
                                    </p:animScale>
                                    <p:animScale>
                                      <p:cBhvr>
                                        <p:cTn id="105" dur="26">
                                          <p:stCondLst>
                                            <p:cond delay="1312"/>
                                          </p:stCondLst>
                                        </p:cTn>
                                        <p:tgtEl>
                                          <p:spTgt spid="19"/>
                                        </p:tgtEl>
                                      </p:cBhvr>
                                      <p:to x="100000" y="80000"/>
                                    </p:animScale>
                                    <p:animScale>
                                      <p:cBhvr>
                                        <p:cTn id="106" dur="166" decel="50000">
                                          <p:stCondLst>
                                            <p:cond delay="1338"/>
                                          </p:stCondLst>
                                        </p:cTn>
                                        <p:tgtEl>
                                          <p:spTgt spid="19"/>
                                        </p:tgtEl>
                                      </p:cBhvr>
                                      <p:to x="100000" y="100000"/>
                                    </p:animScale>
                                    <p:animScale>
                                      <p:cBhvr>
                                        <p:cTn id="107" dur="26">
                                          <p:stCondLst>
                                            <p:cond delay="1642"/>
                                          </p:stCondLst>
                                        </p:cTn>
                                        <p:tgtEl>
                                          <p:spTgt spid="19"/>
                                        </p:tgtEl>
                                      </p:cBhvr>
                                      <p:to x="100000" y="90000"/>
                                    </p:animScale>
                                    <p:animScale>
                                      <p:cBhvr>
                                        <p:cTn id="108" dur="166" decel="50000">
                                          <p:stCondLst>
                                            <p:cond delay="1668"/>
                                          </p:stCondLst>
                                        </p:cTn>
                                        <p:tgtEl>
                                          <p:spTgt spid="19"/>
                                        </p:tgtEl>
                                      </p:cBhvr>
                                      <p:to x="100000" y="100000"/>
                                    </p:animScale>
                                    <p:animScale>
                                      <p:cBhvr>
                                        <p:cTn id="109" dur="26">
                                          <p:stCondLst>
                                            <p:cond delay="1808"/>
                                          </p:stCondLst>
                                        </p:cTn>
                                        <p:tgtEl>
                                          <p:spTgt spid="19"/>
                                        </p:tgtEl>
                                      </p:cBhvr>
                                      <p:to x="100000" y="95000"/>
                                    </p:animScale>
                                    <p:animScale>
                                      <p:cBhvr>
                                        <p:cTn id="110" dur="166" decel="50000">
                                          <p:stCondLst>
                                            <p:cond delay="1834"/>
                                          </p:stCondLst>
                                        </p:cTn>
                                        <p:tgtEl>
                                          <p:spTgt spid="1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580">
                                          <p:stCondLst>
                                            <p:cond delay="0"/>
                                          </p:stCondLst>
                                        </p:cTn>
                                        <p:tgtEl>
                                          <p:spTgt spid="18"/>
                                        </p:tgtEl>
                                      </p:cBhvr>
                                    </p:animEffect>
                                    <p:anim calcmode="lin" valueType="num">
                                      <p:cBhvr>
                                        <p:cTn id="1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
                                        </p:tgtEl>
                                      </p:cBhvr>
                                      <p:to x="100000" y="60000"/>
                                    </p:animScale>
                                    <p:animScale>
                                      <p:cBhvr>
                                        <p:cTn id="122" dur="166" decel="50000">
                                          <p:stCondLst>
                                            <p:cond delay="676"/>
                                          </p:stCondLst>
                                        </p:cTn>
                                        <p:tgtEl>
                                          <p:spTgt spid="18"/>
                                        </p:tgtEl>
                                      </p:cBhvr>
                                      <p:to x="100000" y="100000"/>
                                    </p:animScale>
                                    <p:animScale>
                                      <p:cBhvr>
                                        <p:cTn id="123" dur="26">
                                          <p:stCondLst>
                                            <p:cond delay="1312"/>
                                          </p:stCondLst>
                                        </p:cTn>
                                        <p:tgtEl>
                                          <p:spTgt spid="18"/>
                                        </p:tgtEl>
                                      </p:cBhvr>
                                      <p:to x="100000" y="80000"/>
                                    </p:animScale>
                                    <p:animScale>
                                      <p:cBhvr>
                                        <p:cTn id="124" dur="166" decel="50000">
                                          <p:stCondLst>
                                            <p:cond delay="1338"/>
                                          </p:stCondLst>
                                        </p:cTn>
                                        <p:tgtEl>
                                          <p:spTgt spid="18"/>
                                        </p:tgtEl>
                                      </p:cBhvr>
                                      <p:to x="100000" y="100000"/>
                                    </p:animScale>
                                    <p:animScale>
                                      <p:cBhvr>
                                        <p:cTn id="125" dur="26">
                                          <p:stCondLst>
                                            <p:cond delay="1642"/>
                                          </p:stCondLst>
                                        </p:cTn>
                                        <p:tgtEl>
                                          <p:spTgt spid="18"/>
                                        </p:tgtEl>
                                      </p:cBhvr>
                                      <p:to x="100000" y="90000"/>
                                    </p:animScale>
                                    <p:animScale>
                                      <p:cBhvr>
                                        <p:cTn id="126" dur="166" decel="50000">
                                          <p:stCondLst>
                                            <p:cond delay="1668"/>
                                          </p:stCondLst>
                                        </p:cTn>
                                        <p:tgtEl>
                                          <p:spTgt spid="18"/>
                                        </p:tgtEl>
                                      </p:cBhvr>
                                      <p:to x="100000" y="100000"/>
                                    </p:animScale>
                                    <p:animScale>
                                      <p:cBhvr>
                                        <p:cTn id="127" dur="26">
                                          <p:stCondLst>
                                            <p:cond delay="1808"/>
                                          </p:stCondLst>
                                        </p:cTn>
                                        <p:tgtEl>
                                          <p:spTgt spid="18"/>
                                        </p:tgtEl>
                                      </p:cBhvr>
                                      <p:to x="100000" y="95000"/>
                                    </p:animScale>
                                    <p:animScale>
                                      <p:cBhvr>
                                        <p:cTn id="128"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838199" y="365125"/>
            <a:ext cx="11107615" cy="748567"/>
          </a:xfrm>
        </p:spPr>
        <p:txBody>
          <a:bodyPr>
            <a:normAutofit/>
          </a:bodyPr>
          <a:lstStyle/>
          <a:p>
            <a:r>
              <a:rPr lang="ar-SA" sz="3000" dirty="0">
                <a:solidFill>
                  <a:srgbClr val="3C6345"/>
                </a:solidFill>
                <a:cs typeface="PT Bold Heading" pitchFamily="2" charset="-78"/>
              </a:rPr>
              <a:t>[ما يسن للمحرم حين إحرامه]</a:t>
            </a:r>
            <a:endParaRPr lang="ar-SA" sz="3000" dirty="0">
              <a:solidFill>
                <a:srgbClr val="3C6345"/>
              </a:solidFill>
            </a:endParaRPr>
          </a:p>
        </p:txBody>
      </p:sp>
      <p:sp>
        <p:nvSpPr>
          <p:cNvPr id="5" name="عنصر نائب للمحتوى 4"/>
          <p:cNvSpPr>
            <a:spLocks noGrp="1"/>
          </p:cNvSpPr>
          <p:nvPr>
            <p:ph idx="1"/>
          </p:nvPr>
        </p:nvSpPr>
        <p:spPr>
          <a:xfrm>
            <a:off x="808892" y="1820376"/>
            <a:ext cx="8212017" cy="964213"/>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indent="0">
              <a:buNone/>
            </a:pPr>
            <a:r>
              <a:rPr lang="ar-SA" sz="2800" dirty="0">
                <a:latin typeface="Sakkal Majalla" pitchFamily="2" charset="-78"/>
                <a:cs typeface="PT Bold Heading" pitchFamily="2" charset="-78"/>
              </a:rPr>
              <a:t>سادسا: </a:t>
            </a:r>
            <a:r>
              <a:rPr lang="ar-SA" dirty="0">
                <a:latin typeface="Sakkal Majalla" pitchFamily="2" charset="-78"/>
                <a:cs typeface="Sakkal Majalla" pitchFamily="2" charset="-78"/>
              </a:rPr>
              <a:t>و سن إحرام عقب ركعتين نفلا أو عقب فريضة؛ لأنه - صَلَّى اللَّهُ عَلَيْهِ وَسَلَّمَ - «أهل دبر صلاة» </a:t>
            </a:r>
            <a:r>
              <a:rPr lang="ar-SA" sz="2400" dirty="0">
                <a:latin typeface="Sakkal Majalla" pitchFamily="2" charset="-78"/>
                <a:cs typeface="Sakkal Majalla" pitchFamily="2" charset="-78"/>
              </a:rPr>
              <a:t>رواه النسائي.</a:t>
            </a:r>
          </a:p>
        </p:txBody>
      </p:sp>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l="10000" t="48162" r="6923" b="7641"/>
          <a:stretch/>
        </p:blipFill>
        <p:spPr>
          <a:xfrm>
            <a:off x="9566031" y="1416287"/>
            <a:ext cx="2244970" cy="1206762"/>
          </a:xfrm>
          <a:prstGeom prst="rect">
            <a:avLst/>
          </a:prstGeom>
        </p:spPr>
      </p:pic>
      <p:sp>
        <p:nvSpPr>
          <p:cNvPr id="7" name="مربع نص 6"/>
          <p:cNvSpPr txBox="1"/>
          <p:nvPr/>
        </p:nvSpPr>
        <p:spPr>
          <a:xfrm>
            <a:off x="9026769" y="3113918"/>
            <a:ext cx="2784232"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ما حكم نية الدخول في النسك ؟</a:t>
            </a:r>
          </a:p>
        </p:txBody>
      </p:sp>
      <p:sp>
        <p:nvSpPr>
          <p:cNvPr id="8" name="مستطيل مستدير الزوايا 7"/>
          <p:cNvSpPr/>
          <p:nvPr/>
        </p:nvSpPr>
        <p:spPr>
          <a:xfrm>
            <a:off x="703385" y="2928559"/>
            <a:ext cx="8639908" cy="789129"/>
          </a:xfrm>
          <a:prstGeom prst="roundRect">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ونيته شرط فلا يصير محرما بمجرد التجرد أو التلبية من غير نية الدخول في النسك لحديث: «إنما الأعمال بالنيات» </a:t>
            </a:r>
          </a:p>
        </p:txBody>
      </p:sp>
      <p:sp>
        <p:nvSpPr>
          <p:cNvPr id="9" name="عنصر نائب للمحتوى 4"/>
          <p:cNvSpPr txBox="1">
            <a:spLocks/>
          </p:cNvSpPr>
          <p:nvPr/>
        </p:nvSpPr>
        <p:spPr>
          <a:xfrm>
            <a:off x="703386" y="4021014"/>
            <a:ext cx="8639908" cy="1090248"/>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سابعا: </a:t>
            </a:r>
            <a:r>
              <a:rPr kumimoji="0" lang="ar-SA" sz="28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ويستحب قوله: اللهم إني أريد نسك كذا أي أن يعين ما يحرم به ويلفظ به</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وأن يقول: (فيسره </a:t>
            </a:r>
            <a:r>
              <a:rPr kumimoji="0" lang="ar-SA" sz="2800" b="0" i="0" u="none"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لى</a:t>
            </a: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وتقبله مني</a:t>
            </a:r>
          </a:p>
        </p:txBody>
      </p:sp>
      <p:pic>
        <p:nvPicPr>
          <p:cNvPr id="16" name="صورة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963" y="4005628"/>
            <a:ext cx="2151038" cy="1024304"/>
          </a:xfrm>
          <a:prstGeom prst="rect">
            <a:avLst/>
          </a:prstGeom>
          <a:ln>
            <a:noFill/>
          </a:ln>
          <a:effectLst>
            <a:softEdge rad="112500"/>
          </a:effectLst>
        </p:spPr>
      </p:pic>
    </p:spTree>
    <p:extLst>
      <p:ext uri="{BB962C8B-B14F-4D97-AF65-F5344CB8AC3E}">
        <p14:creationId xmlns:p14="http://schemas.microsoft.com/office/powerpoint/2010/main" val="49021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wipe(down)">
                                      <p:cBhvr>
                                        <p:cTn id="25" dur="580">
                                          <p:stCondLst>
                                            <p:cond delay="0"/>
                                          </p:stCondLst>
                                        </p:cTn>
                                        <p:tgtEl>
                                          <p:spTgt spid="5">
                                            <p:bg/>
                                          </p:spTgt>
                                        </p:tgtEl>
                                      </p:cBhvr>
                                    </p:animEffect>
                                    <p:anim calcmode="lin" valueType="num">
                                      <p:cBhvr>
                                        <p:cTn id="26"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bg/>
                                          </p:spTgt>
                                        </p:tgtEl>
                                      </p:cBhvr>
                                      <p:to x="100000" y="60000"/>
                                    </p:animScale>
                                    <p:animScale>
                                      <p:cBhvr>
                                        <p:cTn id="32" dur="166" decel="50000">
                                          <p:stCondLst>
                                            <p:cond delay="676"/>
                                          </p:stCondLst>
                                        </p:cTn>
                                        <p:tgtEl>
                                          <p:spTgt spid="5">
                                            <p:bg/>
                                          </p:spTgt>
                                        </p:tgtEl>
                                      </p:cBhvr>
                                      <p:to x="100000" y="100000"/>
                                    </p:animScale>
                                    <p:animScale>
                                      <p:cBhvr>
                                        <p:cTn id="33" dur="26">
                                          <p:stCondLst>
                                            <p:cond delay="1312"/>
                                          </p:stCondLst>
                                        </p:cTn>
                                        <p:tgtEl>
                                          <p:spTgt spid="5">
                                            <p:bg/>
                                          </p:spTgt>
                                        </p:tgtEl>
                                      </p:cBhvr>
                                      <p:to x="100000" y="80000"/>
                                    </p:animScale>
                                    <p:animScale>
                                      <p:cBhvr>
                                        <p:cTn id="34" dur="166" decel="50000">
                                          <p:stCondLst>
                                            <p:cond delay="1338"/>
                                          </p:stCondLst>
                                        </p:cTn>
                                        <p:tgtEl>
                                          <p:spTgt spid="5">
                                            <p:bg/>
                                          </p:spTgt>
                                        </p:tgtEl>
                                      </p:cBhvr>
                                      <p:to x="100000" y="100000"/>
                                    </p:animScale>
                                    <p:animScale>
                                      <p:cBhvr>
                                        <p:cTn id="35" dur="26">
                                          <p:stCondLst>
                                            <p:cond delay="1642"/>
                                          </p:stCondLst>
                                        </p:cTn>
                                        <p:tgtEl>
                                          <p:spTgt spid="5">
                                            <p:bg/>
                                          </p:spTgt>
                                        </p:tgtEl>
                                      </p:cBhvr>
                                      <p:to x="100000" y="90000"/>
                                    </p:animScale>
                                    <p:animScale>
                                      <p:cBhvr>
                                        <p:cTn id="36" dur="166" decel="50000">
                                          <p:stCondLst>
                                            <p:cond delay="1668"/>
                                          </p:stCondLst>
                                        </p:cTn>
                                        <p:tgtEl>
                                          <p:spTgt spid="5">
                                            <p:bg/>
                                          </p:spTgt>
                                        </p:tgtEl>
                                      </p:cBhvr>
                                      <p:to x="100000" y="100000"/>
                                    </p:animScale>
                                    <p:animScale>
                                      <p:cBhvr>
                                        <p:cTn id="37" dur="26">
                                          <p:stCondLst>
                                            <p:cond delay="1808"/>
                                          </p:stCondLst>
                                        </p:cTn>
                                        <p:tgtEl>
                                          <p:spTgt spid="5">
                                            <p:bg/>
                                          </p:spTgt>
                                        </p:tgtEl>
                                      </p:cBhvr>
                                      <p:to x="100000" y="95000"/>
                                    </p:animScale>
                                    <p:animScale>
                                      <p:cBhvr>
                                        <p:cTn id="38" dur="166" decel="50000">
                                          <p:stCondLst>
                                            <p:cond delay="1834"/>
                                          </p:stCondLst>
                                        </p:cTn>
                                        <p:tgtEl>
                                          <p:spTgt spid="5">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down)">
                                      <p:cBhvr>
                                        <p:cTn id="43" dur="580">
                                          <p:stCondLst>
                                            <p:cond delay="0"/>
                                          </p:stCondLst>
                                        </p:cTn>
                                        <p:tgtEl>
                                          <p:spTgt spid="5">
                                            <p:txEl>
                                              <p:pRg st="0" end="0"/>
                                            </p:txEl>
                                          </p:spTgt>
                                        </p:tgtEl>
                                      </p:cBhvr>
                                    </p:animEffect>
                                    <p:anim calcmode="lin" valueType="num">
                                      <p:cBhvr>
                                        <p:cTn id="4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0" end="0"/>
                                            </p:txEl>
                                          </p:spTgt>
                                        </p:tgtEl>
                                      </p:cBhvr>
                                      <p:to x="100000" y="60000"/>
                                    </p:animScale>
                                    <p:animScale>
                                      <p:cBhvr>
                                        <p:cTn id="50" dur="166" decel="50000">
                                          <p:stCondLst>
                                            <p:cond delay="676"/>
                                          </p:stCondLst>
                                        </p:cTn>
                                        <p:tgtEl>
                                          <p:spTgt spid="5">
                                            <p:txEl>
                                              <p:pRg st="0" end="0"/>
                                            </p:txEl>
                                          </p:spTgt>
                                        </p:tgtEl>
                                      </p:cBhvr>
                                      <p:to x="100000" y="100000"/>
                                    </p:animScale>
                                    <p:animScale>
                                      <p:cBhvr>
                                        <p:cTn id="51" dur="26">
                                          <p:stCondLst>
                                            <p:cond delay="1312"/>
                                          </p:stCondLst>
                                        </p:cTn>
                                        <p:tgtEl>
                                          <p:spTgt spid="5">
                                            <p:txEl>
                                              <p:pRg st="0" end="0"/>
                                            </p:txEl>
                                          </p:spTgt>
                                        </p:tgtEl>
                                      </p:cBhvr>
                                      <p:to x="100000" y="80000"/>
                                    </p:animScale>
                                    <p:animScale>
                                      <p:cBhvr>
                                        <p:cTn id="52" dur="166" decel="50000">
                                          <p:stCondLst>
                                            <p:cond delay="1338"/>
                                          </p:stCondLst>
                                        </p:cTn>
                                        <p:tgtEl>
                                          <p:spTgt spid="5">
                                            <p:txEl>
                                              <p:pRg st="0" end="0"/>
                                            </p:txEl>
                                          </p:spTgt>
                                        </p:tgtEl>
                                      </p:cBhvr>
                                      <p:to x="100000" y="100000"/>
                                    </p:animScale>
                                    <p:animScale>
                                      <p:cBhvr>
                                        <p:cTn id="53" dur="26">
                                          <p:stCondLst>
                                            <p:cond delay="1642"/>
                                          </p:stCondLst>
                                        </p:cTn>
                                        <p:tgtEl>
                                          <p:spTgt spid="5">
                                            <p:txEl>
                                              <p:pRg st="0" end="0"/>
                                            </p:txEl>
                                          </p:spTgt>
                                        </p:tgtEl>
                                      </p:cBhvr>
                                      <p:to x="100000" y="90000"/>
                                    </p:animScale>
                                    <p:animScale>
                                      <p:cBhvr>
                                        <p:cTn id="54" dur="166" decel="50000">
                                          <p:stCondLst>
                                            <p:cond delay="1668"/>
                                          </p:stCondLst>
                                        </p:cTn>
                                        <p:tgtEl>
                                          <p:spTgt spid="5">
                                            <p:txEl>
                                              <p:pRg st="0" end="0"/>
                                            </p:txEl>
                                          </p:spTgt>
                                        </p:tgtEl>
                                      </p:cBhvr>
                                      <p:to x="100000" y="100000"/>
                                    </p:animScale>
                                    <p:animScale>
                                      <p:cBhvr>
                                        <p:cTn id="55" dur="26">
                                          <p:stCondLst>
                                            <p:cond delay="1808"/>
                                          </p:stCondLst>
                                        </p:cTn>
                                        <p:tgtEl>
                                          <p:spTgt spid="5">
                                            <p:txEl>
                                              <p:pRg st="0" end="0"/>
                                            </p:txEl>
                                          </p:spTgt>
                                        </p:tgtEl>
                                      </p:cBhvr>
                                      <p:to x="100000" y="95000"/>
                                    </p:animScale>
                                    <p:animScale>
                                      <p:cBhvr>
                                        <p:cTn id="56" dur="166" decel="50000">
                                          <p:stCondLst>
                                            <p:cond delay="1834"/>
                                          </p:stCondLst>
                                        </p:cTn>
                                        <p:tgtEl>
                                          <p:spTgt spid="5">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80">
                                          <p:stCondLst>
                                            <p:cond delay="0"/>
                                          </p:stCondLst>
                                        </p:cTn>
                                        <p:tgtEl>
                                          <p:spTgt spid="16"/>
                                        </p:tgtEl>
                                      </p:cBhvr>
                                    </p:animEffect>
                                    <p:anim calcmode="lin" valueType="num">
                                      <p:cBhvr>
                                        <p:cTn id="7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8" dur="26">
                                          <p:stCondLst>
                                            <p:cond delay="650"/>
                                          </p:stCondLst>
                                        </p:cTn>
                                        <p:tgtEl>
                                          <p:spTgt spid="16"/>
                                        </p:tgtEl>
                                      </p:cBhvr>
                                      <p:to x="100000" y="60000"/>
                                    </p:animScale>
                                    <p:animScale>
                                      <p:cBhvr>
                                        <p:cTn id="79" dur="166" decel="50000">
                                          <p:stCondLst>
                                            <p:cond delay="676"/>
                                          </p:stCondLst>
                                        </p:cTn>
                                        <p:tgtEl>
                                          <p:spTgt spid="16"/>
                                        </p:tgtEl>
                                      </p:cBhvr>
                                      <p:to x="100000" y="100000"/>
                                    </p:animScale>
                                    <p:animScale>
                                      <p:cBhvr>
                                        <p:cTn id="80" dur="26">
                                          <p:stCondLst>
                                            <p:cond delay="1312"/>
                                          </p:stCondLst>
                                        </p:cTn>
                                        <p:tgtEl>
                                          <p:spTgt spid="16"/>
                                        </p:tgtEl>
                                      </p:cBhvr>
                                      <p:to x="100000" y="80000"/>
                                    </p:animScale>
                                    <p:animScale>
                                      <p:cBhvr>
                                        <p:cTn id="81" dur="166" decel="50000">
                                          <p:stCondLst>
                                            <p:cond delay="1338"/>
                                          </p:stCondLst>
                                        </p:cTn>
                                        <p:tgtEl>
                                          <p:spTgt spid="16"/>
                                        </p:tgtEl>
                                      </p:cBhvr>
                                      <p:to x="100000" y="100000"/>
                                    </p:animScale>
                                    <p:animScale>
                                      <p:cBhvr>
                                        <p:cTn id="82" dur="26">
                                          <p:stCondLst>
                                            <p:cond delay="1642"/>
                                          </p:stCondLst>
                                        </p:cTn>
                                        <p:tgtEl>
                                          <p:spTgt spid="16"/>
                                        </p:tgtEl>
                                      </p:cBhvr>
                                      <p:to x="100000" y="90000"/>
                                    </p:animScale>
                                    <p:animScale>
                                      <p:cBhvr>
                                        <p:cTn id="83" dur="166" decel="50000">
                                          <p:stCondLst>
                                            <p:cond delay="1668"/>
                                          </p:stCondLst>
                                        </p:cTn>
                                        <p:tgtEl>
                                          <p:spTgt spid="16"/>
                                        </p:tgtEl>
                                      </p:cBhvr>
                                      <p:to x="100000" y="100000"/>
                                    </p:animScale>
                                    <p:animScale>
                                      <p:cBhvr>
                                        <p:cTn id="84" dur="26">
                                          <p:stCondLst>
                                            <p:cond delay="1808"/>
                                          </p:stCondLst>
                                        </p:cTn>
                                        <p:tgtEl>
                                          <p:spTgt spid="16"/>
                                        </p:tgtEl>
                                      </p:cBhvr>
                                      <p:to x="100000" y="95000"/>
                                    </p:animScale>
                                    <p:animScale>
                                      <p:cBhvr>
                                        <p:cTn id="85" dur="166" decel="50000">
                                          <p:stCondLst>
                                            <p:cond delay="1834"/>
                                          </p:stCondLst>
                                        </p:cTn>
                                        <p:tgtEl>
                                          <p:spTgt spid="16"/>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80">
                                          <p:stCondLst>
                                            <p:cond delay="0"/>
                                          </p:stCondLst>
                                        </p:cTn>
                                        <p:tgtEl>
                                          <p:spTgt spid="9"/>
                                        </p:tgtEl>
                                      </p:cBhvr>
                                    </p:animEffect>
                                    <p:anim calcmode="lin" valueType="num">
                                      <p:cBhvr>
                                        <p:cTn id="9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6" dur="26">
                                          <p:stCondLst>
                                            <p:cond delay="650"/>
                                          </p:stCondLst>
                                        </p:cTn>
                                        <p:tgtEl>
                                          <p:spTgt spid="9"/>
                                        </p:tgtEl>
                                      </p:cBhvr>
                                      <p:to x="100000" y="60000"/>
                                    </p:animScale>
                                    <p:animScale>
                                      <p:cBhvr>
                                        <p:cTn id="97" dur="166" decel="50000">
                                          <p:stCondLst>
                                            <p:cond delay="676"/>
                                          </p:stCondLst>
                                        </p:cTn>
                                        <p:tgtEl>
                                          <p:spTgt spid="9"/>
                                        </p:tgtEl>
                                      </p:cBhvr>
                                      <p:to x="100000" y="100000"/>
                                    </p:animScale>
                                    <p:animScale>
                                      <p:cBhvr>
                                        <p:cTn id="98" dur="26">
                                          <p:stCondLst>
                                            <p:cond delay="1312"/>
                                          </p:stCondLst>
                                        </p:cTn>
                                        <p:tgtEl>
                                          <p:spTgt spid="9"/>
                                        </p:tgtEl>
                                      </p:cBhvr>
                                      <p:to x="100000" y="80000"/>
                                    </p:animScale>
                                    <p:animScale>
                                      <p:cBhvr>
                                        <p:cTn id="99" dur="166" decel="50000">
                                          <p:stCondLst>
                                            <p:cond delay="1338"/>
                                          </p:stCondLst>
                                        </p:cTn>
                                        <p:tgtEl>
                                          <p:spTgt spid="9"/>
                                        </p:tgtEl>
                                      </p:cBhvr>
                                      <p:to x="100000" y="100000"/>
                                    </p:animScale>
                                    <p:animScale>
                                      <p:cBhvr>
                                        <p:cTn id="100" dur="26">
                                          <p:stCondLst>
                                            <p:cond delay="1642"/>
                                          </p:stCondLst>
                                        </p:cTn>
                                        <p:tgtEl>
                                          <p:spTgt spid="9"/>
                                        </p:tgtEl>
                                      </p:cBhvr>
                                      <p:to x="100000" y="90000"/>
                                    </p:animScale>
                                    <p:animScale>
                                      <p:cBhvr>
                                        <p:cTn id="101" dur="166" decel="50000">
                                          <p:stCondLst>
                                            <p:cond delay="1668"/>
                                          </p:stCondLst>
                                        </p:cTn>
                                        <p:tgtEl>
                                          <p:spTgt spid="9"/>
                                        </p:tgtEl>
                                      </p:cBhvr>
                                      <p:to x="100000" y="100000"/>
                                    </p:animScale>
                                    <p:animScale>
                                      <p:cBhvr>
                                        <p:cTn id="102" dur="26">
                                          <p:stCondLst>
                                            <p:cond delay="1808"/>
                                          </p:stCondLst>
                                        </p:cTn>
                                        <p:tgtEl>
                                          <p:spTgt spid="9"/>
                                        </p:tgtEl>
                                      </p:cBhvr>
                                      <p:to x="100000" y="95000"/>
                                    </p:animScale>
                                    <p:animScale>
                                      <p:cBhvr>
                                        <p:cTn id="10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1471246" y="400295"/>
            <a:ext cx="10515600" cy="654782"/>
          </a:xfrm>
        </p:spPr>
        <p:txBody>
          <a:bodyPr>
            <a:normAutofit/>
          </a:bodyPr>
          <a:lstStyle/>
          <a:p>
            <a:r>
              <a:rPr lang="ar-SA" sz="3000" dirty="0">
                <a:solidFill>
                  <a:srgbClr val="3C6345"/>
                </a:solidFill>
                <a:cs typeface="PT Bold Heading" pitchFamily="2" charset="-78"/>
              </a:rPr>
              <a:t>[ما يسن للمحرم حين إحرامه]</a:t>
            </a:r>
            <a:endParaRPr lang="ar-SA" sz="3000" dirty="0">
              <a:solidFill>
                <a:srgbClr val="3C6345"/>
              </a:solidFill>
            </a:endParaRPr>
          </a:p>
        </p:txBody>
      </p:sp>
      <p:sp>
        <p:nvSpPr>
          <p:cNvPr id="5" name="عنصر نائب للمحتوى 4"/>
          <p:cNvSpPr txBox="1">
            <a:spLocks/>
          </p:cNvSpPr>
          <p:nvPr/>
        </p:nvSpPr>
        <p:spPr>
          <a:xfrm>
            <a:off x="1125416" y="1418492"/>
            <a:ext cx="10352452" cy="1324707"/>
          </a:xfrm>
          <a:prstGeom prst="snip1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ثامنا: </a:t>
            </a: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وأن يشترط فيقول: (وإن حبسني حابس فمحلي حيث حبستني) لقوله - صلى الله وعليه وسلم - لضباعة بنت الزبير حين قالت له: إني أريد الحج وأجدني وجعة، فقال: «حجي واشترطي وقولي اللهم محلي حيث حبستني» متفق عليه. زاد النسائي في رواية إسنادها جيد: «فإن لك على ربك ما استثنيت»</a:t>
            </a:r>
          </a:p>
        </p:txBody>
      </p:sp>
      <p:sp>
        <p:nvSpPr>
          <p:cNvPr id="6" name="مربع نص 5"/>
          <p:cNvSpPr txBox="1"/>
          <p:nvPr/>
        </p:nvSpPr>
        <p:spPr>
          <a:xfrm>
            <a:off x="9355014" y="2980491"/>
            <a:ext cx="2567354"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ما أثر الاشتراط في الإحرام؟</a:t>
            </a:r>
          </a:p>
        </p:txBody>
      </p:sp>
      <p:sp>
        <p:nvSpPr>
          <p:cNvPr id="7" name="مربع نص 6"/>
          <p:cNvSpPr txBox="1"/>
          <p:nvPr/>
        </p:nvSpPr>
        <p:spPr>
          <a:xfrm>
            <a:off x="9249506" y="3462754"/>
            <a:ext cx="2778369"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أمثلة لشروط لا يصح اشتراطها:</a:t>
            </a:r>
          </a:p>
        </p:txBody>
      </p:sp>
      <p:sp>
        <p:nvSpPr>
          <p:cNvPr id="8" name="مستطيل مستدير الزوايا 7"/>
          <p:cNvSpPr/>
          <p:nvPr/>
        </p:nvSpPr>
        <p:spPr>
          <a:xfrm>
            <a:off x="4349261" y="2950475"/>
            <a:ext cx="5416062" cy="338555"/>
          </a:xfrm>
          <a:prstGeom prst="roundRect">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فمتى حبس بمرض أو عدو أو ضل الطريق حل, ولا شيء عليه</a:t>
            </a:r>
          </a:p>
        </p:txBody>
      </p:sp>
      <p:sp>
        <p:nvSpPr>
          <p:cNvPr id="9" name="مستطيل مستدير الزوايا 8"/>
          <p:cNvSpPr/>
          <p:nvPr/>
        </p:nvSpPr>
        <p:spPr>
          <a:xfrm>
            <a:off x="3223727" y="3459216"/>
            <a:ext cx="6345113" cy="338554"/>
          </a:xfrm>
          <a:prstGeom prst="roundRect">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ولو شرط أن يحل متى شاء, أو إن أفسده لم يقضه، لم يصح الشرط</a:t>
            </a:r>
          </a:p>
        </p:txBody>
      </p:sp>
      <p:sp>
        <p:nvSpPr>
          <p:cNvPr id="10" name="مستطيل 9"/>
          <p:cNvSpPr/>
          <p:nvPr/>
        </p:nvSpPr>
        <p:spPr>
          <a:xfrm>
            <a:off x="8276818" y="4365533"/>
            <a:ext cx="3645549" cy="338554"/>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هل يبطل الإحرام إذا زال العقل أو مات المحرم ؟</a:t>
            </a:r>
          </a:p>
        </p:txBody>
      </p:sp>
      <p:sp>
        <p:nvSpPr>
          <p:cNvPr id="11" name="مستطيل مستدير الزوايا 10"/>
          <p:cNvSpPr/>
          <p:nvPr/>
        </p:nvSpPr>
        <p:spPr>
          <a:xfrm>
            <a:off x="3786881" y="4367355"/>
            <a:ext cx="4489938" cy="338554"/>
          </a:xfrm>
          <a:prstGeom prst="round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ولا يبطل  الإحرام بجنون أو إغماء أو سكر كموت</a:t>
            </a:r>
          </a:p>
        </p:txBody>
      </p:sp>
      <p:sp>
        <p:nvSpPr>
          <p:cNvPr id="12" name="مستطيل 11"/>
          <p:cNvSpPr/>
          <p:nvPr/>
        </p:nvSpPr>
        <p:spPr>
          <a:xfrm>
            <a:off x="6987298" y="5467783"/>
            <a:ext cx="3206326" cy="338554"/>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هل ينعقد الإحرام مع زوال عقل أو موت؟</a:t>
            </a:r>
          </a:p>
        </p:txBody>
      </p:sp>
      <p:sp>
        <p:nvSpPr>
          <p:cNvPr id="13" name="مستطيل مستدير الزوايا 12"/>
          <p:cNvSpPr/>
          <p:nvPr/>
        </p:nvSpPr>
        <p:spPr>
          <a:xfrm>
            <a:off x="4185138" y="5467783"/>
            <a:ext cx="2872154" cy="338554"/>
          </a:xfrm>
          <a:prstGeom prst="round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لا ينعقد مع وجود أحدها.</a:t>
            </a: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9124" y="4885551"/>
            <a:ext cx="444500" cy="469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867" y="3895633"/>
            <a:ext cx="444500" cy="469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صورة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81" y="2473770"/>
            <a:ext cx="1421534" cy="1154723"/>
          </a:xfrm>
          <a:prstGeom prst="rect">
            <a:avLst/>
          </a:prstGeom>
        </p:spPr>
      </p:pic>
    </p:spTree>
    <p:extLst>
      <p:ext uri="{BB962C8B-B14F-4D97-AF65-F5344CB8AC3E}">
        <p14:creationId xmlns:p14="http://schemas.microsoft.com/office/powerpoint/2010/main" val="2555820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circle(in)">
                                      <p:cBhvr>
                                        <p:cTn id="60" dur="2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ircle(in)">
                                      <p:cBhvr>
                                        <p:cTn id="76" dur="20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ppt_x"/>
                                          </p:val>
                                        </p:tav>
                                        <p:tav tm="100000">
                                          <p:val>
                                            <p:strVal val="#ppt_x"/>
                                          </p:val>
                                        </p:tav>
                                      </p:tavLst>
                                    </p:anim>
                                    <p:anim calcmode="lin" valueType="num">
                                      <p:cBhvr additive="base">
                                        <p:cTn id="8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circle(in)">
                                      <p:cBhvr>
                                        <p:cTn id="9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p:bldP spid="11" grpId="0" animBg="1"/>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2807"/>
            <a:ext cx="12192000" cy="6858000"/>
          </a:xfrm>
          <a:prstGeom prst="rect">
            <a:avLst/>
          </a:prstGeom>
        </p:spPr>
      </p:pic>
      <p:sp>
        <p:nvSpPr>
          <p:cNvPr id="2" name="عنوان 1"/>
          <p:cNvSpPr>
            <a:spLocks noGrp="1"/>
          </p:cNvSpPr>
          <p:nvPr>
            <p:ph type="title"/>
          </p:nvPr>
        </p:nvSpPr>
        <p:spPr>
          <a:xfrm>
            <a:off x="7272747" y="318233"/>
            <a:ext cx="4713239" cy="772013"/>
          </a:xfrm>
        </p:spPr>
        <p:txBody>
          <a:bodyPr>
            <a:noAutofit/>
          </a:bodyPr>
          <a:lstStyle/>
          <a:p>
            <a:r>
              <a:rPr lang="ar-SA" sz="3000" dirty="0">
                <a:solidFill>
                  <a:srgbClr val="3C6345"/>
                </a:solidFill>
                <a:cs typeface="PT Bold Heading" pitchFamily="2" charset="-78"/>
              </a:rPr>
              <a:t>[الأنساك: أنواعها, أفضلها]</a:t>
            </a:r>
          </a:p>
        </p:txBody>
      </p:sp>
      <p:sp>
        <p:nvSpPr>
          <p:cNvPr id="6" name="مربع نص 5"/>
          <p:cNvSpPr txBox="1"/>
          <p:nvPr/>
        </p:nvSpPr>
        <p:spPr>
          <a:xfrm>
            <a:off x="6142892" y="1256219"/>
            <a:ext cx="1770184" cy="523220"/>
          </a:xfrm>
          <a:prstGeom prst="rect">
            <a:avLst/>
          </a:prstGeom>
          <a:solidFill>
            <a:srgbClr val="FFEDB1"/>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أنواع الأنساك: </a:t>
            </a:r>
          </a:p>
        </p:txBody>
      </p:sp>
      <p:cxnSp>
        <p:nvCxnSpPr>
          <p:cNvPr id="8" name="رابط مستقيم 7"/>
          <p:cNvCxnSpPr/>
          <p:nvPr/>
        </p:nvCxnSpPr>
        <p:spPr>
          <a:xfrm flipH="1" flipV="1">
            <a:off x="1465385" y="1504869"/>
            <a:ext cx="4677509" cy="12960"/>
          </a:xfrm>
          <a:prstGeom prst="line">
            <a:avLst/>
          </a:prstGeom>
        </p:spPr>
        <p:style>
          <a:lnRef idx="3">
            <a:schemeClr val="dk1"/>
          </a:lnRef>
          <a:fillRef idx="0">
            <a:schemeClr val="dk1"/>
          </a:fillRef>
          <a:effectRef idx="2">
            <a:schemeClr val="dk1"/>
          </a:effectRef>
          <a:fontRef idx="minor">
            <a:schemeClr val="tx1"/>
          </a:fontRef>
        </p:style>
      </p:cxnSp>
      <p:cxnSp>
        <p:nvCxnSpPr>
          <p:cNvPr id="10" name="رابط مستقيم 9"/>
          <p:cNvCxnSpPr/>
          <p:nvPr/>
        </p:nvCxnSpPr>
        <p:spPr>
          <a:xfrm flipH="1" flipV="1">
            <a:off x="7913076" y="1554850"/>
            <a:ext cx="3645878" cy="7711"/>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a:off x="11547229" y="1570274"/>
            <a:ext cx="0" cy="261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a:off x="1465385" y="1517829"/>
            <a:ext cx="0" cy="261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رابط كسهم مستقيم 13"/>
          <p:cNvCxnSpPr/>
          <p:nvPr/>
        </p:nvCxnSpPr>
        <p:spPr>
          <a:xfrm>
            <a:off x="7010398" y="1813374"/>
            <a:ext cx="0" cy="261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مستطيل مستدير الزوايا 14"/>
          <p:cNvSpPr/>
          <p:nvPr/>
        </p:nvSpPr>
        <p:spPr>
          <a:xfrm>
            <a:off x="11035614" y="1866433"/>
            <a:ext cx="726831" cy="461519"/>
          </a:xfrm>
          <a:prstGeom prst="round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تمتع</a:t>
            </a:r>
          </a:p>
        </p:txBody>
      </p:sp>
      <p:sp>
        <p:nvSpPr>
          <p:cNvPr id="16" name="مستطيل مستدير الزوايا 15"/>
          <p:cNvSpPr/>
          <p:nvPr/>
        </p:nvSpPr>
        <p:spPr>
          <a:xfrm>
            <a:off x="1078523" y="1857794"/>
            <a:ext cx="949569" cy="461519"/>
          </a:xfrm>
          <a:prstGeom prst="round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وقران</a:t>
            </a:r>
          </a:p>
        </p:txBody>
      </p:sp>
      <p:sp>
        <p:nvSpPr>
          <p:cNvPr id="17" name="مستطيل مستدير الزوايا 16"/>
          <p:cNvSpPr/>
          <p:nvPr/>
        </p:nvSpPr>
        <p:spPr>
          <a:xfrm>
            <a:off x="6482862" y="2161362"/>
            <a:ext cx="908537" cy="461519"/>
          </a:xfrm>
          <a:prstGeom prst="roundRect">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وإفراد</a:t>
            </a:r>
          </a:p>
        </p:txBody>
      </p:sp>
      <p:sp>
        <p:nvSpPr>
          <p:cNvPr id="23" name="مستطيل 22"/>
          <p:cNvSpPr/>
          <p:nvPr/>
        </p:nvSpPr>
        <p:spPr>
          <a:xfrm>
            <a:off x="844063" y="3774830"/>
            <a:ext cx="5474676" cy="36933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p:sp>
        <p:nvSpPr>
          <p:cNvPr id="26" name="مستطيل 25"/>
          <p:cNvSpPr/>
          <p:nvPr/>
        </p:nvSpPr>
        <p:spPr>
          <a:xfrm>
            <a:off x="7783936" y="3376244"/>
            <a:ext cx="3615093" cy="369332"/>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وأفضل الأنساك التمتع فالإفراد فالقران ...</a:t>
            </a:r>
          </a:p>
        </p:txBody>
      </p:sp>
      <p:sp>
        <p:nvSpPr>
          <p:cNvPr id="27" name="مستطيل 26"/>
          <p:cNvSpPr/>
          <p:nvPr/>
        </p:nvSpPr>
        <p:spPr>
          <a:xfrm>
            <a:off x="1078523" y="3815915"/>
            <a:ext cx="10751131" cy="156966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 قال أحمد</a:t>
            </a:r>
            <a:r>
              <a:rPr kumimoji="0" lang="ar-SA" sz="24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 (لا شك أنه - صَلَّى اللَّهُ عَلَيْهِ وَسَلَّمَ - كان قارنا والمتعة أحب إلي) انتهـى.</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وقال</a:t>
            </a:r>
            <a:r>
              <a:rPr kumimoji="0" lang="ar-SA" sz="24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 لأنه آخر ما أمر به النبي - صلى الله وعليه وسلم - ففي " الصحيحين ":  أنه - صَلَّى اللَّهُ عَلَيْهِ وَسَلَّمَ - أمر أصحابه لما طافوا وسعوا أن يجعلوها عمرة إلا من ساق هديا ،و ثبت على إحرامه لسوقه الهدي، وتأسف بقوله: «لو استقبلت من أمري ما استدبرت ما سقت الهدي و</a:t>
            </a:r>
            <a:r>
              <a:rPr kumimoji="0" lang="ar-SA" sz="2400" b="0" i="0" u="none" strike="noStrike" kern="1200" cap="none" spc="0" normalizeH="0" noProof="0" dirty="0">
                <a:ln>
                  <a:noFill/>
                </a:ln>
                <a:solidFill>
                  <a:prstClr val="black">
                    <a:lumMod val="95000"/>
                    <a:lumOff val="5000"/>
                  </a:prstClr>
                </a:solidFill>
                <a:effectLst/>
                <a:uLnTx/>
                <a:uFillTx/>
                <a:latin typeface="Sakkal Majalla" pitchFamily="2" charset="-78"/>
                <a:ea typeface="+mn-ea"/>
                <a:cs typeface="Sakkal Majalla" pitchFamily="2" charset="-78"/>
              </a:rPr>
              <a:t> ل</a:t>
            </a:r>
            <a:r>
              <a:rPr kumimoji="0" lang="ar-SA" sz="24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أحللت معكم» </a:t>
            </a:r>
            <a:endParaRPr kumimoji="0" lang="ar-SA" sz="2400" b="0" i="0" u="none" strike="noStrike" kern="1200" cap="none" spc="0" normalizeH="0" baseline="0" noProof="0" dirty="0">
              <a:ln>
                <a:noFill/>
              </a:ln>
              <a:solidFill>
                <a:prstClr val="black">
                  <a:lumMod val="95000"/>
                  <a:lumOff val="5000"/>
                </a:prstClr>
              </a:solidFill>
              <a:effectLst/>
              <a:uLnTx/>
              <a:uFillTx/>
              <a:latin typeface="Calibri"/>
              <a:ea typeface="+mn-ea"/>
              <a:cs typeface="Arial" panose="020B0604020202020204" pitchFamily="34" charset="0"/>
            </a:endParaRPr>
          </a:p>
        </p:txBody>
      </p:sp>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5155" y="3275676"/>
            <a:ext cx="444500" cy="469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657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ircle(in)">
                                      <p:cBhvr>
                                        <p:cTn id="4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5029200" y="329956"/>
            <a:ext cx="6887308" cy="596167"/>
          </a:xfrm>
        </p:spPr>
        <p:txBody>
          <a:bodyPr>
            <a:normAutofit/>
          </a:bodyPr>
          <a:lstStyle/>
          <a:p>
            <a:r>
              <a:rPr lang="ar-SA" sz="3000" dirty="0">
                <a:solidFill>
                  <a:srgbClr val="3C6345"/>
                </a:solidFill>
                <a:cs typeface="PT Bold Heading" pitchFamily="2" charset="-78"/>
              </a:rPr>
              <a:t>[صفة الإحرام: بالتمتع, والإفراد, والقران]</a:t>
            </a:r>
          </a:p>
        </p:txBody>
      </p:sp>
      <p:graphicFrame>
        <p:nvGraphicFramePr>
          <p:cNvPr id="5" name="جدول 4"/>
          <p:cNvGraphicFramePr>
            <a:graphicFrameLocks noGrp="1"/>
          </p:cNvGraphicFramePr>
          <p:nvPr/>
        </p:nvGraphicFramePr>
        <p:xfrm>
          <a:off x="310661" y="1622342"/>
          <a:ext cx="11570677" cy="2682240"/>
        </p:xfrm>
        <a:graphic>
          <a:graphicData uri="http://schemas.openxmlformats.org/drawingml/2006/table">
            <a:tbl>
              <a:tblPr rtl="1" firstRow="1" bandRow="1">
                <a:tableStyleId>{D27102A9-8310-4765-A935-A1911B00CA55}</a:tableStyleId>
              </a:tblPr>
              <a:tblGrid>
                <a:gridCol w="1743364">
                  <a:extLst>
                    <a:ext uri="{9D8B030D-6E8A-4147-A177-3AD203B41FA5}">
                      <a16:colId xmlns:a16="http://schemas.microsoft.com/office/drawing/2014/main" val="20000"/>
                    </a:ext>
                  </a:extLst>
                </a:gridCol>
                <a:gridCol w="9827313">
                  <a:extLst>
                    <a:ext uri="{9D8B030D-6E8A-4147-A177-3AD203B41FA5}">
                      <a16:colId xmlns:a16="http://schemas.microsoft.com/office/drawing/2014/main" val="20001"/>
                    </a:ext>
                  </a:extLst>
                </a:gridCol>
              </a:tblGrid>
              <a:tr h="370840">
                <a:tc>
                  <a:txBody>
                    <a:bodyPr/>
                    <a:lstStyle/>
                    <a:p>
                      <a:pPr algn="ctr" rtl="1"/>
                      <a:r>
                        <a:rPr lang="ar-SA" sz="3200" dirty="0">
                          <a:latin typeface="Sakkal Majalla" pitchFamily="2" charset="-78"/>
                          <a:cs typeface="Sakkal Majalla" pitchFamily="2" charset="-78"/>
                        </a:rPr>
                        <a:t>صفة الإحرام </a:t>
                      </a:r>
                    </a:p>
                  </a:txBody>
                  <a:tcPr>
                    <a:solidFill>
                      <a:srgbClr val="FEF3DF"/>
                    </a:solidFill>
                  </a:tcPr>
                </a:tc>
                <a:tc>
                  <a:txBody>
                    <a:bodyPr/>
                    <a:lstStyle/>
                    <a:p>
                      <a:pPr rtl="1"/>
                      <a:endParaRPr lang="ar-SA" dirty="0"/>
                    </a:p>
                  </a:txBody>
                  <a:tcPr>
                    <a:solidFill>
                      <a:srgbClr val="FEF3DF"/>
                    </a:solidFill>
                  </a:tcPr>
                </a:tc>
                <a:extLst>
                  <a:ext uri="{0D108BD9-81ED-4DB2-BD59-A6C34878D82A}">
                    <a16:rowId xmlns:a16="http://schemas.microsoft.com/office/drawing/2014/main" val="10000"/>
                  </a:ext>
                </a:extLst>
              </a:tr>
              <a:tr h="370840">
                <a:tc>
                  <a:txBody>
                    <a:bodyPr/>
                    <a:lstStyle/>
                    <a:p>
                      <a:pPr rtl="1"/>
                      <a:r>
                        <a:rPr lang="ar-SA" sz="3200" dirty="0">
                          <a:latin typeface="Sakkal Majalla" pitchFamily="2" charset="-78"/>
                          <a:cs typeface="Sakkal Majalla" pitchFamily="2" charset="-78"/>
                        </a:rPr>
                        <a:t>بالتمتع</a:t>
                      </a:r>
                    </a:p>
                  </a:txBody>
                  <a:tcPr>
                    <a:solidFill>
                      <a:srgbClr val="FEF3DF"/>
                    </a:solidFill>
                  </a:tcPr>
                </a:tc>
                <a:tc>
                  <a:txBody>
                    <a:bodyPr/>
                    <a:lstStyle/>
                    <a:p>
                      <a:pPr rtl="1"/>
                      <a:r>
                        <a:rPr lang="ar-SA" sz="2800" b="0" kern="1200" dirty="0">
                          <a:solidFill>
                            <a:schemeClr val="tx1"/>
                          </a:solidFill>
                          <a:latin typeface="Sakkal Majalla" pitchFamily="2" charset="-78"/>
                          <a:ea typeface="+mn-ea"/>
                          <a:cs typeface="Sakkal Majalla" pitchFamily="2" charset="-78"/>
                        </a:rPr>
                        <a:t>وصفته أي التمتع: أن يحرم بالعمرة في أشهر الحج ويفرغ منها، ثم يحرم بالحج في عامه من مكة قربها أو بعيد منها.</a:t>
                      </a:r>
                    </a:p>
                  </a:txBody>
                  <a:tcPr>
                    <a:solidFill>
                      <a:srgbClr val="FEF3DF"/>
                    </a:solidFill>
                  </a:tcPr>
                </a:tc>
                <a:extLst>
                  <a:ext uri="{0D108BD9-81ED-4DB2-BD59-A6C34878D82A}">
                    <a16:rowId xmlns:a16="http://schemas.microsoft.com/office/drawing/2014/main" val="10001"/>
                  </a:ext>
                </a:extLst>
              </a:tr>
              <a:tr h="379178">
                <a:tc>
                  <a:txBody>
                    <a:bodyPr/>
                    <a:lstStyle/>
                    <a:p>
                      <a:pPr rtl="1"/>
                      <a:r>
                        <a:rPr lang="ar-SA" sz="3200" dirty="0">
                          <a:latin typeface="Sakkal Majalla" pitchFamily="2" charset="-78"/>
                          <a:cs typeface="Sakkal Majalla" pitchFamily="2" charset="-78"/>
                        </a:rPr>
                        <a:t>بالإفراد</a:t>
                      </a:r>
                    </a:p>
                  </a:txBody>
                  <a:tcPr>
                    <a:solidFill>
                      <a:srgbClr val="FEF3DF"/>
                    </a:solidFill>
                  </a:tcPr>
                </a:tc>
                <a:tc>
                  <a:txBody>
                    <a:bodyPr/>
                    <a:lstStyle/>
                    <a:p>
                      <a:pPr rtl="1"/>
                      <a:r>
                        <a:rPr lang="ar-SA" sz="2800" b="0" kern="1200" dirty="0">
                          <a:solidFill>
                            <a:schemeClr val="tx1"/>
                          </a:solidFill>
                          <a:latin typeface="Sakkal Majalla" pitchFamily="2" charset="-78"/>
                          <a:ea typeface="+mn-ea"/>
                          <a:cs typeface="Sakkal Majalla" pitchFamily="2" charset="-78"/>
                        </a:rPr>
                        <a:t>والإفراد:  أن يحرم بحج ثم بعمرة بعد فراغه منه.</a:t>
                      </a:r>
                    </a:p>
                  </a:txBody>
                  <a:tcPr>
                    <a:solidFill>
                      <a:srgbClr val="FEF3DF"/>
                    </a:solidFill>
                  </a:tcPr>
                </a:tc>
                <a:extLst>
                  <a:ext uri="{0D108BD9-81ED-4DB2-BD59-A6C34878D82A}">
                    <a16:rowId xmlns:a16="http://schemas.microsoft.com/office/drawing/2014/main" val="10002"/>
                  </a:ext>
                </a:extLst>
              </a:tr>
              <a:tr h="370840">
                <a:tc>
                  <a:txBody>
                    <a:bodyPr/>
                    <a:lstStyle/>
                    <a:p>
                      <a:pPr rtl="1"/>
                      <a:r>
                        <a:rPr lang="ar-SA" sz="3200" dirty="0">
                          <a:latin typeface="Sakkal Majalla" pitchFamily="2" charset="-78"/>
                          <a:cs typeface="Sakkal Majalla" pitchFamily="2" charset="-78"/>
                        </a:rPr>
                        <a:t>بالقران</a:t>
                      </a:r>
                    </a:p>
                  </a:txBody>
                  <a:tcPr>
                    <a:solidFill>
                      <a:srgbClr val="FEF3DF"/>
                    </a:solidFill>
                  </a:tcPr>
                </a:tc>
                <a:tc>
                  <a:txBody>
                    <a:bodyPr/>
                    <a:lstStyle/>
                    <a:p>
                      <a:pPr rtl="1"/>
                      <a:r>
                        <a:rPr lang="ar-SA" sz="2800" b="0" kern="1200" dirty="0">
                          <a:solidFill>
                            <a:schemeClr val="tx1"/>
                          </a:solidFill>
                          <a:latin typeface="Sakkal Majalla" pitchFamily="2" charset="-78"/>
                          <a:ea typeface="+mn-ea"/>
                          <a:cs typeface="Sakkal Majalla" pitchFamily="2" charset="-78"/>
                        </a:rPr>
                        <a:t>والقران: </a:t>
                      </a:r>
                      <a:r>
                        <a:rPr lang="ar-SA" sz="2800" b="0" kern="1200" dirty="0">
                          <a:solidFill>
                            <a:schemeClr val="tx1"/>
                          </a:solidFill>
                          <a:latin typeface="Sakkal Majalla" pitchFamily="2" charset="-78"/>
                          <a:ea typeface="+mn-ea"/>
                          <a:cs typeface="PT Bold Heading" pitchFamily="2" charset="-78"/>
                        </a:rPr>
                        <a:t>1-</a:t>
                      </a:r>
                      <a:r>
                        <a:rPr lang="ar-SA" sz="2800" b="0" kern="1200" dirty="0">
                          <a:solidFill>
                            <a:schemeClr val="tx1"/>
                          </a:solidFill>
                          <a:latin typeface="Sakkal Majalla" pitchFamily="2" charset="-78"/>
                          <a:ea typeface="+mn-ea"/>
                          <a:cs typeface="Sakkal Majalla" pitchFamily="2" charset="-78"/>
                        </a:rPr>
                        <a:t> أن يحرم بهما معا. </a:t>
                      </a:r>
                      <a:r>
                        <a:rPr lang="ar-SA" sz="2800" b="0" kern="1200" dirty="0">
                          <a:solidFill>
                            <a:schemeClr val="tx1"/>
                          </a:solidFill>
                          <a:latin typeface="Sakkal Majalla" pitchFamily="2" charset="-78"/>
                          <a:ea typeface="+mn-ea"/>
                          <a:cs typeface="PT Bold Heading" pitchFamily="2" charset="-78"/>
                        </a:rPr>
                        <a:t>2-</a:t>
                      </a:r>
                      <a:r>
                        <a:rPr lang="ar-SA" sz="2800" b="0" kern="1200" dirty="0">
                          <a:solidFill>
                            <a:schemeClr val="tx1"/>
                          </a:solidFill>
                          <a:latin typeface="Sakkal Majalla" pitchFamily="2" charset="-78"/>
                          <a:ea typeface="+mn-ea"/>
                          <a:cs typeface="Sakkal Majalla" pitchFamily="2" charset="-78"/>
                        </a:rPr>
                        <a:t> أو بها ثم يدخله عليها قبل شروعه في طوافها.</a:t>
                      </a:r>
                      <a:endParaRPr lang="ar-SA" sz="2800" b="0" dirty="0">
                        <a:latin typeface="Sakkal Majalla" pitchFamily="2" charset="-78"/>
                        <a:cs typeface="Sakkal Majalla" pitchFamily="2" charset="-78"/>
                      </a:endParaRPr>
                    </a:p>
                  </a:txBody>
                  <a:tcPr>
                    <a:solidFill>
                      <a:srgbClr val="FEF3DF"/>
                    </a:solidFill>
                  </a:tcPr>
                </a:tc>
                <a:extLst>
                  <a:ext uri="{0D108BD9-81ED-4DB2-BD59-A6C34878D82A}">
                    <a16:rowId xmlns:a16="http://schemas.microsoft.com/office/drawing/2014/main" val="10003"/>
                  </a:ext>
                </a:extLst>
              </a:tr>
            </a:tbl>
          </a:graphicData>
        </a:graphic>
      </p:graphicFrame>
      <p:sp>
        <p:nvSpPr>
          <p:cNvPr id="6" name="مستطيل 5"/>
          <p:cNvSpPr/>
          <p:nvPr/>
        </p:nvSpPr>
        <p:spPr>
          <a:xfrm>
            <a:off x="3287737" y="4624699"/>
            <a:ext cx="3275256"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ما حكم من أدخل  العمرة على الحج؟</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993" y="4574415"/>
            <a:ext cx="444500" cy="469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رابط بشكل مرفق 12"/>
          <p:cNvCxnSpPr>
            <a:endCxn id="6" idx="0"/>
          </p:cNvCxnSpPr>
          <p:nvPr/>
        </p:nvCxnSpPr>
        <p:spPr>
          <a:xfrm rot="5400000">
            <a:off x="4880597" y="4394031"/>
            <a:ext cx="275437" cy="185899"/>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15" name="مخطط انسيابي: محطة طرفية 14"/>
          <p:cNvSpPr/>
          <p:nvPr/>
        </p:nvSpPr>
        <p:spPr>
          <a:xfrm>
            <a:off x="1051528" y="4994031"/>
            <a:ext cx="5057920" cy="52322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ومن أحرم به ثم أدخلها عليه لم يصح إحرامه بها.</a:t>
            </a:r>
          </a:p>
        </p:txBody>
      </p:sp>
    </p:spTree>
    <p:extLst>
      <p:ext uri="{BB962C8B-B14F-4D97-AF65-F5344CB8AC3E}">
        <p14:creationId xmlns:p14="http://schemas.microsoft.com/office/powerpoint/2010/main" val="392090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عنوان 1"/>
          <p:cNvSpPr>
            <a:spLocks noGrp="1"/>
          </p:cNvSpPr>
          <p:nvPr>
            <p:ph type="title"/>
          </p:nvPr>
        </p:nvSpPr>
        <p:spPr>
          <a:xfrm>
            <a:off x="6459414" y="365125"/>
            <a:ext cx="5486401" cy="748567"/>
          </a:xfrm>
        </p:spPr>
        <p:txBody>
          <a:bodyPr>
            <a:normAutofit/>
          </a:bodyPr>
          <a:lstStyle/>
          <a:p>
            <a:r>
              <a:rPr lang="ar-SA" sz="3000" dirty="0">
                <a:solidFill>
                  <a:srgbClr val="3C6345"/>
                </a:solidFill>
                <a:cs typeface="PT Bold Heading" pitchFamily="2" charset="-78"/>
              </a:rPr>
              <a:t>[أحكام اختصت بالأفقي]</a:t>
            </a:r>
          </a:p>
        </p:txBody>
      </p:sp>
      <p:graphicFrame>
        <p:nvGraphicFramePr>
          <p:cNvPr id="5" name="رسم تخطيطي 4"/>
          <p:cNvGraphicFramePr/>
          <p:nvPr>
            <p:extLst>
              <p:ext uri="{D42A27DB-BD31-4B8C-83A1-F6EECF244321}">
                <p14:modId xmlns:p14="http://schemas.microsoft.com/office/powerpoint/2010/main" val="2305727948"/>
              </p:ext>
            </p:extLst>
          </p:nvPr>
        </p:nvGraphicFramePr>
        <p:xfrm>
          <a:off x="1445847" y="1430215"/>
          <a:ext cx="8694616" cy="4731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177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سداسي 4"/>
          <p:cNvSpPr/>
          <p:nvPr/>
        </p:nvSpPr>
        <p:spPr>
          <a:xfrm>
            <a:off x="7959970" y="2028092"/>
            <a:ext cx="3856892" cy="2801815"/>
          </a:xfrm>
          <a:prstGeom prst="hexagon">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وسن لمفرد وقارن فسخ نيتهما بحج وينويان بإحرامهما ذلك عمرة مفردة</a:t>
            </a: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لحديث " الصحيحين " السابق، فإذا حلا أحرما به ليصيرا متمتعين ما لم يسوقا هديا أو يقفا بعرفة</a:t>
            </a:r>
          </a:p>
        </p:txBody>
      </p:sp>
      <p:sp>
        <p:nvSpPr>
          <p:cNvPr id="6" name="سداسي 5"/>
          <p:cNvSpPr/>
          <p:nvPr/>
        </p:nvSpPr>
        <p:spPr>
          <a:xfrm>
            <a:off x="304800" y="2028092"/>
            <a:ext cx="4407877" cy="2801815"/>
          </a:xfrm>
          <a:prstGeom prst="hexagon">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وإن حاضت المرأة المتمتعة قبل طواف العمرة فخشيت فوات الحج أحرمت به  وجوبا وصارت </a:t>
            </a:r>
            <a:r>
              <a:rPr kumimoji="0" lang="ar-SA" sz="2400" b="1" i="0"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قارنة</a:t>
            </a:r>
            <a:r>
              <a:rPr kumimoji="0" lang="ar-SA" sz="24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لما روى مسلم أن عائشة كانت متمتعة فحاضت، فقال لها النبي - صَلَّى اللَّهُ عَلَيْهِ وَسَلَّمَ -: «أهلي بالحج» وكذا لو خشيت غيرها</a:t>
            </a:r>
          </a:p>
        </p:txBody>
      </p:sp>
      <p:sp>
        <p:nvSpPr>
          <p:cNvPr id="7" name="سداسي 6"/>
          <p:cNvSpPr/>
          <p:nvPr/>
        </p:nvSpPr>
        <p:spPr>
          <a:xfrm>
            <a:off x="4712677" y="2028092"/>
            <a:ext cx="3247293" cy="2801815"/>
          </a:xfrm>
          <a:prstGeom prst="hexagon">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وإن</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ساقه متمتع لم يكن له أن يحل فيحرم بحج إن طاف وسعى لعمرته قبل حلق، فإذا ذبحه يوم النحر حل منهما</a:t>
            </a:r>
          </a:p>
        </p:txBody>
      </p:sp>
      <p:sp>
        <p:nvSpPr>
          <p:cNvPr id="8" name="مستطيل 7"/>
          <p:cNvSpPr/>
          <p:nvPr/>
        </p:nvSpPr>
        <p:spPr>
          <a:xfrm>
            <a:off x="8569569" y="1347373"/>
            <a:ext cx="3133407"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ما حكم فسخ إحرام المفرد والقارن والمتمتع إلى عمرة ؟</a:t>
            </a:r>
          </a:p>
        </p:txBody>
      </p:sp>
      <p:sp>
        <p:nvSpPr>
          <p:cNvPr id="9" name="مستطيل 8"/>
          <p:cNvSpPr/>
          <p:nvPr/>
        </p:nvSpPr>
        <p:spPr>
          <a:xfrm>
            <a:off x="4865077" y="1379584"/>
            <a:ext cx="2506826"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ما حكم حل المتمتع إن ساق معه الهدي؟</a:t>
            </a:r>
          </a:p>
        </p:txBody>
      </p:sp>
      <p:sp>
        <p:nvSpPr>
          <p:cNvPr id="10" name="مستطيل 9"/>
          <p:cNvSpPr/>
          <p:nvPr/>
        </p:nvSpPr>
        <p:spPr>
          <a:xfrm>
            <a:off x="1055077" y="1381761"/>
            <a:ext cx="3072276" cy="64633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ما لذي يحرم به المتمتع إن خشي فوات الحج ؟</a:t>
            </a:r>
          </a:p>
        </p:txBody>
      </p:sp>
      <p:sp>
        <p:nvSpPr>
          <p:cNvPr id="15" name="مربع نص 14">
            <a:extLst>
              <a:ext uri="{FF2B5EF4-FFF2-40B4-BE49-F238E27FC236}">
                <a16:creationId xmlns:a16="http://schemas.microsoft.com/office/drawing/2014/main" id="{2356D8A2-BE17-49F6-AE20-38266390D435}"/>
              </a:ext>
            </a:extLst>
          </p:cNvPr>
          <p:cNvSpPr txBox="1"/>
          <p:nvPr/>
        </p:nvSpPr>
        <p:spPr>
          <a:xfrm>
            <a:off x="5521569" y="268350"/>
            <a:ext cx="6096000"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C6345"/>
                </a:solidFill>
                <a:effectLst/>
                <a:uLnTx/>
                <a:uFillTx/>
                <a:latin typeface="Calibri"/>
                <a:ea typeface="+mn-ea"/>
                <a:cs typeface="PT Bold Heading" panose="02010400000000000000" pitchFamily="2" charset="-78"/>
              </a:rPr>
              <a:t>[مسائل في الحج]:</a:t>
            </a:r>
          </a:p>
        </p:txBody>
      </p:sp>
    </p:spTree>
    <p:extLst>
      <p:ext uri="{BB962C8B-B14F-4D97-AF65-F5344CB8AC3E}">
        <p14:creationId xmlns:p14="http://schemas.microsoft.com/office/powerpoint/2010/main" val="2204845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مستطيل مستدير الزوايا 25"/>
          <p:cNvSpPr/>
          <p:nvPr/>
        </p:nvSpPr>
        <p:spPr>
          <a:xfrm>
            <a:off x="6210854" y="4559800"/>
            <a:ext cx="3395936" cy="539261"/>
          </a:xfrm>
          <a:prstGeom prst="round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وإن جهله جعله عمرة لأنها اليقين</a:t>
            </a:r>
          </a:p>
        </p:txBody>
      </p:sp>
      <p:sp>
        <p:nvSpPr>
          <p:cNvPr id="24" name="مستطيل مستدير الزوايا 23"/>
          <p:cNvSpPr/>
          <p:nvPr/>
        </p:nvSpPr>
        <p:spPr>
          <a:xfrm>
            <a:off x="5815990" y="2746186"/>
            <a:ext cx="1650265" cy="889393"/>
          </a:xfrm>
          <a:prstGeom prst="round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ب-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وبمثل ما أحرم فلان </a:t>
            </a:r>
          </a:p>
        </p:txBody>
      </p:sp>
      <p:sp>
        <p:nvSpPr>
          <p:cNvPr id="23" name="مستطيل مستدير الزوايا 22"/>
          <p:cNvSpPr/>
          <p:nvPr/>
        </p:nvSpPr>
        <p:spPr>
          <a:xfrm>
            <a:off x="8459544" y="2756429"/>
            <a:ext cx="1650265" cy="889393"/>
          </a:xfrm>
          <a:prstGeom prst="round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 و</a:t>
            </a:r>
            <a:r>
              <a:rPr kumimoji="0" lang="ar-SA" sz="24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أطلق </a:t>
            </a: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صح وصرفه لما شاء</a:t>
            </a:r>
          </a:p>
        </p:txBody>
      </p:sp>
      <p:sp>
        <p:nvSpPr>
          <p:cNvPr id="25" name="مستطيل مستدير الزوايا 24"/>
          <p:cNvSpPr/>
          <p:nvPr/>
        </p:nvSpPr>
        <p:spPr>
          <a:xfrm>
            <a:off x="7262089" y="3932452"/>
            <a:ext cx="1293467" cy="539261"/>
          </a:xfrm>
          <a:prstGeom prst="roundRect">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انعقد بمثله</a:t>
            </a:r>
          </a:p>
        </p:txBody>
      </p:sp>
      <p:sp>
        <p:nvSpPr>
          <p:cNvPr id="2" name="عنوان 1"/>
          <p:cNvSpPr>
            <a:spLocks noGrp="1"/>
          </p:cNvSpPr>
          <p:nvPr>
            <p:ph type="title"/>
          </p:nvPr>
        </p:nvSpPr>
        <p:spPr>
          <a:xfrm>
            <a:off x="1910862" y="400294"/>
            <a:ext cx="9900138" cy="572721"/>
          </a:xfrm>
        </p:spPr>
        <p:txBody>
          <a:bodyPr>
            <a:normAutofit/>
          </a:bodyPr>
          <a:lstStyle/>
          <a:p>
            <a:r>
              <a:rPr lang="ar-SA" sz="3000" dirty="0">
                <a:solidFill>
                  <a:srgbClr val="3C6345"/>
                </a:solidFill>
                <a:cs typeface="PT Bold Heading" pitchFamily="2" charset="-78"/>
              </a:rPr>
              <a:t>[الإحرام بلا تعيين أو بمدة أو ببعض نسك, أو تعليقه]</a:t>
            </a:r>
            <a:endParaRPr lang="ar-SA" sz="3000" dirty="0">
              <a:solidFill>
                <a:srgbClr val="3C6345"/>
              </a:solidFill>
            </a:endParaRPr>
          </a:p>
        </p:txBody>
      </p:sp>
      <p:sp>
        <p:nvSpPr>
          <p:cNvPr id="5" name="مستطيل 4"/>
          <p:cNvSpPr/>
          <p:nvPr/>
        </p:nvSpPr>
        <p:spPr>
          <a:xfrm>
            <a:off x="8981240" y="1855149"/>
            <a:ext cx="2545890"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س1/ ما حكم من أحرم .....؟</a:t>
            </a:r>
          </a:p>
        </p:txBody>
      </p:sp>
      <p:sp>
        <p:nvSpPr>
          <p:cNvPr id="6" name="شريط إلى الأعلى 5"/>
          <p:cNvSpPr/>
          <p:nvPr/>
        </p:nvSpPr>
        <p:spPr>
          <a:xfrm>
            <a:off x="2192216" y="1623646"/>
            <a:ext cx="3470029" cy="808892"/>
          </a:xfrm>
          <a:prstGeom prst="ribbon2">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مدة أو ببعض نسك</a:t>
            </a:r>
          </a:p>
        </p:txBody>
      </p:sp>
      <p:sp>
        <p:nvSpPr>
          <p:cNvPr id="7" name="شريط إلى الأعلى 6"/>
          <p:cNvSpPr/>
          <p:nvPr/>
        </p:nvSpPr>
        <p:spPr>
          <a:xfrm>
            <a:off x="6013938" y="1635369"/>
            <a:ext cx="3270739" cy="808892"/>
          </a:xfrm>
          <a:prstGeom prst="ribbon2">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ولم يعين نسكا</a:t>
            </a:r>
          </a:p>
        </p:txBody>
      </p:sp>
      <p:sp>
        <p:nvSpPr>
          <p:cNvPr id="10" name="مستطيل 9"/>
          <p:cNvSpPr/>
          <p:nvPr/>
        </p:nvSpPr>
        <p:spPr>
          <a:xfrm>
            <a:off x="8798170" y="2432538"/>
            <a:ext cx="1351652" cy="369332"/>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 ومن أحرم ...</a:t>
            </a:r>
          </a:p>
        </p:txBody>
      </p:sp>
      <p:cxnSp>
        <p:nvCxnSpPr>
          <p:cNvPr id="12" name="رابط كسهم مستقيم 11"/>
          <p:cNvCxnSpPr/>
          <p:nvPr/>
        </p:nvCxnSpPr>
        <p:spPr>
          <a:xfrm>
            <a:off x="8669927" y="2444261"/>
            <a:ext cx="128243" cy="1846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flipH="1">
            <a:off x="6641123" y="2444261"/>
            <a:ext cx="134815" cy="1846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مستطيل مستدير الزوايا 27"/>
          <p:cNvSpPr/>
          <p:nvPr/>
        </p:nvSpPr>
        <p:spPr>
          <a:xfrm>
            <a:off x="2825262" y="2763853"/>
            <a:ext cx="2180492" cy="881970"/>
          </a:xfrm>
          <a:prstGeom prst="round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ويصح أحرمت يوما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أو بنصف نسك </a:t>
            </a:r>
          </a:p>
        </p:txBody>
      </p:sp>
      <p:cxnSp>
        <p:nvCxnSpPr>
          <p:cNvPr id="30" name="رابط كسهم مستقيم 29"/>
          <p:cNvCxnSpPr>
            <a:stCxn id="6" idx="2"/>
          </p:cNvCxnSpPr>
          <p:nvPr/>
        </p:nvCxnSpPr>
        <p:spPr>
          <a:xfrm flipH="1">
            <a:off x="3927230" y="2297720"/>
            <a:ext cx="1" cy="3312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مستطيل 30"/>
          <p:cNvSpPr/>
          <p:nvPr/>
        </p:nvSpPr>
        <p:spPr>
          <a:xfrm>
            <a:off x="7384960" y="5776517"/>
            <a:ext cx="2569934"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س2/ ما حكم تعليق الإحرام؟</a:t>
            </a:r>
          </a:p>
        </p:txBody>
      </p:sp>
      <p:sp>
        <p:nvSpPr>
          <p:cNvPr id="33" name="مستطيل مستدير الزوايا 32"/>
          <p:cNvSpPr/>
          <p:nvPr/>
        </p:nvSpPr>
        <p:spPr>
          <a:xfrm>
            <a:off x="2602523" y="5691552"/>
            <a:ext cx="4505527" cy="539261"/>
          </a:xfrm>
          <a:prstGeom prst="roundRect">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[لا ينعقد ] لا إن أحرم فلان فأنا محرم لعدم جزمه.</a:t>
            </a:r>
          </a:p>
        </p:txBody>
      </p:sp>
      <p:cxnSp>
        <p:nvCxnSpPr>
          <p:cNvPr id="35" name="رابط كسهم مستقيم 34"/>
          <p:cNvCxnSpPr/>
          <p:nvPr/>
        </p:nvCxnSpPr>
        <p:spPr>
          <a:xfrm flipH="1">
            <a:off x="7993983" y="3458198"/>
            <a:ext cx="465561" cy="3780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رابط كسهم مستقيم 41"/>
          <p:cNvCxnSpPr/>
          <p:nvPr/>
        </p:nvCxnSpPr>
        <p:spPr>
          <a:xfrm>
            <a:off x="7466255" y="3458198"/>
            <a:ext cx="435361" cy="3780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12529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circle(in)">
                                      <p:cBhvr>
                                        <p:cTn id="6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3" grpId="0" animBg="1"/>
      <p:bldP spid="25" grpId="0" animBg="1"/>
      <p:bldP spid="5" grpId="0"/>
      <p:bldP spid="6" grpId="0" animBg="1"/>
      <p:bldP spid="7" grpId="0" animBg="1"/>
      <p:bldP spid="10" grpId="0"/>
      <p:bldP spid="28" grpId="0" animBg="1"/>
      <p:bldP spid="31" grpId="0"/>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48" name="رابط بشكل مرفق 47"/>
          <p:cNvCxnSpPr/>
          <p:nvPr/>
        </p:nvCxnSpPr>
        <p:spPr>
          <a:xfrm rot="10800000" flipV="1">
            <a:off x="8288217" y="3628277"/>
            <a:ext cx="1075591" cy="437722"/>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43" name="رابط بشكل مرفق 42"/>
          <p:cNvCxnSpPr/>
          <p:nvPr/>
        </p:nvCxnSpPr>
        <p:spPr>
          <a:xfrm rot="10800000" flipV="1">
            <a:off x="10679722" y="2769579"/>
            <a:ext cx="1031634" cy="86749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2" name="مخطط انسيابي: محطة طرفية 21"/>
          <p:cNvSpPr/>
          <p:nvPr/>
        </p:nvSpPr>
        <p:spPr>
          <a:xfrm>
            <a:off x="10925908" y="2063279"/>
            <a:ext cx="1055078" cy="706299"/>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624647" y="2063281"/>
            <a:ext cx="1301260" cy="679932"/>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8288216" y="2045702"/>
            <a:ext cx="1336431"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5814650" y="2045702"/>
            <a:ext cx="2473566"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عدم الجهر بها</a:t>
            </a:r>
          </a:p>
        </p:txBody>
      </p:sp>
      <p:sp>
        <p:nvSpPr>
          <p:cNvPr id="19" name="مخطط انسيابي: محطة طرفية 18"/>
          <p:cNvSpPr/>
          <p:nvPr/>
        </p:nvSpPr>
        <p:spPr>
          <a:xfrm>
            <a:off x="3933094" y="2054492"/>
            <a:ext cx="1881556" cy="7150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631723"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66800" y="1623646"/>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560278" y="1600201"/>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862646"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761998" y="3856849"/>
            <a:ext cx="4056186"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p>
        </p:txBody>
      </p:sp>
      <p:sp>
        <p:nvSpPr>
          <p:cNvPr id="47" name="مخطط انسيابي: محطة طرفية 46"/>
          <p:cNvSpPr/>
          <p:nvPr/>
        </p:nvSpPr>
        <p:spPr>
          <a:xfrm>
            <a:off x="9237781" y="3477401"/>
            <a:ext cx="1441941" cy="301752"/>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[فيه قولان]</a:t>
            </a:r>
          </a:p>
        </p:txBody>
      </p:sp>
      <p:sp>
        <p:nvSpPr>
          <p:cNvPr id="57" name="مخطط انسيابي: محطة طرفية 56"/>
          <p:cNvSpPr/>
          <p:nvPr/>
        </p:nvSpPr>
        <p:spPr>
          <a:xfrm>
            <a:off x="3528647" y="3779153"/>
            <a:ext cx="4665786" cy="765682"/>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القول الأول: وإذا استوى على راحلته</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قال : لبيك اللهم لبيك  قطع به جماعة</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8" name="مخطط انسيابي: محطة طرفية 57"/>
          <p:cNvSpPr/>
          <p:nvPr/>
        </p:nvSpPr>
        <p:spPr>
          <a:xfrm>
            <a:off x="3481757" y="4598056"/>
            <a:ext cx="4665786" cy="765682"/>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القول الثاني:  والأصح عقب إحرامه</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p:spTree>
    <p:extLst>
      <p:ext uri="{BB962C8B-B14F-4D97-AF65-F5344CB8AC3E}">
        <p14:creationId xmlns:p14="http://schemas.microsoft.com/office/powerpoint/2010/main" val="957950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7" grpId="0" animBg="1"/>
      <p:bldP spid="57" grpId="0" animBg="1"/>
      <p:bldP spid="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43" name="رابط بشكل مرفق 42"/>
          <p:cNvCxnSpPr/>
          <p:nvPr/>
        </p:nvCxnSpPr>
        <p:spPr>
          <a:xfrm rot="10800000" flipV="1">
            <a:off x="9460523" y="2719763"/>
            <a:ext cx="1172310" cy="1137085"/>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2" name="مخطط انسيابي: محطة طرفية 21"/>
          <p:cNvSpPr/>
          <p:nvPr/>
        </p:nvSpPr>
        <p:spPr>
          <a:xfrm>
            <a:off x="10925908" y="2063279"/>
            <a:ext cx="1055078" cy="706299"/>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624647" y="2063281"/>
            <a:ext cx="1301260" cy="679932"/>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8288216" y="2045702"/>
            <a:ext cx="1336431"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5791200" y="2033979"/>
            <a:ext cx="2497016"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عدم الجهر بها</a:t>
            </a:r>
          </a:p>
        </p:txBody>
      </p:sp>
      <p:sp>
        <p:nvSpPr>
          <p:cNvPr id="19" name="مخطط انسيابي: محطة طرفية 18"/>
          <p:cNvSpPr/>
          <p:nvPr/>
        </p:nvSpPr>
        <p:spPr>
          <a:xfrm>
            <a:off x="3933094" y="2054492"/>
            <a:ext cx="1858106" cy="7150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من 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631723"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66800" y="1623646"/>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560278" y="1600201"/>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862646"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761998" y="3856849"/>
            <a:ext cx="4056186"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p>
        </p:txBody>
      </p:sp>
      <p:sp>
        <p:nvSpPr>
          <p:cNvPr id="3" name="مخطط انسيابي: محطة طرفية 2"/>
          <p:cNvSpPr/>
          <p:nvPr/>
        </p:nvSpPr>
        <p:spPr>
          <a:xfrm>
            <a:off x="1172307" y="3167397"/>
            <a:ext cx="8288216" cy="1840567"/>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 لبيك اللهم لبيك</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 أي: أنا مقيم على طاعتك وإجابة أمرك «لبيك لا شريك لك، لبيك إن الحمد</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والنعمة لك والملك، لا شريك لك» روي ذلك عن ابن عمر عن رسول الله - صَلَّى اللَّهُ عَلَيْهِ وَسَلَّمَ - في حديث متفق عليه</a:t>
            </a:r>
          </a:p>
        </p:txBody>
      </p:sp>
    </p:spTree>
    <p:extLst>
      <p:ext uri="{BB962C8B-B14F-4D97-AF65-F5344CB8AC3E}">
        <p14:creationId xmlns:p14="http://schemas.microsoft.com/office/powerpoint/2010/main" val="1646481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صورة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sp>
        <p:nvSpPr>
          <p:cNvPr id="2" name="عنوان 1"/>
          <p:cNvSpPr>
            <a:spLocks noGrp="1"/>
          </p:cNvSpPr>
          <p:nvPr>
            <p:ph type="title"/>
          </p:nvPr>
        </p:nvSpPr>
        <p:spPr>
          <a:xfrm>
            <a:off x="3933186" y="318234"/>
            <a:ext cx="7959969" cy="1100260"/>
          </a:xfrm>
        </p:spPr>
        <p:txBody>
          <a:bodyPr>
            <a:normAutofit/>
          </a:bodyPr>
          <a:lstStyle/>
          <a:p>
            <a:r>
              <a:rPr lang="ar-SA" sz="3000" dirty="0">
                <a:solidFill>
                  <a:srgbClr val="3C6345"/>
                </a:solidFill>
                <a:cs typeface="PT Bold Heading" panose="02010400000000000000" pitchFamily="2" charset="-78"/>
              </a:rPr>
              <a:t>[ما حكم الحج والعمرة؟ علام من؟ كم مرة في العمر؟ ]</a:t>
            </a:r>
          </a:p>
        </p:txBody>
      </p:sp>
      <p:cxnSp>
        <p:nvCxnSpPr>
          <p:cNvPr id="10" name="رابط كسهم مستقيم 9"/>
          <p:cNvCxnSpPr/>
          <p:nvPr/>
        </p:nvCxnSpPr>
        <p:spPr>
          <a:xfrm flipH="1">
            <a:off x="8590130" y="2009441"/>
            <a:ext cx="120747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مستطيل 12"/>
          <p:cNvSpPr/>
          <p:nvPr/>
        </p:nvSpPr>
        <p:spPr>
          <a:xfrm>
            <a:off x="8683953" y="1640109"/>
            <a:ext cx="1019831"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علام من ؟</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0" name="مربع نص 19"/>
          <p:cNvSpPr txBox="1"/>
          <p:nvPr/>
        </p:nvSpPr>
        <p:spPr>
          <a:xfrm>
            <a:off x="9193869" y="2394919"/>
            <a:ext cx="2699286" cy="830997"/>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1- لِقَوْلِهِ تَعَالَى: {وَأَتِمُّوا الْحَجَّ وَالْعُمْرَةَ لِلَّهِ} [البقرة: 196] </a:t>
            </a:r>
          </a:p>
        </p:txBody>
      </p:sp>
      <p:cxnSp>
        <p:nvCxnSpPr>
          <p:cNvPr id="24" name="رابط كسهم مستقيم 23"/>
          <p:cNvCxnSpPr/>
          <p:nvPr/>
        </p:nvCxnSpPr>
        <p:spPr>
          <a:xfrm flipH="1">
            <a:off x="10712008" y="2165544"/>
            <a:ext cx="1" cy="190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رابط كسهم مستقيم 25"/>
          <p:cNvCxnSpPr/>
          <p:nvPr/>
        </p:nvCxnSpPr>
        <p:spPr>
          <a:xfrm>
            <a:off x="10712008" y="3225916"/>
            <a:ext cx="0" cy="2461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مستطيل 34"/>
          <p:cNvSpPr/>
          <p:nvPr/>
        </p:nvSpPr>
        <p:spPr>
          <a:xfrm>
            <a:off x="2516089" y="1580374"/>
            <a:ext cx="3036277" cy="36933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كم مرة في العمر؟ </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0" name="مربع نص 39"/>
          <p:cNvSpPr txBox="1"/>
          <p:nvPr/>
        </p:nvSpPr>
        <p:spPr>
          <a:xfrm>
            <a:off x="722458" y="1718871"/>
            <a:ext cx="2113621" cy="461665"/>
          </a:xfrm>
          <a:prstGeom prst="rect">
            <a:avLst/>
          </a:prstGeom>
          <a:solidFill>
            <a:srgbClr val="B9B9B9"/>
          </a:solidFill>
          <a:ln>
            <a:solidFill>
              <a:schemeClr val="accent3"/>
            </a:solidFill>
          </a:ln>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في عمره مرة واحدة</a:t>
            </a:r>
          </a:p>
        </p:txBody>
      </p:sp>
      <p:sp>
        <p:nvSpPr>
          <p:cNvPr id="41" name="مربع نص 40"/>
          <p:cNvSpPr txBox="1"/>
          <p:nvPr/>
        </p:nvSpPr>
        <p:spPr>
          <a:xfrm>
            <a:off x="5295948" y="1688095"/>
            <a:ext cx="3213100" cy="523220"/>
          </a:xfrm>
          <a:prstGeom prst="rect">
            <a:avLst/>
          </a:prstGeom>
          <a:solidFill>
            <a:srgbClr val="B9B9B9"/>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إذا تقرر ذلك فيجبان على:</a:t>
            </a:r>
            <a:endParaRPr kumimoji="0" lang="ar-SA"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2" name="مربع نص 41"/>
          <p:cNvSpPr txBox="1"/>
          <p:nvPr/>
        </p:nvSpPr>
        <p:spPr>
          <a:xfrm>
            <a:off x="9803471" y="1673101"/>
            <a:ext cx="2089684" cy="461665"/>
          </a:xfrm>
          <a:prstGeom prst="rect">
            <a:avLst/>
          </a:prstGeom>
          <a:solidFill>
            <a:srgbClr val="FEF3DD"/>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هما </a:t>
            </a:r>
            <a:r>
              <a:rPr kumimoji="0" lang="ar-SA" sz="2400" b="1"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واجبان</a:t>
            </a:r>
            <a:r>
              <a:rPr kumimoji="0" lang="ar-SA"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
        <p:nvSpPr>
          <p:cNvPr id="44" name="مربع نص 43"/>
          <p:cNvSpPr txBox="1"/>
          <p:nvPr/>
        </p:nvSpPr>
        <p:spPr>
          <a:xfrm>
            <a:off x="6096000" y="3525832"/>
            <a:ext cx="5797156" cy="1200329"/>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2- لحديث عائشة «يا رسول الله هل على النساء من جهاد قال</a:t>
            </a:r>
            <a:r>
              <a:rPr kumimoji="0" lang="ar-SA" sz="2400" b="0" i="0" u="none" strike="noStrike" kern="1200" cap="none" spc="0" normalizeH="0" noProof="0" dirty="0">
                <a:ln>
                  <a:noFill/>
                </a:ln>
                <a:solidFill>
                  <a:prstClr val="black"/>
                </a:solidFill>
                <a:effectLst/>
                <a:uLnTx/>
                <a:uFillTx/>
                <a:latin typeface="Sakkal Majalla" pitchFamily="2" charset="-78"/>
                <a:ea typeface="+mn-ea"/>
                <a:cs typeface="Sakkal Majalla" pitchFamily="2" charset="-78"/>
              </a:rPr>
              <a:t> ن</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عم عليهن جهاد لا قتال فيه الحج والعمرة» . رواه أحمد وابن ماجه بإسناد صحيح, وإذا ثبت ذلك في النساء فالرجال أولى.</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6" name="مربع نص 45"/>
          <p:cNvSpPr txBox="1"/>
          <p:nvPr/>
        </p:nvSpPr>
        <p:spPr>
          <a:xfrm>
            <a:off x="269630" y="2449823"/>
            <a:ext cx="2566449" cy="1200329"/>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لقوله - صَلَّى اللَّهُ عَلَيْهِ وَسَلَّمَ  «الحج مرة فمن زاد فهو متطوع» رواه أحمد وغيره.</a:t>
            </a:r>
          </a:p>
        </p:txBody>
      </p:sp>
      <p:cxnSp>
        <p:nvCxnSpPr>
          <p:cNvPr id="50" name="رابط كسهم مستقيم 49"/>
          <p:cNvCxnSpPr/>
          <p:nvPr/>
        </p:nvCxnSpPr>
        <p:spPr>
          <a:xfrm flipH="1">
            <a:off x="1921802" y="2211315"/>
            <a:ext cx="1" cy="1836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رابط كسهم مستقيم 53"/>
          <p:cNvCxnSpPr/>
          <p:nvPr/>
        </p:nvCxnSpPr>
        <p:spPr>
          <a:xfrm flipH="1">
            <a:off x="3024554" y="2037681"/>
            <a:ext cx="2271394"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 name="مربع نص 69"/>
          <p:cNvSpPr txBox="1"/>
          <p:nvPr/>
        </p:nvSpPr>
        <p:spPr>
          <a:xfrm>
            <a:off x="3540370" y="2509889"/>
            <a:ext cx="2011996"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القادر؛ أي المستطيع</a:t>
            </a:r>
          </a:p>
        </p:txBody>
      </p:sp>
      <p:sp>
        <p:nvSpPr>
          <p:cNvPr id="71" name="مربع نص 70"/>
          <p:cNvSpPr txBox="1"/>
          <p:nvPr/>
        </p:nvSpPr>
        <p:spPr>
          <a:xfrm>
            <a:off x="5756126" y="2509889"/>
            <a:ext cx="929101"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المكلف</a:t>
            </a:r>
          </a:p>
        </p:txBody>
      </p:sp>
      <p:sp>
        <p:nvSpPr>
          <p:cNvPr id="72" name="مربع نص 71"/>
          <p:cNvSpPr txBox="1"/>
          <p:nvPr/>
        </p:nvSpPr>
        <p:spPr>
          <a:xfrm>
            <a:off x="6785267" y="2509889"/>
            <a:ext cx="718086"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الحر</a:t>
            </a:r>
          </a:p>
        </p:txBody>
      </p:sp>
      <p:sp>
        <p:nvSpPr>
          <p:cNvPr id="73" name="مربع نص 72"/>
          <p:cNvSpPr txBox="1"/>
          <p:nvPr/>
        </p:nvSpPr>
        <p:spPr>
          <a:xfrm>
            <a:off x="7620584" y="2509888"/>
            <a:ext cx="892443"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المسلم</a:t>
            </a:r>
          </a:p>
        </p:txBody>
      </p:sp>
      <p:cxnSp>
        <p:nvCxnSpPr>
          <p:cNvPr id="75" name="رابط كسهم مستقيم 74"/>
          <p:cNvCxnSpPr/>
          <p:nvPr/>
        </p:nvCxnSpPr>
        <p:spPr>
          <a:xfrm>
            <a:off x="8198972" y="2203682"/>
            <a:ext cx="1" cy="2489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رابط كسهم مستقيم 76"/>
          <p:cNvCxnSpPr/>
          <p:nvPr/>
        </p:nvCxnSpPr>
        <p:spPr>
          <a:xfrm>
            <a:off x="7323301" y="2212229"/>
            <a:ext cx="1" cy="2489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رابط كسهم مستقيم 77"/>
          <p:cNvCxnSpPr/>
          <p:nvPr/>
        </p:nvCxnSpPr>
        <p:spPr>
          <a:xfrm>
            <a:off x="5397156" y="2232759"/>
            <a:ext cx="1" cy="2489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رابط كسهم مستقيم 78"/>
          <p:cNvCxnSpPr/>
          <p:nvPr/>
        </p:nvCxnSpPr>
        <p:spPr>
          <a:xfrm>
            <a:off x="6346782" y="2203682"/>
            <a:ext cx="1" cy="2489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137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ppt_x"/>
                                          </p:val>
                                        </p:tav>
                                        <p:tav tm="100000">
                                          <p:val>
                                            <p:strVal val="#ppt_x"/>
                                          </p:val>
                                        </p:tav>
                                      </p:tavLst>
                                    </p:anim>
                                    <p:anim calcmode="lin" valueType="num">
                                      <p:cBhvr additive="base">
                                        <p:cTn id="3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ppt_x"/>
                                          </p:val>
                                        </p:tav>
                                        <p:tav tm="100000">
                                          <p:val>
                                            <p:strVal val="#ppt_x"/>
                                          </p:val>
                                        </p:tav>
                                      </p:tavLst>
                                    </p:anim>
                                    <p:anim calcmode="lin" valueType="num">
                                      <p:cBhvr additive="base">
                                        <p:cTn id="5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35" grpId="0"/>
      <p:bldP spid="40" grpId="0" animBg="1"/>
      <p:bldP spid="41" grpId="0" animBg="1"/>
      <p:bldP spid="42" grpId="0" animBg="1"/>
      <p:bldP spid="44" grpId="0" animBg="1"/>
      <p:bldP spid="46" grpId="0" animBg="1"/>
      <p:bldP spid="70" grpId="0" animBg="1"/>
      <p:bldP spid="71" grpId="0" animBg="1"/>
      <p:bldP spid="72" grpId="0" animBg="1"/>
      <p:bldP spid="7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633"/>
            <a:ext cx="12192000" cy="6857999"/>
          </a:xfrm>
          <a:prstGeom prst="rect">
            <a:avLst/>
          </a:prstGeom>
        </p:spPr>
      </p:pic>
      <p:sp>
        <p:nvSpPr>
          <p:cNvPr id="22" name="مخطط انسيابي: محطة طرفية 21"/>
          <p:cNvSpPr/>
          <p:nvPr/>
        </p:nvSpPr>
        <p:spPr>
          <a:xfrm>
            <a:off x="10925908" y="2063279"/>
            <a:ext cx="1055078" cy="706299"/>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624647" y="2063281"/>
            <a:ext cx="1301260" cy="679932"/>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8288216" y="2045702"/>
            <a:ext cx="1336431" cy="697510"/>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5841023" y="2045702"/>
            <a:ext cx="2447193"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عدم الجهر بها</a:t>
            </a:r>
          </a:p>
        </p:txBody>
      </p:sp>
      <p:sp>
        <p:nvSpPr>
          <p:cNvPr id="19" name="مخطط انسيابي: محطة طرفية 18"/>
          <p:cNvSpPr/>
          <p:nvPr/>
        </p:nvSpPr>
        <p:spPr>
          <a:xfrm>
            <a:off x="3933093" y="2054492"/>
            <a:ext cx="1907929" cy="7150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631723"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66800" y="1623646"/>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560278" y="1600201"/>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944708"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761998" y="3856849"/>
            <a:ext cx="4056186"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p>
        </p:txBody>
      </p:sp>
      <p:cxnSp>
        <p:nvCxnSpPr>
          <p:cNvPr id="6" name="رابط كسهم مستقيم 5"/>
          <p:cNvCxnSpPr/>
          <p:nvPr/>
        </p:nvCxnSpPr>
        <p:spPr>
          <a:xfrm flipH="1">
            <a:off x="9003324" y="2743212"/>
            <a:ext cx="1" cy="1992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مخطط انسيابي: محطة طرفية 6"/>
          <p:cNvSpPr/>
          <p:nvPr/>
        </p:nvSpPr>
        <p:spPr>
          <a:xfrm>
            <a:off x="9999784" y="3622387"/>
            <a:ext cx="1852246" cy="468924"/>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يذكر نسكه فيها</a:t>
            </a:r>
          </a:p>
        </p:txBody>
      </p:sp>
      <p:sp>
        <p:nvSpPr>
          <p:cNvPr id="36" name="مخطط انسيابي: محطة طرفية 35"/>
          <p:cNvSpPr/>
          <p:nvPr/>
        </p:nvSpPr>
        <p:spPr>
          <a:xfrm>
            <a:off x="307728" y="3481359"/>
            <a:ext cx="4604241" cy="1454056"/>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(يصوت بها الرجل) أي يجهر بالتلبية؛ لخبر السائب بن خلاد مرفوعا: «أتاني جبريل فأمرني أن آمر أصحابي أن يرفعوا أصواتهم بالإهلال والتلبية» وصححه الترمذي،</a:t>
            </a:r>
          </a:p>
        </p:txBody>
      </p:sp>
      <p:sp>
        <p:nvSpPr>
          <p:cNvPr id="37" name="مخطط انسيابي: محطة طرفية 36"/>
          <p:cNvSpPr/>
          <p:nvPr/>
        </p:nvSpPr>
        <p:spPr>
          <a:xfrm>
            <a:off x="4911969" y="3622387"/>
            <a:ext cx="1858109" cy="468924"/>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وإكثار التلبية</a:t>
            </a:r>
          </a:p>
        </p:txBody>
      </p:sp>
      <p:sp>
        <p:nvSpPr>
          <p:cNvPr id="39" name="مخطط انسيابي: محطة طرفية 38"/>
          <p:cNvSpPr/>
          <p:nvPr/>
        </p:nvSpPr>
        <p:spPr>
          <a:xfrm>
            <a:off x="8235461" y="2980144"/>
            <a:ext cx="1535723" cy="468924"/>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وسن أن </a:t>
            </a:r>
          </a:p>
        </p:txBody>
      </p:sp>
      <p:sp>
        <p:nvSpPr>
          <p:cNvPr id="40" name="مخطط انسيابي: محطة طرفية 39"/>
          <p:cNvSpPr/>
          <p:nvPr/>
        </p:nvSpPr>
        <p:spPr>
          <a:xfrm>
            <a:off x="6893171" y="3622387"/>
            <a:ext cx="2942492" cy="468924"/>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وأن يبدأ القارن بذكر عمرته</a:t>
            </a:r>
          </a:p>
        </p:txBody>
      </p:sp>
      <p:cxnSp>
        <p:nvCxnSpPr>
          <p:cNvPr id="10" name="رابط مستقيم 9"/>
          <p:cNvCxnSpPr/>
          <p:nvPr/>
        </p:nvCxnSpPr>
        <p:spPr>
          <a:xfrm>
            <a:off x="9771184" y="3282325"/>
            <a:ext cx="1565031" cy="1"/>
          </a:xfrm>
          <a:prstGeom prst="line">
            <a:avLst/>
          </a:prstGeom>
        </p:spPr>
        <p:style>
          <a:lnRef idx="3">
            <a:schemeClr val="dk1"/>
          </a:lnRef>
          <a:fillRef idx="0">
            <a:schemeClr val="dk1"/>
          </a:fillRef>
          <a:effectRef idx="2">
            <a:schemeClr val="dk1"/>
          </a:effectRef>
          <a:fontRef idx="minor">
            <a:schemeClr val="tx1"/>
          </a:fontRef>
        </p:style>
      </p:cxnSp>
      <p:cxnSp>
        <p:nvCxnSpPr>
          <p:cNvPr id="42" name="رابط مستقيم 41"/>
          <p:cNvCxnSpPr/>
          <p:nvPr/>
        </p:nvCxnSpPr>
        <p:spPr>
          <a:xfrm flipV="1">
            <a:off x="4322888" y="3282326"/>
            <a:ext cx="3912576" cy="41098"/>
          </a:xfrm>
          <a:prstGeom prst="line">
            <a:avLst/>
          </a:prstGeom>
        </p:spPr>
        <p:style>
          <a:lnRef idx="3">
            <a:schemeClr val="dk1"/>
          </a:lnRef>
          <a:fillRef idx="0">
            <a:schemeClr val="dk1"/>
          </a:fillRef>
          <a:effectRef idx="2">
            <a:schemeClr val="dk1"/>
          </a:effectRef>
          <a:fontRef idx="minor">
            <a:schemeClr val="tx1"/>
          </a:fontRef>
        </p:style>
      </p:cxnSp>
      <p:cxnSp>
        <p:nvCxnSpPr>
          <p:cNvPr id="52" name="رابط كسهم مستقيم 51"/>
          <p:cNvCxnSpPr/>
          <p:nvPr/>
        </p:nvCxnSpPr>
        <p:spPr>
          <a:xfrm>
            <a:off x="11324492" y="3279307"/>
            <a:ext cx="1" cy="1699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رابط كسهم مستقيم 55"/>
          <p:cNvCxnSpPr/>
          <p:nvPr/>
        </p:nvCxnSpPr>
        <p:spPr>
          <a:xfrm>
            <a:off x="6049108" y="3311375"/>
            <a:ext cx="1" cy="1699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رابط كسهم مستقيم 58"/>
          <p:cNvCxnSpPr/>
          <p:nvPr/>
        </p:nvCxnSpPr>
        <p:spPr>
          <a:xfrm>
            <a:off x="9003323" y="3454884"/>
            <a:ext cx="1" cy="1699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رابط كسهم مستقيم 59"/>
          <p:cNvCxnSpPr/>
          <p:nvPr/>
        </p:nvCxnSpPr>
        <p:spPr>
          <a:xfrm>
            <a:off x="4322888" y="3323424"/>
            <a:ext cx="1" cy="1699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1" name="رابط كسهم مستقيم 60"/>
          <p:cNvCxnSpPr/>
          <p:nvPr/>
        </p:nvCxnSpPr>
        <p:spPr>
          <a:xfrm flipH="1">
            <a:off x="6049107" y="4087681"/>
            <a:ext cx="2" cy="1540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مخطط انسيابي: محطة طرفية 52"/>
          <p:cNvSpPr/>
          <p:nvPr/>
        </p:nvSpPr>
        <p:spPr>
          <a:xfrm>
            <a:off x="5512779" y="4260082"/>
            <a:ext cx="967154" cy="323824"/>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وتتأكد</a:t>
            </a:r>
          </a:p>
        </p:txBody>
      </p:sp>
      <p:sp>
        <p:nvSpPr>
          <p:cNvPr id="62" name="مخطط انسيابي: محطة طرفية 61"/>
          <p:cNvSpPr/>
          <p:nvPr/>
        </p:nvSpPr>
        <p:spPr>
          <a:xfrm>
            <a:off x="106972" y="5164971"/>
            <a:ext cx="1184030" cy="761731"/>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رأى البيت</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63" name="مخطط انسيابي: محطة طرفية 62"/>
          <p:cNvSpPr/>
          <p:nvPr/>
        </p:nvSpPr>
        <p:spPr>
          <a:xfrm>
            <a:off x="1291002" y="5106591"/>
            <a:ext cx="1427290" cy="878492"/>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ركب دابته أو نزل عنها </a:t>
            </a:r>
          </a:p>
        </p:txBody>
      </p:sp>
      <p:sp>
        <p:nvSpPr>
          <p:cNvPr id="64" name="مخطط انسيابي: محطة طرفية 63"/>
          <p:cNvSpPr/>
          <p:nvPr/>
        </p:nvSpPr>
        <p:spPr>
          <a:xfrm>
            <a:off x="9489830" y="5060058"/>
            <a:ext cx="1019907" cy="804680"/>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إذا علا نشزا </a:t>
            </a:r>
          </a:p>
        </p:txBody>
      </p:sp>
      <p:sp>
        <p:nvSpPr>
          <p:cNvPr id="65" name="مخطط انسيابي: محطة طرفية 64"/>
          <p:cNvSpPr/>
          <p:nvPr/>
        </p:nvSpPr>
        <p:spPr>
          <a:xfrm>
            <a:off x="2718292" y="5106591"/>
            <a:ext cx="1521073" cy="878492"/>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فعل محظورا ناسيا </a:t>
            </a:r>
          </a:p>
        </p:txBody>
      </p:sp>
      <p:sp>
        <p:nvSpPr>
          <p:cNvPr id="66" name="مخطط انسيابي: محطة طرفية 65"/>
          <p:cNvSpPr/>
          <p:nvPr/>
        </p:nvSpPr>
        <p:spPr>
          <a:xfrm>
            <a:off x="4239365" y="5106591"/>
            <a:ext cx="967150" cy="878492"/>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سمع ملبيا </a:t>
            </a:r>
          </a:p>
        </p:txBody>
      </p:sp>
      <p:sp>
        <p:nvSpPr>
          <p:cNvPr id="67" name="مخطط انسيابي: محطة طرفية 66"/>
          <p:cNvSpPr/>
          <p:nvPr/>
        </p:nvSpPr>
        <p:spPr>
          <a:xfrm>
            <a:off x="5206515" y="5164971"/>
            <a:ext cx="1099039" cy="804680"/>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التقت الرفاق </a:t>
            </a:r>
          </a:p>
        </p:txBody>
      </p:sp>
      <p:sp>
        <p:nvSpPr>
          <p:cNvPr id="68" name="مخطط انسيابي: محطة طرفية 67"/>
          <p:cNvSpPr/>
          <p:nvPr/>
        </p:nvSpPr>
        <p:spPr>
          <a:xfrm>
            <a:off x="6358309" y="5120871"/>
            <a:ext cx="1175238" cy="804680"/>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أقبل ليل أو نهار </a:t>
            </a:r>
          </a:p>
        </p:txBody>
      </p:sp>
      <p:sp>
        <p:nvSpPr>
          <p:cNvPr id="69" name="مخطط انسيابي: محطة طرفية 68"/>
          <p:cNvSpPr/>
          <p:nvPr/>
        </p:nvSpPr>
        <p:spPr>
          <a:xfrm>
            <a:off x="7533547" y="5102737"/>
            <a:ext cx="978876" cy="804680"/>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صلى مكتوبة </a:t>
            </a:r>
          </a:p>
        </p:txBody>
      </p:sp>
      <p:sp>
        <p:nvSpPr>
          <p:cNvPr id="70" name="مخطط انسيابي: محطة طرفية 69"/>
          <p:cNvSpPr/>
          <p:nvPr/>
        </p:nvSpPr>
        <p:spPr>
          <a:xfrm>
            <a:off x="8532933" y="5060058"/>
            <a:ext cx="940777" cy="804680"/>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أو هبط واديا </a:t>
            </a:r>
          </a:p>
        </p:txBody>
      </p:sp>
    </p:spTree>
    <p:extLst>
      <p:ext uri="{BB962C8B-B14F-4D97-AF65-F5344CB8AC3E}">
        <p14:creationId xmlns:p14="http://schemas.microsoft.com/office/powerpoint/2010/main" val="228992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ppt_x"/>
                                          </p:val>
                                        </p:tav>
                                        <p:tav tm="100000">
                                          <p:val>
                                            <p:strVal val="#ppt_x"/>
                                          </p:val>
                                        </p:tav>
                                      </p:tavLst>
                                    </p:anim>
                                    <p:anim calcmode="lin" valueType="num">
                                      <p:cBhvr additive="base">
                                        <p:cTn id="5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fill="hold"/>
                                        <p:tgtEl>
                                          <p:spTgt spid="65"/>
                                        </p:tgtEl>
                                        <p:attrNameLst>
                                          <p:attrName>ppt_x</p:attrName>
                                        </p:attrNameLst>
                                      </p:cBhvr>
                                      <p:tavLst>
                                        <p:tav tm="0">
                                          <p:val>
                                            <p:strVal val="#ppt_x"/>
                                          </p:val>
                                        </p:tav>
                                        <p:tav tm="100000">
                                          <p:val>
                                            <p:strVal val="#ppt_x"/>
                                          </p:val>
                                        </p:tav>
                                      </p:tavLst>
                                    </p:anim>
                                    <p:anim calcmode="lin" valueType="num">
                                      <p:cBhvr additive="base">
                                        <p:cTn id="7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ppt_x"/>
                                          </p:val>
                                        </p:tav>
                                        <p:tav tm="100000">
                                          <p:val>
                                            <p:strVal val="#ppt_x"/>
                                          </p:val>
                                        </p:tav>
                                      </p:tavLst>
                                    </p:anim>
                                    <p:anim calcmode="lin" valueType="num">
                                      <p:cBhvr additive="base">
                                        <p:cTn id="8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37" grpId="0" animBg="1"/>
      <p:bldP spid="39" grpId="0" animBg="1"/>
      <p:bldP spid="40" grpId="0" animBg="1"/>
      <p:bldP spid="53"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2" name="مخطط انسيابي: محطة طرفية 21"/>
          <p:cNvSpPr/>
          <p:nvPr/>
        </p:nvSpPr>
        <p:spPr>
          <a:xfrm>
            <a:off x="10925908" y="2063279"/>
            <a:ext cx="1055078" cy="706299"/>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179170" y="2063280"/>
            <a:ext cx="1746738" cy="73266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7842738" y="2067673"/>
            <a:ext cx="1336431"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5744308" y="2072071"/>
            <a:ext cx="2098430" cy="723877"/>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لا يجهر فيها </a:t>
            </a:r>
          </a:p>
        </p:txBody>
      </p:sp>
      <p:sp>
        <p:nvSpPr>
          <p:cNvPr id="19" name="مخطط انسيابي: محطة طرفية 18"/>
          <p:cNvSpPr/>
          <p:nvPr/>
        </p:nvSpPr>
        <p:spPr>
          <a:xfrm>
            <a:off x="3933094" y="2054492"/>
            <a:ext cx="1811214" cy="7150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552592"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66800" y="1623646"/>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560278" y="1600201"/>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72196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761998" y="3856849"/>
            <a:ext cx="4056186"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p>
        </p:txBody>
      </p:sp>
      <p:cxnSp>
        <p:nvCxnSpPr>
          <p:cNvPr id="6" name="رابط كسهم مستقيم 5"/>
          <p:cNvCxnSpPr>
            <a:stCxn id="17" idx="2"/>
          </p:cNvCxnSpPr>
          <p:nvPr/>
        </p:nvCxnSpPr>
        <p:spPr>
          <a:xfrm>
            <a:off x="6793523" y="2795948"/>
            <a:ext cx="0" cy="2432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مخطط انسيابي: محطة طرفية 6"/>
          <p:cNvSpPr/>
          <p:nvPr/>
        </p:nvSpPr>
        <p:spPr>
          <a:xfrm>
            <a:off x="4935416" y="3112433"/>
            <a:ext cx="3886200" cy="1488831"/>
          </a:xfrm>
          <a:prstGeom prst="flowChartTerminator">
            <a:avLst/>
          </a:prstGeom>
          <a:solidFill>
            <a:srgbClr val="FFEDB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إنما يسن الجهر بالتلبية </a:t>
            </a:r>
            <a:r>
              <a:rPr kumimoji="0" lang="ar-SA" sz="2400" b="1"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في غير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1- </a:t>
            </a:r>
            <a:r>
              <a:rPr kumimoji="0" lang="ar-SA" sz="24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مساجد الحل وأمصاره،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lumMod val="95000"/>
                    <a:lumOff val="5000"/>
                  </a:prstClr>
                </a:solidFill>
                <a:effectLst/>
                <a:uLnTx/>
                <a:uFillTx/>
                <a:latin typeface="Sakkal Majalla" pitchFamily="2" charset="-78"/>
                <a:ea typeface="+mn-ea"/>
                <a:cs typeface="Sakkal Majalla" pitchFamily="2" charset="-78"/>
              </a:rPr>
              <a:t>2- وفي غير طواف القدوم والسعي بعده، </a:t>
            </a:r>
          </a:p>
        </p:txBody>
      </p:sp>
    </p:spTree>
    <p:extLst>
      <p:ext uri="{BB962C8B-B14F-4D97-AF65-F5344CB8AC3E}">
        <p14:creationId xmlns:p14="http://schemas.microsoft.com/office/powerpoint/2010/main" val="4280139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2" name="مخطط انسيابي: محطة طرفية 21"/>
          <p:cNvSpPr/>
          <p:nvPr/>
        </p:nvSpPr>
        <p:spPr>
          <a:xfrm>
            <a:off x="10925908" y="2063279"/>
            <a:ext cx="1055078" cy="706299"/>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624647" y="2063281"/>
            <a:ext cx="1301260" cy="679932"/>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8288216" y="2045702"/>
            <a:ext cx="1336431"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5943600" y="2045702"/>
            <a:ext cx="2344617"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عدم الجهر بها</a:t>
            </a:r>
          </a:p>
        </p:txBody>
      </p:sp>
      <p:sp>
        <p:nvSpPr>
          <p:cNvPr id="19" name="مخطط انسيابي: محطة طرفية 18"/>
          <p:cNvSpPr/>
          <p:nvPr/>
        </p:nvSpPr>
        <p:spPr>
          <a:xfrm>
            <a:off x="3933094" y="2054492"/>
            <a:ext cx="2010506" cy="715087"/>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631723"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66800" y="1623646"/>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844562" y="1594337"/>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862646"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رابط كسهم مستقيم 5"/>
          <p:cNvCxnSpPr/>
          <p:nvPr/>
        </p:nvCxnSpPr>
        <p:spPr>
          <a:xfrm flipH="1">
            <a:off x="4806461" y="2769579"/>
            <a:ext cx="11723" cy="372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مخطط انسيابي: محطة طرفية 6"/>
          <p:cNvSpPr/>
          <p:nvPr/>
        </p:nvSpPr>
        <p:spPr>
          <a:xfrm>
            <a:off x="3933093" y="3141785"/>
            <a:ext cx="1893275" cy="715064"/>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وتشرع بالعربية لقادر وإلا فبلغته</a:t>
            </a:r>
          </a:p>
        </p:txBody>
      </p:sp>
    </p:spTree>
    <p:extLst>
      <p:ext uri="{BB962C8B-B14F-4D97-AF65-F5344CB8AC3E}">
        <p14:creationId xmlns:p14="http://schemas.microsoft.com/office/powerpoint/2010/main" val="2534268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2" name="مخطط انسيابي: محطة طرفية 21"/>
          <p:cNvSpPr/>
          <p:nvPr/>
        </p:nvSpPr>
        <p:spPr>
          <a:xfrm>
            <a:off x="10925908" y="2063279"/>
            <a:ext cx="1055078" cy="706299"/>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624647" y="2063281"/>
            <a:ext cx="1301260" cy="679932"/>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8288216" y="2045702"/>
            <a:ext cx="1336431"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5802922" y="2045702"/>
            <a:ext cx="2485294"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عدم الجهر بها</a:t>
            </a:r>
          </a:p>
        </p:txBody>
      </p:sp>
      <p:sp>
        <p:nvSpPr>
          <p:cNvPr id="19" name="مخطط انسيابي: محطة طرفية 18"/>
          <p:cNvSpPr/>
          <p:nvPr/>
        </p:nvSpPr>
        <p:spPr>
          <a:xfrm>
            <a:off x="3933093" y="2054492"/>
            <a:ext cx="1869829" cy="7150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FFEE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631723"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66800" y="1623646"/>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560278" y="1600201"/>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862646"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رابط كسهم مستقيم 5"/>
          <p:cNvCxnSpPr/>
          <p:nvPr/>
        </p:nvCxnSpPr>
        <p:spPr>
          <a:xfrm>
            <a:off x="3100755" y="2769579"/>
            <a:ext cx="0" cy="2666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مخطط انسيابي: محطة طرفية 35"/>
          <p:cNvSpPr/>
          <p:nvPr/>
        </p:nvSpPr>
        <p:spPr>
          <a:xfrm>
            <a:off x="1465385" y="3080246"/>
            <a:ext cx="3106615" cy="697508"/>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ويسن بعدها دعاء وصلاة على النبي - صَلَّى اللَّهُ عَلَيْهِ وَسَلَّمَ -</a:t>
            </a:r>
          </a:p>
        </p:txBody>
      </p:sp>
    </p:spTree>
    <p:extLst>
      <p:ext uri="{BB962C8B-B14F-4D97-AF65-F5344CB8AC3E}">
        <p14:creationId xmlns:p14="http://schemas.microsoft.com/office/powerpoint/2010/main" val="2666204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2" name="مخطط انسيابي: محطة طرفية 21"/>
          <p:cNvSpPr/>
          <p:nvPr/>
        </p:nvSpPr>
        <p:spPr>
          <a:xfrm>
            <a:off x="10925908" y="2063279"/>
            <a:ext cx="1055078" cy="706299"/>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624647" y="2063281"/>
            <a:ext cx="1301260" cy="679932"/>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8288216" y="2045702"/>
            <a:ext cx="1336431"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6013939" y="2045702"/>
            <a:ext cx="2274278"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عدم الجهر بها</a:t>
            </a:r>
          </a:p>
        </p:txBody>
      </p:sp>
      <p:sp>
        <p:nvSpPr>
          <p:cNvPr id="19" name="مخطط انسيابي: محطة طرفية 18"/>
          <p:cNvSpPr/>
          <p:nvPr/>
        </p:nvSpPr>
        <p:spPr>
          <a:xfrm>
            <a:off x="3933093" y="2054492"/>
            <a:ext cx="2080845" cy="7150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631723"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66800" y="1623646"/>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560278" y="1600201"/>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862646"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رابط كسهم مستقيم 26"/>
          <p:cNvCxnSpPr/>
          <p:nvPr/>
        </p:nvCxnSpPr>
        <p:spPr>
          <a:xfrm flipH="1">
            <a:off x="1948960" y="2749085"/>
            <a:ext cx="11725" cy="1699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مخطط انسيابي: محطة طرفية 35"/>
          <p:cNvSpPr/>
          <p:nvPr/>
        </p:nvSpPr>
        <p:spPr>
          <a:xfrm>
            <a:off x="304800" y="2927867"/>
            <a:ext cx="3487615" cy="1081426"/>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وتخفيها المرأة بقدر ما تسمع رفيقتها ويكره جهرها فوق ذلك مخافة الفتنة</a:t>
            </a:r>
          </a:p>
        </p:txBody>
      </p:sp>
    </p:spTree>
    <p:extLst>
      <p:ext uri="{BB962C8B-B14F-4D97-AF65-F5344CB8AC3E}">
        <p14:creationId xmlns:p14="http://schemas.microsoft.com/office/powerpoint/2010/main" val="4245069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2" name="مخطط انسيابي: محطة طرفية 21"/>
          <p:cNvSpPr/>
          <p:nvPr/>
        </p:nvSpPr>
        <p:spPr>
          <a:xfrm>
            <a:off x="10925908" y="2063279"/>
            <a:ext cx="1055078" cy="706299"/>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وقت التلبية</a:t>
            </a:r>
          </a:p>
        </p:txBody>
      </p:sp>
      <p:sp>
        <p:nvSpPr>
          <p:cNvPr id="2" name="عنوان 1"/>
          <p:cNvSpPr>
            <a:spLocks noGrp="1"/>
          </p:cNvSpPr>
          <p:nvPr>
            <p:ph type="title"/>
          </p:nvPr>
        </p:nvSpPr>
        <p:spPr>
          <a:xfrm>
            <a:off x="9507416" y="294788"/>
            <a:ext cx="2414954" cy="795460"/>
          </a:xfrm>
        </p:spPr>
        <p:txBody>
          <a:bodyPr>
            <a:normAutofit/>
          </a:bodyPr>
          <a:lstStyle/>
          <a:p>
            <a:r>
              <a:rPr lang="ar-SA" sz="3000" dirty="0">
                <a:solidFill>
                  <a:srgbClr val="3C6345"/>
                </a:solidFill>
                <a:cs typeface="PT Bold Heading" pitchFamily="2" charset="-78"/>
              </a:rPr>
              <a:t>الـتـلـبـيـة</a:t>
            </a:r>
          </a:p>
        </p:txBody>
      </p:sp>
      <p:sp>
        <p:nvSpPr>
          <p:cNvPr id="5" name="مخطط انسيابي: محطة طرفية 4"/>
          <p:cNvSpPr/>
          <p:nvPr/>
        </p:nvSpPr>
        <p:spPr>
          <a:xfrm>
            <a:off x="5404339" y="1389185"/>
            <a:ext cx="1934308" cy="480646"/>
          </a:xfrm>
          <a:prstGeom prst="flowChartTerminator">
            <a:avLst/>
          </a:prstGeom>
          <a:solidFill>
            <a:srgbClr val="FEF3DF"/>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التلبية</a:t>
            </a:r>
          </a:p>
        </p:txBody>
      </p:sp>
      <p:sp>
        <p:nvSpPr>
          <p:cNvPr id="8" name="مخطط انسيابي: محطة طرفية 7"/>
          <p:cNvSpPr/>
          <p:nvPr/>
        </p:nvSpPr>
        <p:spPr>
          <a:xfrm>
            <a:off x="9624647" y="2063281"/>
            <a:ext cx="1301260" cy="679932"/>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صيغتها ومعناها</a:t>
            </a:r>
          </a:p>
        </p:txBody>
      </p:sp>
      <p:sp>
        <p:nvSpPr>
          <p:cNvPr id="15" name="مخطط انسيابي: محطة طرفية 14"/>
          <p:cNvSpPr/>
          <p:nvPr/>
        </p:nvSpPr>
        <p:spPr>
          <a:xfrm>
            <a:off x="169983" y="2033979"/>
            <a:ext cx="1184030" cy="685787"/>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حكم تلبية الحلال</a:t>
            </a:r>
          </a:p>
        </p:txBody>
      </p:sp>
      <p:sp>
        <p:nvSpPr>
          <p:cNvPr id="16" name="مخطط انسيابي: محطة طرفية 15"/>
          <p:cNvSpPr/>
          <p:nvPr/>
        </p:nvSpPr>
        <p:spPr>
          <a:xfrm>
            <a:off x="8288216" y="2045702"/>
            <a:ext cx="1336431"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التلبية</a:t>
            </a:r>
          </a:p>
        </p:txBody>
      </p:sp>
      <p:sp>
        <p:nvSpPr>
          <p:cNvPr id="17" name="مخطط انسيابي: محطة طرفية 16"/>
          <p:cNvSpPr/>
          <p:nvPr/>
        </p:nvSpPr>
        <p:spPr>
          <a:xfrm>
            <a:off x="6049108" y="2045702"/>
            <a:ext cx="2239108" cy="6857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مواضع عدم الجهر بها</a:t>
            </a:r>
          </a:p>
        </p:txBody>
      </p:sp>
      <p:sp>
        <p:nvSpPr>
          <p:cNvPr id="19" name="مخطط انسيابي: محطة طرفية 18"/>
          <p:cNvSpPr/>
          <p:nvPr/>
        </p:nvSpPr>
        <p:spPr>
          <a:xfrm>
            <a:off x="3933094" y="2054492"/>
            <a:ext cx="2116014" cy="715087"/>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مشروعية التلبية بالعربية</a:t>
            </a:r>
          </a:p>
        </p:txBody>
      </p:sp>
      <p:sp>
        <p:nvSpPr>
          <p:cNvPr id="20" name="مخطط انسيابي: محطة طرفية 19"/>
          <p:cNvSpPr/>
          <p:nvPr/>
        </p:nvSpPr>
        <p:spPr>
          <a:xfrm>
            <a:off x="2543908" y="2072071"/>
            <a:ext cx="1395046" cy="697508"/>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سنن ما بعد التلبية </a:t>
            </a:r>
          </a:p>
        </p:txBody>
      </p:sp>
      <p:sp>
        <p:nvSpPr>
          <p:cNvPr id="21" name="مخطط انسيابي: محطة طرفية 20"/>
          <p:cNvSpPr/>
          <p:nvPr/>
        </p:nvSpPr>
        <p:spPr>
          <a:xfrm>
            <a:off x="1354013" y="2033979"/>
            <a:ext cx="1189895" cy="697510"/>
          </a:xfrm>
          <a:prstGeom prst="flowChartTerminator">
            <a:avLst/>
          </a:prstGeom>
          <a:solidFill>
            <a:srgbClr val="BABABA"/>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صفة تلبية المرأة</a:t>
            </a:r>
          </a:p>
        </p:txBody>
      </p:sp>
      <p:cxnSp>
        <p:nvCxnSpPr>
          <p:cNvPr id="24" name="رابط مستقيم 23"/>
          <p:cNvCxnSpPr/>
          <p:nvPr/>
        </p:nvCxnSpPr>
        <p:spPr>
          <a:xfrm>
            <a:off x="7338647" y="1629508"/>
            <a:ext cx="3880338"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مستقيم 25"/>
          <p:cNvCxnSpPr/>
          <p:nvPr/>
        </p:nvCxnSpPr>
        <p:spPr>
          <a:xfrm>
            <a:off x="1078523" y="1594338"/>
            <a:ext cx="4325816" cy="11724"/>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كسهم مستقيم 27"/>
          <p:cNvCxnSpPr/>
          <p:nvPr/>
        </p:nvCxnSpPr>
        <p:spPr>
          <a:xfrm flipH="1">
            <a:off x="7631723"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flipH="1">
            <a:off x="2039816" y="159433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رابط كسهم مستقيم 29"/>
          <p:cNvCxnSpPr/>
          <p:nvPr/>
        </p:nvCxnSpPr>
        <p:spPr>
          <a:xfrm flipH="1">
            <a:off x="1055077" y="1588477"/>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flipH="1">
            <a:off x="3130062" y="1594339"/>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flipH="1">
            <a:off x="4560278" y="1600201"/>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flipH="1">
            <a:off x="8862646"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كسهم مستقيم 33"/>
          <p:cNvCxnSpPr/>
          <p:nvPr/>
        </p:nvCxnSpPr>
        <p:spPr>
          <a:xfrm flipH="1">
            <a:off x="10292862" y="1606062"/>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رابط كسهم مستقيم 34"/>
          <p:cNvCxnSpPr/>
          <p:nvPr/>
        </p:nvCxnSpPr>
        <p:spPr>
          <a:xfrm flipH="1">
            <a:off x="11195539" y="1629508"/>
            <a:ext cx="11723" cy="3399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رابط كسهم مستقيم 26"/>
          <p:cNvCxnSpPr/>
          <p:nvPr/>
        </p:nvCxnSpPr>
        <p:spPr>
          <a:xfrm flipH="1">
            <a:off x="949569" y="2743213"/>
            <a:ext cx="11724" cy="1699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مخطط انسيابي: محطة طرفية 35"/>
          <p:cNvSpPr/>
          <p:nvPr/>
        </p:nvSpPr>
        <p:spPr>
          <a:xfrm>
            <a:off x="234458" y="2927879"/>
            <a:ext cx="2268417" cy="685787"/>
          </a:xfrm>
          <a:prstGeom prst="flowChartTerminator">
            <a:avLst/>
          </a:prstGeom>
          <a:solidFill>
            <a:srgbClr val="FFEDB1"/>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ولا تكره التلبية لحلال.</a:t>
            </a:r>
          </a:p>
        </p:txBody>
      </p:sp>
    </p:spTree>
    <p:extLst>
      <p:ext uri="{BB962C8B-B14F-4D97-AF65-F5344CB8AC3E}">
        <p14:creationId xmlns:p14="http://schemas.microsoft.com/office/powerpoint/2010/main" val="1655169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عنوان 1"/>
          <p:cNvSpPr>
            <a:spLocks noGrp="1"/>
          </p:cNvSpPr>
          <p:nvPr>
            <p:ph type="title"/>
          </p:nvPr>
        </p:nvSpPr>
        <p:spPr/>
        <p:txBody>
          <a:bodyPr/>
          <a:lstStyle/>
          <a:p>
            <a:r>
              <a:rPr lang="ar-SA" dirty="0">
                <a:solidFill>
                  <a:srgbClr val="3C6345"/>
                </a:solidFill>
                <a:cs typeface="PT Bold Heading" pitchFamily="2" charset="-78"/>
              </a:rPr>
              <a:t>أســـــئــلــة (</a:t>
            </a:r>
            <a:r>
              <a:rPr lang="ar-SA" sz="3200" dirty="0">
                <a:solidFill>
                  <a:srgbClr val="3C6345"/>
                </a:solidFill>
                <a:cs typeface="PT Bold Heading" pitchFamily="2" charset="-78"/>
              </a:rPr>
              <a:t>اختياري</a:t>
            </a:r>
            <a:r>
              <a:rPr lang="ar-SA" dirty="0">
                <a:solidFill>
                  <a:srgbClr val="3C6345"/>
                </a:solidFill>
                <a:cs typeface="PT Bold Heading" pitchFamily="2" charset="-78"/>
              </a:rPr>
              <a:t>)...</a:t>
            </a:r>
            <a:endParaRPr lang="ar-SA" dirty="0">
              <a:solidFill>
                <a:srgbClr val="3C6345"/>
              </a:solidFill>
            </a:endParaRPr>
          </a:p>
        </p:txBody>
      </p:sp>
      <p:sp>
        <p:nvSpPr>
          <p:cNvPr id="3" name="عنصر نائب للمحتوى 2"/>
          <p:cNvSpPr>
            <a:spLocks noGrp="1"/>
          </p:cNvSpPr>
          <p:nvPr>
            <p:ph idx="1"/>
          </p:nvPr>
        </p:nvSpPr>
        <p:spPr>
          <a:xfrm>
            <a:off x="838200" y="1825625"/>
            <a:ext cx="10767646" cy="4351338"/>
          </a:xfrm>
        </p:spPr>
        <p:txBody>
          <a:bodyPr>
            <a:normAutofit/>
          </a:bodyPr>
          <a:lstStyle/>
          <a:p>
            <a:pPr marL="0" indent="0">
              <a:buNone/>
            </a:pPr>
            <a:r>
              <a:rPr lang="ar-SA" sz="3200" dirty="0">
                <a:solidFill>
                  <a:schemeClr val="dk1"/>
                </a:solidFill>
                <a:latin typeface="Sakkal Majalla" pitchFamily="2" charset="-78"/>
                <a:cs typeface="Sakkal Majalla" pitchFamily="2" charset="-78"/>
              </a:rPr>
              <a:t>1- يسن لمريد الإحرام ... أمور:</a:t>
            </a:r>
          </a:p>
          <a:p>
            <a:pPr marL="514350" indent="-514350">
              <a:buAutoNum type="arabic1Minus"/>
            </a:pPr>
            <a:r>
              <a:rPr lang="ar-SA" sz="3200" dirty="0">
                <a:solidFill>
                  <a:schemeClr val="dk1"/>
                </a:solidFill>
                <a:latin typeface="Sakkal Majalla" pitchFamily="2" charset="-78"/>
                <a:cs typeface="Sakkal Majalla" pitchFamily="2" charset="-78"/>
              </a:rPr>
              <a:t>سبع             ب- ثمان             ج- ست</a:t>
            </a:r>
          </a:p>
          <a:p>
            <a:pPr marL="0" indent="0">
              <a:buNone/>
            </a:pPr>
            <a:r>
              <a:rPr lang="ar-SA" sz="3200" dirty="0">
                <a:solidFill>
                  <a:schemeClr val="dk1"/>
                </a:solidFill>
                <a:latin typeface="Sakkal Majalla" pitchFamily="2" charset="-78"/>
                <a:cs typeface="Sakkal Majalla" pitchFamily="2" charset="-78"/>
              </a:rPr>
              <a:t>2- أنواع النسك :</a:t>
            </a:r>
          </a:p>
          <a:p>
            <a:pPr marL="514350" indent="-514350">
              <a:buAutoNum type="arabic1Minus"/>
            </a:pPr>
            <a:r>
              <a:rPr lang="ar-SA" sz="3200" dirty="0">
                <a:solidFill>
                  <a:schemeClr val="dk1"/>
                </a:solidFill>
                <a:latin typeface="Sakkal Majalla" pitchFamily="2" charset="-78"/>
                <a:cs typeface="Sakkal Majalla" pitchFamily="2" charset="-78"/>
              </a:rPr>
              <a:t>تمتع وإفراد          ب- إفراد وقران           ج- تمتع وإفراد وقران</a:t>
            </a:r>
          </a:p>
          <a:p>
            <a:pPr marL="0" indent="0">
              <a:buNone/>
            </a:pPr>
            <a:r>
              <a:rPr lang="ar-SA" sz="3200" dirty="0">
                <a:solidFill>
                  <a:schemeClr val="dk1"/>
                </a:solidFill>
                <a:latin typeface="Sakkal Majalla" pitchFamily="2" charset="-78"/>
                <a:cs typeface="Sakkal Majalla" pitchFamily="2" charset="-78"/>
              </a:rPr>
              <a:t>3- من كان مسافة قصر فأكثر من الحرم.</a:t>
            </a:r>
          </a:p>
          <a:p>
            <a:pPr marL="0" indent="0">
              <a:buNone/>
            </a:pPr>
            <a:r>
              <a:rPr lang="ar-SA" sz="3200" dirty="0">
                <a:solidFill>
                  <a:schemeClr val="dk1"/>
                </a:solidFill>
                <a:latin typeface="Sakkal Majalla" pitchFamily="2" charset="-78"/>
                <a:cs typeface="Sakkal Majalla" pitchFamily="2" charset="-78"/>
              </a:rPr>
              <a:t>أ- الأفقي         ب- المكي        ج- الحاج</a:t>
            </a:r>
          </a:p>
        </p:txBody>
      </p:sp>
      <p:sp>
        <p:nvSpPr>
          <p:cNvPr id="7" name="نجمة ذات 5 نقاط 6"/>
          <p:cNvSpPr/>
          <p:nvPr/>
        </p:nvSpPr>
        <p:spPr>
          <a:xfrm>
            <a:off x="9214338" y="2368062"/>
            <a:ext cx="234462" cy="164123"/>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نجمة ذات 5 نقاط 7"/>
          <p:cNvSpPr/>
          <p:nvPr/>
        </p:nvSpPr>
        <p:spPr>
          <a:xfrm>
            <a:off x="11113477" y="4642339"/>
            <a:ext cx="234462" cy="164123"/>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نجمة ذات 5 نقاط 8"/>
          <p:cNvSpPr/>
          <p:nvPr/>
        </p:nvSpPr>
        <p:spPr>
          <a:xfrm>
            <a:off x="6330461" y="3552093"/>
            <a:ext cx="234462" cy="164123"/>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2767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3784"/>
            <a:ext cx="12192000" cy="6764215"/>
          </a:xfrm>
          <a:prstGeom prst="rect">
            <a:avLst/>
          </a:prstGeom>
        </p:spPr>
      </p:pic>
      <p:sp>
        <p:nvSpPr>
          <p:cNvPr id="2" name="عنوان 1"/>
          <p:cNvSpPr>
            <a:spLocks noGrp="1"/>
          </p:cNvSpPr>
          <p:nvPr>
            <p:ph type="title"/>
          </p:nvPr>
        </p:nvSpPr>
        <p:spPr/>
        <p:txBody>
          <a:bodyPr/>
          <a:lstStyle/>
          <a:p>
            <a:r>
              <a:rPr lang="ar-SA" sz="4000" dirty="0">
                <a:solidFill>
                  <a:srgbClr val="3C6345"/>
                </a:solidFill>
                <a:cs typeface="PT Bold Heading" pitchFamily="2" charset="-78"/>
              </a:rPr>
              <a:t>أســـــئــلــة</a:t>
            </a:r>
            <a:r>
              <a:rPr lang="ar-SA" dirty="0">
                <a:solidFill>
                  <a:srgbClr val="3C6345"/>
                </a:solidFill>
                <a:cs typeface="PT Bold Heading" pitchFamily="2" charset="-78"/>
              </a:rPr>
              <a:t> </a:t>
            </a:r>
            <a:r>
              <a:rPr lang="ar-SA" sz="4000" dirty="0">
                <a:solidFill>
                  <a:srgbClr val="3C6345"/>
                </a:solidFill>
                <a:cs typeface="PT Bold Heading" pitchFamily="2" charset="-78"/>
              </a:rPr>
              <a:t>(</a:t>
            </a:r>
            <a:r>
              <a:rPr lang="ar-SA" sz="2800" dirty="0">
                <a:solidFill>
                  <a:srgbClr val="3C6345"/>
                </a:solidFill>
                <a:cs typeface="PT Bold Heading" pitchFamily="2" charset="-78"/>
              </a:rPr>
              <a:t>صح وخطأ</a:t>
            </a:r>
            <a:r>
              <a:rPr lang="ar-SA" sz="4000" dirty="0">
                <a:solidFill>
                  <a:srgbClr val="3C6345"/>
                </a:solidFill>
                <a:cs typeface="PT Bold Heading" pitchFamily="2" charset="-78"/>
              </a:rPr>
              <a:t>)...</a:t>
            </a:r>
            <a:endParaRPr lang="ar-SA" sz="2800" dirty="0">
              <a:solidFill>
                <a:srgbClr val="3C6345"/>
              </a:solidFill>
            </a:endParaRPr>
          </a:p>
        </p:txBody>
      </p:sp>
      <p:sp>
        <p:nvSpPr>
          <p:cNvPr id="5" name="مربع نص 4"/>
          <p:cNvSpPr txBox="1"/>
          <p:nvPr/>
        </p:nvSpPr>
        <p:spPr>
          <a:xfrm>
            <a:off x="304801" y="2391508"/>
            <a:ext cx="11066584" cy="255454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1- </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وسن لمفرد وقارن </a:t>
            </a:r>
            <a:r>
              <a:rPr kumimoji="0" lang="ar-SA" sz="32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فسخ</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نيتهما بحج وينويان بإحرامهما ذلك عمرة مفردة </a:t>
            </a: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صح</a:t>
            </a: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2-  ينعقد الإحرام بتعليقه(</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خطأ</a:t>
            </a: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3-  وقت التلبية بعد الإحرام قولا واحدا(</a:t>
            </a:r>
            <a:r>
              <a:rPr kumimoji="0" lang="ar-SA" sz="32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خطأ</a:t>
            </a:r>
            <a:r>
              <a:rPr kumimoji="0" lang="ar-SA" sz="32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p:spTree>
    <p:extLst>
      <p:ext uri="{BB962C8B-B14F-4D97-AF65-F5344CB8AC3E}">
        <p14:creationId xmlns:p14="http://schemas.microsoft.com/office/powerpoint/2010/main" val="1640011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p:cNvSpPr txBox="1"/>
          <p:nvPr/>
        </p:nvSpPr>
        <p:spPr>
          <a:xfrm>
            <a:off x="1406768" y="5822740"/>
            <a:ext cx="2895600" cy="461665"/>
          </a:xfrm>
          <a:prstGeom prst="rect">
            <a:avLst/>
          </a:prstGeom>
          <a:noFill/>
        </p:spPr>
        <p:txBody>
          <a:bodyPr wrap="square" rtlCol="1">
            <a:spAutoFit/>
          </a:bodyPr>
          <a:lstStyle/>
          <a:p>
            <a:pPr algn="ctr"/>
            <a:r>
              <a:rPr lang="ar-SA" sz="2400" b="1" dirty="0">
                <a:solidFill>
                  <a:schemeClr val="tx1">
                    <a:lumMod val="50000"/>
                    <a:lumOff val="50000"/>
                  </a:schemeClr>
                </a:solidFill>
                <a:cs typeface="Akhbar MT" pitchFamily="2" charset="-78"/>
              </a:rPr>
              <a:t>بـــاب الفدية</a:t>
            </a:r>
          </a:p>
        </p:txBody>
      </p:sp>
    </p:spTree>
    <p:extLst>
      <p:ext uri="{BB962C8B-B14F-4D97-AF65-F5344CB8AC3E}">
        <p14:creationId xmlns:p14="http://schemas.microsoft.com/office/powerpoint/2010/main" val="421796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322"/>
            <a:ext cx="12192000" cy="6798651"/>
          </a:xfrm>
          <a:prstGeom prst="rect">
            <a:avLst/>
          </a:prstGeom>
        </p:spPr>
      </p:pic>
      <p:sp>
        <p:nvSpPr>
          <p:cNvPr id="2" name="عنوان 1"/>
          <p:cNvSpPr>
            <a:spLocks noGrp="1"/>
          </p:cNvSpPr>
          <p:nvPr>
            <p:ph type="title"/>
          </p:nvPr>
        </p:nvSpPr>
        <p:spPr>
          <a:xfrm>
            <a:off x="3634153" y="318234"/>
            <a:ext cx="8194432" cy="631336"/>
          </a:xfrm>
        </p:spPr>
        <p:txBody>
          <a:bodyPr>
            <a:normAutofit fontScale="90000"/>
          </a:bodyPr>
          <a:lstStyle/>
          <a:p>
            <a:r>
              <a:rPr lang="ar-SA" sz="4000" dirty="0">
                <a:cs typeface="PT Bold Heading" panose="02010400000000000000" pitchFamily="2" charset="-78"/>
              </a:rPr>
              <a:t>[محاور العرض]</a:t>
            </a:r>
          </a:p>
        </p:txBody>
      </p:sp>
      <p:sp>
        <p:nvSpPr>
          <p:cNvPr id="14" name="مستطيل 13"/>
          <p:cNvSpPr/>
          <p:nvPr/>
        </p:nvSpPr>
        <p:spPr>
          <a:xfrm>
            <a:off x="8621691" y="4117758"/>
            <a:ext cx="229550" cy="397032"/>
          </a:xfrm>
          <a:prstGeom prst="rect">
            <a:avLst/>
          </a:prstGeom>
        </p:spPr>
        <p:txBody>
          <a:bodyPr wrap="none">
            <a:spAutoFit/>
          </a:bodyPr>
          <a:lstStyle/>
          <a:p>
            <a:pPr algn="ctr">
              <a:lnSpc>
                <a:spcPct val="110000"/>
              </a:lnSpc>
            </a:pPr>
            <a:r>
              <a:rPr lang="ar-SA" b="1" dirty="0">
                <a:latin typeface="Sakkal Majalla" panose="02000000000000000000" pitchFamily="2" charset="-78"/>
                <a:cs typeface="Sakkal Majalla" panose="02000000000000000000" pitchFamily="2" charset="-78"/>
              </a:rPr>
              <a:t>.</a:t>
            </a:r>
          </a:p>
        </p:txBody>
      </p:sp>
      <p:sp>
        <p:nvSpPr>
          <p:cNvPr id="3" name="مستطيل 2"/>
          <p:cNvSpPr/>
          <p:nvPr/>
        </p:nvSpPr>
        <p:spPr>
          <a:xfrm>
            <a:off x="6588370" y="1453662"/>
            <a:ext cx="5111262"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3" action="ppaction://hlinksldjump"/>
              </a:rPr>
              <a:t>فدية تجب على التخيير (موجبات فدية الأذى)</a:t>
            </a:r>
            <a:endParaRPr lang="ar-SA" sz="2800" dirty="0">
              <a:latin typeface="Sakkal Majalla" pitchFamily="2" charset="-78"/>
              <a:cs typeface="Sakkal Majalla" pitchFamily="2" charset="-78"/>
            </a:endParaRPr>
          </a:p>
        </p:txBody>
      </p:sp>
      <p:sp>
        <p:nvSpPr>
          <p:cNvPr id="8" name="مستطيل 7"/>
          <p:cNvSpPr/>
          <p:nvPr/>
        </p:nvSpPr>
        <p:spPr>
          <a:xfrm>
            <a:off x="6588370" y="4117758"/>
            <a:ext cx="5111259"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4" action="ppaction://hlinksldjump"/>
              </a:rPr>
              <a:t>فدية تجب على الترتيب(دم المتعة والقران)</a:t>
            </a:r>
            <a:endParaRPr lang="ar-SA" sz="2800" dirty="0">
              <a:latin typeface="Sakkal Majalla" pitchFamily="2" charset="-78"/>
              <a:cs typeface="Sakkal Majalla" pitchFamily="2" charset="-78"/>
            </a:endParaRPr>
          </a:p>
        </p:txBody>
      </p:sp>
      <p:sp>
        <p:nvSpPr>
          <p:cNvPr id="9" name="مستطيل 8"/>
          <p:cNvSpPr/>
          <p:nvPr/>
        </p:nvSpPr>
        <p:spPr>
          <a:xfrm>
            <a:off x="6588370" y="2827077"/>
            <a:ext cx="5111261"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5" action="ppaction://hlinksldjump"/>
              </a:rPr>
              <a:t>فدية تجب على التخيير(جزاء الصيد 1)</a:t>
            </a:r>
            <a:endParaRPr lang="ar-SA" sz="2800" dirty="0">
              <a:latin typeface="Sakkal Majalla" pitchFamily="2" charset="-78"/>
              <a:cs typeface="Sakkal Majalla" pitchFamily="2" charset="-78"/>
            </a:endParaRPr>
          </a:p>
        </p:txBody>
      </p:sp>
      <p:sp>
        <p:nvSpPr>
          <p:cNvPr id="10" name="مستطيل 9"/>
          <p:cNvSpPr/>
          <p:nvPr/>
        </p:nvSpPr>
        <p:spPr>
          <a:xfrm>
            <a:off x="6588370" y="2151184"/>
            <a:ext cx="5111261"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6" action="ppaction://hlinksldjump"/>
              </a:rPr>
              <a:t>فدية تجب على التخيير( خصال فدية الأذى)</a:t>
            </a:r>
            <a:endParaRPr lang="ar-SA" sz="2800" dirty="0">
              <a:latin typeface="Sakkal Majalla" pitchFamily="2" charset="-78"/>
              <a:cs typeface="Sakkal Majalla" pitchFamily="2" charset="-78"/>
            </a:endParaRPr>
          </a:p>
        </p:txBody>
      </p:sp>
      <p:sp>
        <p:nvSpPr>
          <p:cNvPr id="11" name="مستطيل 10"/>
          <p:cNvSpPr/>
          <p:nvPr/>
        </p:nvSpPr>
        <p:spPr>
          <a:xfrm>
            <a:off x="6588370" y="3488341"/>
            <a:ext cx="5111260"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7" action="ppaction://hlinksldjump"/>
              </a:rPr>
              <a:t>فدية تجب على التخيير(جزاء الصيد 2)</a:t>
            </a:r>
            <a:endParaRPr lang="ar-SA" sz="2800" dirty="0">
              <a:latin typeface="Sakkal Majalla" pitchFamily="2" charset="-78"/>
              <a:cs typeface="Sakkal Majalla" pitchFamily="2" charset="-78"/>
            </a:endParaRPr>
          </a:p>
        </p:txBody>
      </p:sp>
      <p:sp>
        <p:nvSpPr>
          <p:cNvPr id="12" name="مستطيل 11"/>
          <p:cNvSpPr/>
          <p:nvPr/>
        </p:nvSpPr>
        <p:spPr>
          <a:xfrm>
            <a:off x="1629509" y="2098430"/>
            <a:ext cx="4759568"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8" action="ppaction://hlinksldjump"/>
              </a:rPr>
              <a:t>حكم تكرار المحظور من نفس الجنس وقد فدى</a:t>
            </a:r>
            <a:endParaRPr lang="ar-SA" sz="2800" dirty="0">
              <a:latin typeface="Sakkal Majalla" pitchFamily="2" charset="-78"/>
              <a:cs typeface="Sakkal Majalla" pitchFamily="2" charset="-78"/>
            </a:endParaRPr>
          </a:p>
        </p:txBody>
      </p:sp>
      <p:sp>
        <p:nvSpPr>
          <p:cNvPr id="13" name="مستطيل 12"/>
          <p:cNvSpPr/>
          <p:nvPr/>
        </p:nvSpPr>
        <p:spPr>
          <a:xfrm>
            <a:off x="1629509" y="1453662"/>
            <a:ext cx="4759568"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9" action="ppaction://hlinksldjump"/>
              </a:rPr>
              <a:t>حكم تكرار المحظور من نفس الجنس ولم يفد</a:t>
            </a:r>
            <a:endParaRPr lang="ar-SA" sz="2800" dirty="0">
              <a:latin typeface="Sakkal Majalla" pitchFamily="2" charset="-78"/>
              <a:cs typeface="Sakkal Majalla" pitchFamily="2" charset="-78"/>
            </a:endParaRPr>
          </a:p>
        </p:txBody>
      </p:sp>
      <p:sp>
        <p:nvSpPr>
          <p:cNvPr id="15" name="مستطيل 14"/>
          <p:cNvSpPr/>
          <p:nvPr/>
        </p:nvSpPr>
        <p:spPr>
          <a:xfrm>
            <a:off x="6588373" y="4715634"/>
            <a:ext cx="5111259" cy="59787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10" action="ppaction://hlinksldjump"/>
              </a:rPr>
              <a:t>فدية تجب على الترتيب(فدية الإحصار)</a:t>
            </a:r>
            <a:endParaRPr lang="ar-SA" sz="2800" dirty="0">
              <a:latin typeface="Sakkal Majalla" pitchFamily="2" charset="-78"/>
              <a:cs typeface="Sakkal Majalla" pitchFamily="2" charset="-78"/>
            </a:endParaRPr>
          </a:p>
        </p:txBody>
      </p:sp>
      <p:sp>
        <p:nvSpPr>
          <p:cNvPr id="5" name="مستطيل 4"/>
          <p:cNvSpPr/>
          <p:nvPr/>
        </p:nvSpPr>
        <p:spPr>
          <a:xfrm>
            <a:off x="1629509" y="2749060"/>
            <a:ext cx="4759568" cy="53412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11" action="ppaction://hlinksldjump"/>
              </a:rPr>
              <a:t>حكم تكرار المحظور من أجناس</a:t>
            </a:r>
            <a:endParaRPr lang="ar-SA" sz="2800" dirty="0">
              <a:latin typeface="Sakkal Majalla" pitchFamily="2" charset="-78"/>
              <a:cs typeface="Sakkal Majalla" pitchFamily="2" charset="-78"/>
            </a:endParaRPr>
          </a:p>
        </p:txBody>
      </p:sp>
      <p:sp>
        <p:nvSpPr>
          <p:cNvPr id="16" name="مستطيل 15"/>
          <p:cNvSpPr/>
          <p:nvPr/>
        </p:nvSpPr>
        <p:spPr>
          <a:xfrm>
            <a:off x="1629509" y="4247727"/>
            <a:ext cx="4759568" cy="53412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12" action="ppaction://hlinksldjump"/>
              </a:rPr>
              <a:t>أحكام الهدي 1</a:t>
            </a:r>
            <a:endParaRPr lang="ar-SA" sz="2800" dirty="0">
              <a:latin typeface="Sakkal Majalla" pitchFamily="2" charset="-78"/>
              <a:cs typeface="Sakkal Majalla" pitchFamily="2" charset="-78"/>
            </a:endParaRPr>
          </a:p>
        </p:txBody>
      </p:sp>
      <p:sp>
        <p:nvSpPr>
          <p:cNvPr id="17" name="مستطيل 16"/>
          <p:cNvSpPr/>
          <p:nvPr/>
        </p:nvSpPr>
        <p:spPr>
          <a:xfrm>
            <a:off x="1629509" y="3373312"/>
            <a:ext cx="4759568" cy="827933"/>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13" action="ppaction://hlinksldjump"/>
              </a:rPr>
              <a:t>حكم: إحرام من نوى الخروج من الإحرام, سقوط الفدية بالعذر, استدامة لبس المخيط </a:t>
            </a:r>
            <a:endParaRPr lang="ar-SA" sz="2800" dirty="0">
              <a:latin typeface="Sakkal Majalla" pitchFamily="2" charset="-78"/>
              <a:cs typeface="Sakkal Majalla" pitchFamily="2" charset="-78"/>
            </a:endParaRPr>
          </a:p>
        </p:txBody>
      </p:sp>
      <p:sp>
        <p:nvSpPr>
          <p:cNvPr id="18" name="مستطيل 17"/>
          <p:cNvSpPr/>
          <p:nvPr/>
        </p:nvSpPr>
        <p:spPr>
          <a:xfrm>
            <a:off x="1629509" y="4841684"/>
            <a:ext cx="4759568" cy="53412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14" action="ppaction://hlinksldjump"/>
              </a:rPr>
              <a:t>أحكام الهدي </a:t>
            </a:r>
            <a:r>
              <a:rPr lang="ar-SA" dirty="0">
                <a:hlinkClick r:id="rId14" action="ppaction://hlinksldjump"/>
              </a:rPr>
              <a:t>2</a:t>
            </a:r>
            <a:endParaRPr lang="ar-SA" dirty="0"/>
          </a:p>
        </p:txBody>
      </p:sp>
      <p:sp>
        <p:nvSpPr>
          <p:cNvPr id="19" name="مستطيل 18"/>
          <p:cNvSpPr/>
          <p:nvPr/>
        </p:nvSpPr>
        <p:spPr>
          <a:xfrm>
            <a:off x="6752496" y="5838091"/>
            <a:ext cx="2872150" cy="597877"/>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15" action="ppaction://hlinksldjump"/>
              </a:rPr>
              <a:t>أسئلة (اختياري)...</a:t>
            </a:r>
            <a:endParaRPr lang="ar-SA" sz="2800" dirty="0">
              <a:latin typeface="Sakkal Majalla" pitchFamily="2" charset="-78"/>
              <a:cs typeface="Sakkal Majalla" pitchFamily="2" charset="-78"/>
            </a:endParaRPr>
          </a:p>
        </p:txBody>
      </p:sp>
      <p:sp>
        <p:nvSpPr>
          <p:cNvPr id="20" name="مستطيل 19"/>
          <p:cNvSpPr/>
          <p:nvPr/>
        </p:nvSpPr>
        <p:spPr>
          <a:xfrm>
            <a:off x="3716220" y="5849811"/>
            <a:ext cx="2872150" cy="597877"/>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latin typeface="Sakkal Majalla" pitchFamily="2" charset="-78"/>
                <a:cs typeface="Sakkal Majalla" pitchFamily="2" charset="-78"/>
                <a:hlinkClick r:id="rId16" action="ppaction://hlinksldjump"/>
              </a:rPr>
              <a:t>أسئلة(صح وخطأ)...</a:t>
            </a:r>
            <a:endParaRPr lang="ar-SA" sz="2800" dirty="0">
              <a:latin typeface="Sakkal Majalla" pitchFamily="2" charset="-78"/>
              <a:cs typeface="Sakkal Majalla" pitchFamily="2" charset="-78"/>
            </a:endParaRPr>
          </a:p>
        </p:txBody>
      </p:sp>
    </p:spTree>
    <p:extLst>
      <p:ext uri="{BB962C8B-B14F-4D97-AF65-F5344CB8AC3E}">
        <p14:creationId xmlns:p14="http://schemas.microsoft.com/office/powerpoint/2010/main" val="213111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صورة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5" y="-1431"/>
            <a:ext cx="12192000" cy="6798651"/>
          </a:xfrm>
          <a:prstGeom prst="rect">
            <a:avLst/>
          </a:prstGeom>
        </p:spPr>
      </p:pic>
      <p:sp>
        <p:nvSpPr>
          <p:cNvPr id="9" name="مربع نص 8"/>
          <p:cNvSpPr txBox="1"/>
          <p:nvPr/>
        </p:nvSpPr>
        <p:spPr>
          <a:xfrm>
            <a:off x="1277818" y="1259917"/>
            <a:ext cx="10210798" cy="400110"/>
          </a:xfrm>
          <a:prstGeom prst="rect">
            <a:avLst/>
          </a:prstGeom>
          <a:solidFill>
            <a:srgbClr val="FEF3DD"/>
          </a:solidFill>
          <a:ln>
            <a:solidFill>
              <a:schemeClr val="accent3"/>
            </a:solidFill>
          </a:ln>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(فإن زال الرق) بأن عتق العبد محرما (و) زال (الجنون) بأن أفاق المجنون وأحرم إن لم يكن محرما (و) زال (الصبا) بأن بلغ الصغير وهو محرم.</a:t>
            </a:r>
          </a:p>
        </p:txBody>
      </p:sp>
      <p:sp>
        <p:nvSpPr>
          <p:cNvPr id="2" name="عنوان 1"/>
          <p:cNvSpPr>
            <a:spLocks noGrp="1"/>
          </p:cNvSpPr>
          <p:nvPr>
            <p:ph type="title"/>
          </p:nvPr>
        </p:nvSpPr>
        <p:spPr>
          <a:xfrm>
            <a:off x="1494971" y="0"/>
            <a:ext cx="10433259" cy="1325563"/>
          </a:xfrm>
        </p:spPr>
        <p:txBody>
          <a:bodyPr>
            <a:normAutofit/>
          </a:bodyPr>
          <a:lstStyle/>
          <a:p>
            <a:r>
              <a:rPr lang="ar-SA" sz="3000" dirty="0">
                <a:solidFill>
                  <a:srgbClr val="3C6345"/>
                </a:solidFill>
                <a:cs typeface="PT Bold Heading" pitchFamily="2" charset="-78"/>
              </a:rPr>
              <a:t>[هل يجزئ (الحج, أو العمرة) عن رقيق, أو مجنون, أو صبي إذا زال عارضه أثناء الإحرام؟]</a:t>
            </a:r>
          </a:p>
        </p:txBody>
      </p:sp>
      <p:sp>
        <p:nvSpPr>
          <p:cNvPr id="3" name="عنصر نائب للمحتوى 2"/>
          <p:cNvSpPr>
            <a:spLocks noGrp="1"/>
          </p:cNvSpPr>
          <p:nvPr>
            <p:ph idx="1"/>
          </p:nvPr>
        </p:nvSpPr>
        <p:spPr>
          <a:xfrm>
            <a:off x="8488704" y="1842303"/>
            <a:ext cx="1615390" cy="351550"/>
          </a:xfrm>
          <a:solidFill>
            <a:srgbClr val="B9B9B9"/>
          </a:solidFill>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ar-SA" sz="2000" dirty="0">
                <a:cs typeface="PT Bold Heading" pitchFamily="2" charset="-78"/>
              </a:rPr>
              <a:t>يجزئ</a:t>
            </a:r>
          </a:p>
        </p:txBody>
      </p:sp>
      <p:sp>
        <p:nvSpPr>
          <p:cNvPr id="5" name="مربع نص 4"/>
          <p:cNvSpPr txBox="1"/>
          <p:nvPr/>
        </p:nvSpPr>
        <p:spPr>
          <a:xfrm>
            <a:off x="4095531" y="2233035"/>
            <a:ext cx="3213100" cy="461665"/>
          </a:xfrm>
          <a:prstGeom prst="rect">
            <a:avLst/>
          </a:prstGeom>
          <a:solidFill>
            <a:srgbClr val="B9B9B9"/>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إن سعى بعد طواف القدوم</a:t>
            </a:r>
          </a:p>
        </p:txBody>
      </p:sp>
      <p:sp>
        <p:nvSpPr>
          <p:cNvPr id="6" name="مربع نص 5"/>
          <p:cNvSpPr txBox="1"/>
          <p:nvPr/>
        </p:nvSpPr>
        <p:spPr>
          <a:xfrm>
            <a:off x="7643444" y="2270335"/>
            <a:ext cx="4220309" cy="461665"/>
          </a:xfrm>
          <a:prstGeom prst="rect">
            <a:avLst/>
          </a:prstGeom>
          <a:solidFill>
            <a:srgbClr val="B9B9B9"/>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anose="02000000000000000000" pitchFamily="2" charset="-78"/>
              </a:rPr>
              <a:t>إن كان في الحج بعرفة أو بالعمرة قبل الطواف:</a:t>
            </a:r>
          </a:p>
        </p:txBody>
      </p:sp>
      <p:sp>
        <p:nvSpPr>
          <p:cNvPr id="8" name="مربع نص 7"/>
          <p:cNvSpPr txBox="1"/>
          <p:nvPr/>
        </p:nvSpPr>
        <p:spPr>
          <a:xfrm>
            <a:off x="503127" y="2245281"/>
            <a:ext cx="3213100" cy="461665"/>
          </a:xfrm>
          <a:prstGeom prst="rect">
            <a:avLst/>
          </a:prstGeom>
          <a:solidFill>
            <a:srgbClr val="B9B9B9"/>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إن زال المانع في طواف العمرة</a:t>
            </a:r>
          </a:p>
        </p:txBody>
      </p:sp>
      <p:sp>
        <p:nvSpPr>
          <p:cNvPr id="15" name="مربع نص 14"/>
          <p:cNvSpPr txBox="1"/>
          <p:nvPr/>
        </p:nvSpPr>
        <p:spPr>
          <a:xfrm>
            <a:off x="5699690" y="4157907"/>
            <a:ext cx="909002" cy="338554"/>
          </a:xfrm>
          <a:prstGeom prst="rect">
            <a:avLst/>
          </a:prstGeom>
          <a:solidFill>
            <a:srgbClr val="FEF3DD"/>
          </a:solidFill>
          <a:ln>
            <a:solidFill>
              <a:schemeClr val="accent3"/>
            </a:solidFill>
          </a:ln>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علة ذلك:</a:t>
            </a:r>
          </a:p>
        </p:txBody>
      </p:sp>
      <p:sp>
        <p:nvSpPr>
          <p:cNvPr id="16" name="مربع نص 15"/>
          <p:cNvSpPr txBox="1"/>
          <p:nvPr/>
        </p:nvSpPr>
        <p:spPr>
          <a:xfrm>
            <a:off x="935461" y="2913286"/>
            <a:ext cx="2614247" cy="1200329"/>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وكذا إن بلغ أو عتق في أثناء طواف العمرة لم يجزئه ولو أعاده.</a:t>
            </a:r>
          </a:p>
        </p:txBody>
      </p:sp>
      <p:sp>
        <p:nvSpPr>
          <p:cNvPr id="17" name="مربع نص 16"/>
          <p:cNvSpPr txBox="1"/>
          <p:nvPr/>
        </p:nvSpPr>
        <p:spPr>
          <a:xfrm>
            <a:off x="7643443" y="2968443"/>
            <a:ext cx="2614247" cy="1569660"/>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في الحج </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وهو بعرفة قبل الدفع منها أو بعده إن عاد فوقف في وقته ولم يكن سعى بعد طواف القدوم</a:t>
            </a:r>
          </a:p>
        </p:txBody>
      </p:sp>
      <p:sp>
        <p:nvSpPr>
          <p:cNvPr id="19" name="مربع نص 18"/>
          <p:cNvSpPr txBox="1"/>
          <p:nvPr/>
        </p:nvSpPr>
        <p:spPr>
          <a:xfrm>
            <a:off x="7643444" y="4683225"/>
            <a:ext cx="2614247" cy="1569660"/>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وفي أي وقت وجد ذلك في إحرام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العمرة</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قبل طوافها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صح</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أي الحج والعمرة فيما ذكر فرضا</a:t>
            </a:r>
          </a:p>
        </p:txBody>
      </p:sp>
      <p:sp>
        <p:nvSpPr>
          <p:cNvPr id="22" name="مربع نص 21"/>
          <p:cNvSpPr txBox="1"/>
          <p:nvPr/>
        </p:nvSpPr>
        <p:spPr>
          <a:xfrm>
            <a:off x="4257751" y="4564035"/>
            <a:ext cx="2883877" cy="1569660"/>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لأنه لا يشرع مجاوزة عدده ولا تكراره، بخلاف الوقوف فإنه لا قدر له محدود وتشرع استدامته.</a:t>
            </a:r>
          </a:p>
        </p:txBody>
      </p:sp>
      <p:sp>
        <p:nvSpPr>
          <p:cNvPr id="23" name="مربع نص 22"/>
          <p:cNvSpPr txBox="1"/>
          <p:nvPr/>
        </p:nvSpPr>
        <p:spPr>
          <a:xfrm>
            <a:off x="4257752" y="2913285"/>
            <a:ext cx="2883876" cy="1200329"/>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فإن كان الصغير أو القن سعى بعد طواف القدوم قبل الوقوف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لم يجزئه </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الحج ولو أعاد السعي</a:t>
            </a:r>
          </a:p>
        </p:txBody>
      </p:sp>
      <p:cxnSp>
        <p:nvCxnSpPr>
          <p:cNvPr id="27" name="رابط كسهم مستقيم 26"/>
          <p:cNvCxnSpPr/>
          <p:nvPr/>
        </p:nvCxnSpPr>
        <p:spPr>
          <a:xfrm>
            <a:off x="6269455" y="1995652"/>
            <a:ext cx="0" cy="2043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رابط كسهم مستقيم 27"/>
          <p:cNvCxnSpPr/>
          <p:nvPr/>
        </p:nvCxnSpPr>
        <p:spPr>
          <a:xfrm>
            <a:off x="3018693" y="2013293"/>
            <a:ext cx="0" cy="2099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رابط كسهم مستقيم 28"/>
          <p:cNvCxnSpPr/>
          <p:nvPr/>
        </p:nvCxnSpPr>
        <p:spPr>
          <a:xfrm>
            <a:off x="2989386" y="2694700"/>
            <a:ext cx="0" cy="1628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رابط كسهم مستقيم 29"/>
          <p:cNvCxnSpPr/>
          <p:nvPr/>
        </p:nvCxnSpPr>
        <p:spPr>
          <a:xfrm>
            <a:off x="6283569" y="2748805"/>
            <a:ext cx="0" cy="1644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رابط كسهم مستقيم 30"/>
          <p:cNvCxnSpPr/>
          <p:nvPr/>
        </p:nvCxnSpPr>
        <p:spPr>
          <a:xfrm>
            <a:off x="9437078" y="2748805"/>
            <a:ext cx="0" cy="1644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رابط كسهم مستقيم 32"/>
          <p:cNvCxnSpPr/>
          <p:nvPr/>
        </p:nvCxnSpPr>
        <p:spPr>
          <a:xfrm>
            <a:off x="9437078" y="4538103"/>
            <a:ext cx="0" cy="1451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عنصر نائب للمحتوى 2"/>
          <p:cNvSpPr txBox="1">
            <a:spLocks/>
          </p:cNvSpPr>
          <p:nvPr/>
        </p:nvSpPr>
        <p:spPr>
          <a:xfrm>
            <a:off x="3514536" y="1796267"/>
            <a:ext cx="1615390" cy="351550"/>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000" b="0" i="0" strike="noStrike" kern="1200" cap="none" spc="0" normalizeH="0" baseline="0" noProof="0" dirty="0">
                <a:ln>
                  <a:noFill/>
                </a:ln>
                <a:solidFill>
                  <a:prstClr val="black"/>
                </a:solidFill>
                <a:effectLst/>
                <a:uLnTx/>
                <a:uFillTx/>
                <a:latin typeface="Calibri"/>
                <a:ea typeface="+mn-ea"/>
                <a:cs typeface="PT Bold Heading" pitchFamily="2" charset="-78"/>
              </a:rPr>
              <a:t>لا يجزئ</a:t>
            </a:r>
          </a:p>
        </p:txBody>
      </p:sp>
      <p:cxnSp>
        <p:nvCxnSpPr>
          <p:cNvPr id="47" name="رابط مستقيم 46"/>
          <p:cNvCxnSpPr/>
          <p:nvPr/>
        </p:nvCxnSpPr>
        <p:spPr>
          <a:xfrm>
            <a:off x="5129926" y="2001805"/>
            <a:ext cx="1139529" cy="0"/>
          </a:xfrm>
          <a:prstGeom prst="line">
            <a:avLst/>
          </a:prstGeom>
        </p:spPr>
        <p:style>
          <a:lnRef idx="1">
            <a:schemeClr val="dk1"/>
          </a:lnRef>
          <a:fillRef idx="0">
            <a:schemeClr val="dk1"/>
          </a:fillRef>
          <a:effectRef idx="0">
            <a:schemeClr val="dk1"/>
          </a:effectRef>
          <a:fontRef idx="minor">
            <a:schemeClr val="tx1"/>
          </a:fontRef>
        </p:style>
      </p:cxnSp>
      <p:cxnSp>
        <p:nvCxnSpPr>
          <p:cNvPr id="57" name="رابط مستقيم 56"/>
          <p:cNvCxnSpPr/>
          <p:nvPr/>
        </p:nvCxnSpPr>
        <p:spPr>
          <a:xfrm>
            <a:off x="3018693" y="1990175"/>
            <a:ext cx="4630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70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nimBg="1"/>
      <p:bldP spid="5" grpId="0" animBg="1"/>
      <p:bldP spid="6" grpId="0" animBg="1"/>
      <p:bldP spid="8" grpId="0" animBg="1"/>
      <p:bldP spid="15" grpId="0" animBg="1"/>
      <p:bldP spid="16" grpId="0" animBg="1"/>
      <p:bldP spid="17" grpId="0" animBg="1"/>
      <p:bldP spid="19" grpId="0" animBg="1"/>
      <p:bldP spid="22" grpId="0" animBg="1"/>
      <p:bldP spid="23"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166"/>
            <a:ext cx="12191999" cy="6775938"/>
          </a:xfrm>
          <a:prstGeom prst="rect">
            <a:avLst/>
          </a:prstGeom>
        </p:spPr>
      </p:pic>
      <p:sp>
        <p:nvSpPr>
          <p:cNvPr id="2" name="عنوان 1"/>
          <p:cNvSpPr>
            <a:spLocks noGrp="1"/>
          </p:cNvSpPr>
          <p:nvPr>
            <p:ph type="title"/>
          </p:nvPr>
        </p:nvSpPr>
        <p:spPr>
          <a:xfrm>
            <a:off x="838200" y="365125"/>
            <a:ext cx="11131062" cy="525829"/>
          </a:xfrm>
        </p:spPr>
        <p:txBody>
          <a:bodyPr>
            <a:noAutofit/>
          </a:bodyPr>
          <a:lstStyle/>
          <a:p>
            <a:r>
              <a:rPr lang="ar-SA" sz="4000" dirty="0">
                <a:cs typeface="PT Bold Heading" panose="02010400000000000000" pitchFamily="2" charset="-78"/>
              </a:rPr>
              <a:t>أقسام</a:t>
            </a:r>
            <a:r>
              <a:rPr lang="ar-SA" dirty="0">
                <a:cs typeface="PT Bold Heading" pitchFamily="2" charset="-78"/>
              </a:rPr>
              <a:t> </a:t>
            </a:r>
            <a:r>
              <a:rPr lang="ar-SA" sz="4000" dirty="0">
                <a:cs typeface="PT Bold Heading" pitchFamily="2" charset="-78"/>
              </a:rPr>
              <a:t>الفدية </a:t>
            </a:r>
            <a:r>
              <a:rPr lang="ar-SA" sz="1600" b="1" dirty="0">
                <a:cs typeface="PT Bold Heading" pitchFamily="2" charset="-78"/>
              </a:rPr>
              <a:t>أي أقسامها، وقدر ما يجب</a:t>
            </a:r>
            <a:endParaRPr lang="ar-SA" sz="4000" dirty="0">
              <a:cs typeface="PT Bold Heading" pitchFamily="2" charset="-78"/>
            </a:endParaRPr>
          </a:p>
        </p:txBody>
      </p:sp>
      <p:sp>
        <p:nvSpPr>
          <p:cNvPr id="6" name="مستطيل 5"/>
          <p:cNvSpPr/>
          <p:nvPr/>
        </p:nvSpPr>
        <p:spPr>
          <a:xfrm>
            <a:off x="5673171" y="1175206"/>
            <a:ext cx="1863969" cy="36341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أقسام الفدية</a:t>
            </a:r>
          </a:p>
        </p:txBody>
      </p:sp>
      <p:cxnSp>
        <p:nvCxnSpPr>
          <p:cNvPr id="8" name="رابط مستقيم 7"/>
          <p:cNvCxnSpPr>
            <a:stCxn id="6" idx="3"/>
          </p:cNvCxnSpPr>
          <p:nvPr/>
        </p:nvCxnSpPr>
        <p:spPr>
          <a:xfrm>
            <a:off x="7537140" y="1356914"/>
            <a:ext cx="2087506" cy="33704"/>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a:off x="3585665" y="1340062"/>
            <a:ext cx="2087506" cy="16852"/>
          </a:xfrm>
          <a:prstGeom prst="line">
            <a:avLst/>
          </a:prstGeom>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a:off x="9624646" y="1390618"/>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a:off x="3585665" y="1343727"/>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مستطيل 17"/>
          <p:cNvSpPr/>
          <p:nvPr/>
        </p:nvSpPr>
        <p:spPr>
          <a:xfrm>
            <a:off x="8886091" y="1567163"/>
            <a:ext cx="1512277" cy="76938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التخيير</a:t>
            </a:r>
          </a:p>
        </p:txBody>
      </p:sp>
      <p:sp>
        <p:nvSpPr>
          <p:cNvPr id="20" name="مستطيل 19"/>
          <p:cNvSpPr/>
          <p:nvPr/>
        </p:nvSpPr>
        <p:spPr>
          <a:xfrm>
            <a:off x="2157046" y="1538621"/>
            <a:ext cx="1570094" cy="79793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الترتيب</a:t>
            </a:r>
          </a:p>
        </p:txBody>
      </p:sp>
      <p:cxnSp>
        <p:nvCxnSpPr>
          <p:cNvPr id="22" name="رابط مستقيم 21"/>
          <p:cNvCxnSpPr/>
          <p:nvPr/>
        </p:nvCxnSpPr>
        <p:spPr>
          <a:xfrm>
            <a:off x="10398368" y="1861063"/>
            <a:ext cx="468924" cy="0"/>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a:off x="6811108" y="1851423"/>
            <a:ext cx="2063259"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كسهم مستقيم 25"/>
          <p:cNvCxnSpPr/>
          <p:nvPr/>
        </p:nvCxnSpPr>
        <p:spPr>
          <a:xfrm flipH="1">
            <a:off x="10852638" y="1851423"/>
            <a:ext cx="14655"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ستطيل 26"/>
          <p:cNvSpPr/>
          <p:nvPr/>
        </p:nvSpPr>
        <p:spPr>
          <a:xfrm>
            <a:off x="10175631" y="2605449"/>
            <a:ext cx="1324708" cy="62132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الأذى </a:t>
            </a:r>
          </a:p>
        </p:txBody>
      </p:sp>
      <p:sp>
        <p:nvSpPr>
          <p:cNvPr id="29" name="مستطيل 28"/>
          <p:cNvSpPr/>
          <p:nvPr/>
        </p:nvSpPr>
        <p:spPr>
          <a:xfrm>
            <a:off x="6148754"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جزاء الصيد</a:t>
            </a:r>
          </a:p>
        </p:txBody>
      </p:sp>
      <p:cxnSp>
        <p:nvCxnSpPr>
          <p:cNvPr id="30" name="رابط كسهم مستقيم 29"/>
          <p:cNvCxnSpPr/>
          <p:nvPr/>
        </p:nvCxnSpPr>
        <p:spPr>
          <a:xfrm>
            <a:off x="6828690" y="1851423"/>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مستقيم 33"/>
          <p:cNvCxnSpPr>
            <a:stCxn id="27" idx="1"/>
          </p:cNvCxnSpPr>
          <p:nvPr/>
        </p:nvCxnSpPr>
        <p:spPr>
          <a:xfrm flipH="1">
            <a:off x="978876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6" name="رابط مستقيم 35"/>
          <p:cNvCxnSpPr/>
          <p:nvPr/>
        </p:nvCxnSpPr>
        <p:spPr>
          <a:xfrm flipH="1">
            <a:off x="1150033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9" name="رابط كسهم مستقيم 38"/>
          <p:cNvCxnSpPr/>
          <p:nvPr/>
        </p:nvCxnSpPr>
        <p:spPr>
          <a:xfrm>
            <a:off x="9788769"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رابط كسهم مستقيم 39"/>
          <p:cNvCxnSpPr/>
          <p:nvPr/>
        </p:nvCxnSpPr>
        <p:spPr>
          <a:xfrm>
            <a:off x="11887201"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10398368" y="3352800"/>
            <a:ext cx="1582617" cy="4454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موجبات الفدية</a:t>
            </a:r>
          </a:p>
        </p:txBody>
      </p:sp>
      <p:sp>
        <p:nvSpPr>
          <p:cNvPr id="42" name="مستطيل 41"/>
          <p:cNvSpPr/>
          <p:nvPr/>
        </p:nvSpPr>
        <p:spPr>
          <a:xfrm>
            <a:off x="8639905" y="3352798"/>
            <a:ext cx="1594738"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خصال الفدية</a:t>
            </a:r>
          </a:p>
        </p:txBody>
      </p:sp>
      <p:cxnSp>
        <p:nvCxnSpPr>
          <p:cNvPr id="53" name="رابط مستقيم 52"/>
          <p:cNvCxnSpPr/>
          <p:nvPr/>
        </p:nvCxnSpPr>
        <p:spPr>
          <a:xfrm>
            <a:off x="7473462" y="2916111"/>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4" name="رابط مستقيم 53"/>
          <p:cNvCxnSpPr/>
          <p:nvPr/>
        </p:nvCxnSpPr>
        <p:spPr>
          <a:xfrm>
            <a:off x="5779479" y="291317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5" name="رابط كسهم مستقيم 54"/>
          <p:cNvCxnSpPr/>
          <p:nvPr/>
        </p:nvCxnSpPr>
        <p:spPr>
          <a:xfrm>
            <a:off x="5779479" y="2913176"/>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رابط كسهم مستقيم 55"/>
          <p:cNvCxnSpPr/>
          <p:nvPr/>
        </p:nvCxnSpPr>
        <p:spPr>
          <a:xfrm>
            <a:off x="7842737" y="2927830"/>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مستطيل 56"/>
          <p:cNvSpPr/>
          <p:nvPr/>
        </p:nvSpPr>
        <p:spPr>
          <a:xfrm>
            <a:off x="4566137" y="3352800"/>
            <a:ext cx="1582617" cy="844066"/>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لم يكن مثل من النعم</a:t>
            </a:r>
          </a:p>
        </p:txBody>
      </p:sp>
      <p:sp>
        <p:nvSpPr>
          <p:cNvPr id="58" name="مستطيل 57"/>
          <p:cNvSpPr/>
          <p:nvPr/>
        </p:nvSpPr>
        <p:spPr>
          <a:xfrm>
            <a:off x="6605155" y="3352800"/>
            <a:ext cx="1844252" cy="844062"/>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كان له مثل من النعم</a:t>
            </a:r>
          </a:p>
        </p:txBody>
      </p:sp>
      <p:sp>
        <p:nvSpPr>
          <p:cNvPr id="60" name="مستطيل 59"/>
          <p:cNvSpPr/>
          <p:nvPr/>
        </p:nvSpPr>
        <p:spPr>
          <a:xfrm>
            <a:off x="2525124" y="2705091"/>
            <a:ext cx="2041013"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دم المتعة والقران</a:t>
            </a:r>
          </a:p>
        </p:txBody>
      </p:sp>
      <p:cxnSp>
        <p:nvCxnSpPr>
          <p:cNvPr id="61" name="رابط مستقيم 60"/>
          <p:cNvCxnSpPr/>
          <p:nvPr/>
        </p:nvCxnSpPr>
        <p:spPr>
          <a:xfrm>
            <a:off x="1787771" y="193171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62" name="رابط مستقيم 61"/>
          <p:cNvCxnSpPr/>
          <p:nvPr/>
        </p:nvCxnSpPr>
        <p:spPr>
          <a:xfrm>
            <a:off x="3727140" y="1934651"/>
            <a:ext cx="481445" cy="0"/>
          </a:xfrm>
          <a:prstGeom prst="line">
            <a:avLst/>
          </a:prstGeom>
        </p:spPr>
        <p:style>
          <a:lnRef idx="3">
            <a:schemeClr val="dk1"/>
          </a:lnRef>
          <a:fillRef idx="0">
            <a:schemeClr val="dk1"/>
          </a:fillRef>
          <a:effectRef idx="2">
            <a:schemeClr val="dk1"/>
          </a:effectRef>
          <a:fontRef idx="minor">
            <a:schemeClr val="tx1"/>
          </a:fontRef>
        </p:style>
      </p:cxnSp>
      <p:cxnSp>
        <p:nvCxnSpPr>
          <p:cNvPr id="64" name="رابط كسهم مستقيم 63"/>
          <p:cNvCxnSpPr/>
          <p:nvPr/>
        </p:nvCxnSpPr>
        <p:spPr>
          <a:xfrm>
            <a:off x="4208585" y="1951857"/>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رابط كسهم مستقيم 64"/>
          <p:cNvCxnSpPr/>
          <p:nvPr/>
        </p:nvCxnSpPr>
        <p:spPr>
          <a:xfrm>
            <a:off x="1787771" y="1931716"/>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مستطيل 65"/>
          <p:cNvSpPr/>
          <p:nvPr/>
        </p:nvSpPr>
        <p:spPr>
          <a:xfrm>
            <a:off x="363415" y="2693372"/>
            <a:ext cx="1793631"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الإحصار</a:t>
            </a:r>
          </a:p>
        </p:txBody>
      </p:sp>
      <p:sp>
        <p:nvSpPr>
          <p:cNvPr id="67" name="مستطيل 66"/>
          <p:cNvSpPr/>
          <p:nvPr/>
        </p:nvSpPr>
        <p:spPr>
          <a:xfrm>
            <a:off x="9530863" y="3974127"/>
            <a:ext cx="2450122" cy="89095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والمستحق لأخذها </a:t>
            </a:r>
            <a:r>
              <a:rPr lang="ar-SA" sz="3200" dirty="0">
                <a:latin typeface="Sakkal Majalla" pitchFamily="2" charset="-78"/>
                <a:cs typeface="Sakkal Majalla" pitchFamily="2" charset="-78"/>
              </a:rPr>
              <a:t>يخير</a:t>
            </a:r>
            <a:r>
              <a:rPr lang="ar-SA" sz="2400" dirty="0">
                <a:latin typeface="Sakkal Majalla" pitchFamily="2" charset="-78"/>
                <a:cs typeface="Sakkal Majalla" pitchFamily="2" charset="-78"/>
              </a:rPr>
              <a:t> بفدية أي في فدية</a:t>
            </a:r>
          </a:p>
        </p:txBody>
      </p:sp>
      <p:cxnSp>
        <p:nvCxnSpPr>
          <p:cNvPr id="68" name="رابط كسهم مستقيم 67"/>
          <p:cNvCxnSpPr/>
          <p:nvPr/>
        </p:nvCxnSpPr>
        <p:spPr>
          <a:xfrm>
            <a:off x="11887201" y="3798277"/>
            <a:ext cx="0" cy="1758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0" name="رابط مستقيم 69"/>
          <p:cNvCxnSpPr/>
          <p:nvPr/>
        </p:nvCxnSpPr>
        <p:spPr>
          <a:xfrm flipH="1">
            <a:off x="9437274" y="5061434"/>
            <a:ext cx="2449927" cy="0"/>
          </a:xfrm>
          <a:prstGeom prst="line">
            <a:avLst/>
          </a:prstGeom>
        </p:spPr>
        <p:style>
          <a:lnRef idx="3">
            <a:schemeClr val="dk1"/>
          </a:lnRef>
          <a:fillRef idx="0">
            <a:schemeClr val="dk1"/>
          </a:fillRef>
          <a:effectRef idx="2">
            <a:schemeClr val="dk1"/>
          </a:effectRef>
          <a:fontRef idx="minor">
            <a:schemeClr val="tx1"/>
          </a:fontRef>
        </p:style>
      </p:cxnSp>
      <p:cxnSp>
        <p:nvCxnSpPr>
          <p:cNvPr id="72" name="رابط مستقيم 71"/>
          <p:cNvCxnSpPr/>
          <p:nvPr/>
        </p:nvCxnSpPr>
        <p:spPr>
          <a:xfrm>
            <a:off x="11887201" y="4865077"/>
            <a:ext cx="0" cy="196357"/>
          </a:xfrm>
          <a:prstGeom prst="line">
            <a:avLst/>
          </a:prstGeom>
        </p:spPr>
        <p:style>
          <a:lnRef idx="3">
            <a:schemeClr val="dk1"/>
          </a:lnRef>
          <a:fillRef idx="0">
            <a:schemeClr val="dk1"/>
          </a:fillRef>
          <a:effectRef idx="2">
            <a:schemeClr val="dk1"/>
          </a:effectRef>
          <a:fontRef idx="minor">
            <a:schemeClr val="tx1"/>
          </a:fontRef>
        </p:style>
      </p:cxnSp>
      <p:cxnSp>
        <p:nvCxnSpPr>
          <p:cNvPr id="75" name="رابط كسهم مستقيم 74"/>
          <p:cNvCxnSpPr/>
          <p:nvPr/>
        </p:nvCxnSpPr>
        <p:spPr>
          <a:xfrm>
            <a:off x="9437274" y="5061434"/>
            <a:ext cx="0" cy="1758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6" name="مستطيل 75"/>
          <p:cNvSpPr/>
          <p:nvPr/>
        </p:nvSpPr>
        <p:spPr>
          <a:xfrm>
            <a:off x="1929911" y="5389657"/>
            <a:ext cx="7694735" cy="46166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ar-SA" sz="2400" dirty="0">
                <a:solidFill>
                  <a:schemeClr val="dk1"/>
                </a:solidFill>
                <a:latin typeface="Sakkal Majalla" pitchFamily="2" charset="-78"/>
                <a:cs typeface="Sakkal Majalla" pitchFamily="2" charset="-78"/>
              </a:rPr>
              <a:t>1- حلق فوق شعرتين  2-  وتقليم فوق ظفرين 3-  وتغطية رأس  4- وطيب  5- ولبس مخيط </a:t>
            </a:r>
            <a:endParaRPr lang="ar-SA" sz="2400" dirty="0"/>
          </a:p>
        </p:txBody>
      </p:sp>
    </p:spTree>
    <p:extLst>
      <p:ext uri="{BB962C8B-B14F-4D97-AF65-F5344CB8AC3E}">
        <p14:creationId xmlns:p14="http://schemas.microsoft.com/office/powerpoint/2010/main" val="1678815707"/>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6897"/>
            <a:ext cx="12191999" cy="6775938"/>
          </a:xfrm>
          <a:prstGeom prst="rect">
            <a:avLst/>
          </a:prstGeom>
        </p:spPr>
      </p:pic>
      <p:sp>
        <p:nvSpPr>
          <p:cNvPr id="2" name="عنوان 1"/>
          <p:cNvSpPr>
            <a:spLocks noGrp="1"/>
          </p:cNvSpPr>
          <p:nvPr>
            <p:ph type="title"/>
          </p:nvPr>
        </p:nvSpPr>
        <p:spPr>
          <a:xfrm>
            <a:off x="838200" y="365125"/>
            <a:ext cx="11131062" cy="525829"/>
          </a:xfrm>
        </p:spPr>
        <p:txBody>
          <a:bodyPr>
            <a:noAutofit/>
          </a:bodyPr>
          <a:lstStyle/>
          <a:p>
            <a:r>
              <a:rPr lang="ar-SA" sz="4000" dirty="0">
                <a:cs typeface="PT Bold Heading" panose="02010400000000000000" pitchFamily="2" charset="-78"/>
              </a:rPr>
              <a:t>أقسام</a:t>
            </a:r>
            <a:r>
              <a:rPr lang="ar-SA" dirty="0">
                <a:cs typeface="PT Bold Heading" pitchFamily="2" charset="-78"/>
              </a:rPr>
              <a:t> </a:t>
            </a:r>
            <a:r>
              <a:rPr lang="ar-SA" sz="4000" dirty="0">
                <a:cs typeface="PT Bold Heading" pitchFamily="2" charset="-78"/>
              </a:rPr>
              <a:t>الفدية </a:t>
            </a:r>
            <a:r>
              <a:rPr lang="ar-SA" sz="1600" b="1" dirty="0">
                <a:cs typeface="PT Bold Heading" pitchFamily="2" charset="-78"/>
              </a:rPr>
              <a:t>أي أقسامها، وقدر ما يجب</a:t>
            </a:r>
            <a:endParaRPr lang="ar-SA" sz="4000" dirty="0">
              <a:cs typeface="PT Bold Heading" pitchFamily="2" charset="-78"/>
            </a:endParaRPr>
          </a:p>
        </p:txBody>
      </p:sp>
      <p:sp>
        <p:nvSpPr>
          <p:cNvPr id="6" name="مستطيل 5"/>
          <p:cNvSpPr/>
          <p:nvPr/>
        </p:nvSpPr>
        <p:spPr>
          <a:xfrm>
            <a:off x="5673171" y="1175206"/>
            <a:ext cx="1863969" cy="36341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أقسام الفدية</a:t>
            </a:r>
          </a:p>
        </p:txBody>
      </p:sp>
      <p:cxnSp>
        <p:nvCxnSpPr>
          <p:cNvPr id="8" name="رابط مستقيم 7"/>
          <p:cNvCxnSpPr>
            <a:stCxn id="6" idx="3"/>
          </p:cNvCxnSpPr>
          <p:nvPr/>
        </p:nvCxnSpPr>
        <p:spPr>
          <a:xfrm>
            <a:off x="7537140" y="1356914"/>
            <a:ext cx="2087506" cy="33704"/>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a:off x="3585665" y="1340062"/>
            <a:ext cx="2087506" cy="16852"/>
          </a:xfrm>
          <a:prstGeom prst="line">
            <a:avLst/>
          </a:prstGeom>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a:off x="9624646" y="1390618"/>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a:off x="3585665" y="1343727"/>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مستطيل 17"/>
          <p:cNvSpPr/>
          <p:nvPr/>
        </p:nvSpPr>
        <p:spPr>
          <a:xfrm>
            <a:off x="8886091" y="1567163"/>
            <a:ext cx="1512277" cy="76938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التخيير</a:t>
            </a:r>
          </a:p>
        </p:txBody>
      </p:sp>
      <p:sp>
        <p:nvSpPr>
          <p:cNvPr id="20" name="مستطيل 19"/>
          <p:cNvSpPr/>
          <p:nvPr/>
        </p:nvSpPr>
        <p:spPr>
          <a:xfrm>
            <a:off x="2157046" y="1538621"/>
            <a:ext cx="1570094" cy="79793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الترتيب</a:t>
            </a:r>
          </a:p>
        </p:txBody>
      </p:sp>
      <p:cxnSp>
        <p:nvCxnSpPr>
          <p:cNvPr id="22" name="رابط مستقيم 21"/>
          <p:cNvCxnSpPr/>
          <p:nvPr/>
        </p:nvCxnSpPr>
        <p:spPr>
          <a:xfrm>
            <a:off x="10398368" y="1861063"/>
            <a:ext cx="468924" cy="0"/>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a:off x="6811108" y="1851423"/>
            <a:ext cx="2063259"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كسهم مستقيم 25"/>
          <p:cNvCxnSpPr/>
          <p:nvPr/>
        </p:nvCxnSpPr>
        <p:spPr>
          <a:xfrm flipH="1">
            <a:off x="10852638" y="1851423"/>
            <a:ext cx="14655"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ستطيل 26"/>
          <p:cNvSpPr/>
          <p:nvPr/>
        </p:nvSpPr>
        <p:spPr>
          <a:xfrm>
            <a:off x="10175631" y="2605449"/>
            <a:ext cx="1324708" cy="62132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الأذى </a:t>
            </a:r>
          </a:p>
        </p:txBody>
      </p:sp>
      <p:sp>
        <p:nvSpPr>
          <p:cNvPr id="29" name="مستطيل 28"/>
          <p:cNvSpPr/>
          <p:nvPr/>
        </p:nvSpPr>
        <p:spPr>
          <a:xfrm>
            <a:off x="6148754"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جزاء الصيد</a:t>
            </a:r>
          </a:p>
        </p:txBody>
      </p:sp>
      <p:cxnSp>
        <p:nvCxnSpPr>
          <p:cNvPr id="30" name="رابط كسهم مستقيم 29"/>
          <p:cNvCxnSpPr/>
          <p:nvPr/>
        </p:nvCxnSpPr>
        <p:spPr>
          <a:xfrm>
            <a:off x="6828690" y="1851423"/>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مستقيم 33"/>
          <p:cNvCxnSpPr>
            <a:stCxn id="27" idx="1"/>
          </p:cNvCxnSpPr>
          <p:nvPr/>
        </p:nvCxnSpPr>
        <p:spPr>
          <a:xfrm flipH="1">
            <a:off x="978876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6" name="رابط مستقيم 35"/>
          <p:cNvCxnSpPr/>
          <p:nvPr/>
        </p:nvCxnSpPr>
        <p:spPr>
          <a:xfrm flipH="1">
            <a:off x="1150033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9" name="رابط كسهم مستقيم 38"/>
          <p:cNvCxnSpPr/>
          <p:nvPr/>
        </p:nvCxnSpPr>
        <p:spPr>
          <a:xfrm>
            <a:off x="9788769"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رابط كسهم مستقيم 39"/>
          <p:cNvCxnSpPr/>
          <p:nvPr/>
        </p:nvCxnSpPr>
        <p:spPr>
          <a:xfrm>
            <a:off x="11887201"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10398368" y="3352800"/>
            <a:ext cx="1582617"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موجبات الفدية</a:t>
            </a:r>
          </a:p>
        </p:txBody>
      </p:sp>
      <p:sp>
        <p:nvSpPr>
          <p:cNvPr id="42" name="مستطيل 41"/>
          <p:cNvSpPr/>
          <p:nvPr/>
        </p:nvSpPr>
        <p:spPr>
          <a:xfrm>
            <a:off x="8639905" y="3352798"/>
            <a:ext cx="1594738" cy="4454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خصال الفدية</a:t>
            </a:r>
          </a:p>
        </p:txBody>
      </p:sp>
      <p:cxnSp>
        <p:nvCxnSpPr>
          <p:cNvPr id="53" name="رابط مستقيم 52"/>
          <p:cNvCxnSpPr/>
          <p:nvPr/>
        </p:nvCxnSpPr>
        <p:spPr>
          <a:xfrm>
            <a:off x="7473462" y="2916111"/>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4" name="رابط مستقيم 53"/>
          <p:cNvCxnSpPr/>
          <p:nvPr/>
        </p:nvCxnSpPr>
        <p:spPr>
          <a:xfrm>
            <a:off x="5779479" y="291317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5" name="رابط كسهم مستقيم 54"/>
          <p:cNvCxnSpPr/>
          <p:nvPr/>
        </p:nvCxnSpPr>
        <p:spPr>
          <a:xfrm>
            <a:off x="5779479" y="2913176"/>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رابط كسهم مستقيم 55"/>
          <p:cNvCxnSpPr/>
          <p:nvPr/>
        </p:nvCxnSpPr>
        <p:spPr>
          <a:xfrm>
            <a:off x="7842737" y="2927830"/>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مستطيل 56"/>
          <p:cNvSpPr/>
          <p:nvPr/>
        </p:nvSpPr>
        <p:spPr>
          <a:xfrm>
            <a:off x="4566137" y="3352800"/>
            <a:ext cx="1582617" cy="844066"/>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لم يكن مثل من النعم</a:t>
            </a:r>
          </a:p>
        </p:txBody>
      </p:sp>
      <p:sp>
        <p:nvSpPr>
          <p:cNvPr id="58" name="مستطيل 57"/>
          <p:cNvSpPr/>
          <p:nvPr/>
        </p:nvSpPr>
        <p:spPr>
          <a:xfrm>
            <a:off x="6605155" y="3352800"/>
            <a:ext cx="1844252" cy="844062"/>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كان له مثل من النعم</a:t>
            </a:r>
          </a:p>
        </p:txBody>
      </p:sp>
      <p:sp>
        <p:nvSpPr>
          <p:cNvPr id="60" name="مستطيل 59"/>
          <p:cNvSpPr/>
          <p:nvPr/>
        </p:nvSpPr>
        <p:spPr>
          <a:xfrm>
            <a:off x="2525124" y="2705091"/>
            <a:ext cx="2041013"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دم المتعة والقران</a:t>
            </a:r>
          </a:p>
        </p:txBody>
      </p:sp>
      <p:cxnSp>
        <p:nvCxnSpPr>
          <p:cNvPr id="61" name="رابط مستقيم 60"/>
          <p:cNvCxnSpPr/>
          <p:nvPr/>
        </p:nvCxnSpPr>
        <p:spPr>
          <a:xfrm>
            <a:off x="1787771" y="193171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62" name="رابط مستقيم 61"/>
          <p:cNvCxnSpPr/>
          <p:nvPr/>
        </p:nvCxnSpPr>
        <p:spPr>
          <a:xfrm>
            <a:off x="3727140" y="1934651"/>
            <a:ext cx="481445" cy="0"/>
          </a:xfrm>
          <a:prstGeom prst="line">
            <a:avLst/>
          </a:prstGeom>
        </p:spPr>
        <p:style>
          <a:lnRef idx="3">
            <a:schemeClr val="dk1"/>
          </a:lnRef>
          <a:fillRef idx="0">
            <a:schemeClr val="dk1"/>
          </a:fillRef>
          <a:effectRef idx="2">
            <a:schemeClr val="dk1"/>
          </a:effectRef>
          <a:fontRef idx="minor">
            <a:schemeClr val="tx1"/>
          </a:fontRef>
        </p:style>
      </p:cxnSp>
      <p:cxnSp>
        <p:nvCxnSpPr>
          <p:cNvPr id="64" name="رابط كسهم مستقيم 63"/>
          <p:cNvCxnSpPr/>
          <p:nvPr/>
        </p:nvCxnSpPr>
        <p:spPr>
          <a:xfrm>
            <a:off x="4208585" y="1951857"/>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رابط كسهم مستقيم 64"/>
          <p:cNvCxnSpPr/>
          <p:nvPr/>
        </p:nvCxnSpPr>
        <p:spPr>
          <a:xfrm>
            <a:off x="1787771" y="1931716"/>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مستطيل 65"/>
          <p:cNvSpPr/>
          <p:nvPr/>
        </p:nvSpPr>
        <p:spPr>
          <a:xfrm>
            <a:off x="363415" y="2693372"/>
            <a:ext cx="1793631"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الإحصار</a:t>
            </a:r>
          </a:p>
        </p:txBody>
      </p:sp>
      <p:sp>
        <p:nvSpPr>
          <p:cNvPr id="35" name="مستطيل 34"/>
          <p:cNvSpPr/>
          <p:nvPr/>
        </p:nvSpPr>
        <p:spPr>
          <a:xfrm>
            <a:off x="8639903" y="3927228"/>
            <a:ext cx="3341082" cy="131298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بين صيام ثلاثة أيام أو إطعام ستة مساكين لكل مسكين مد بر أو نصف صاع من تمر أو شعير أو ذبح شاة</a:t>
            </a:r>
          </a:p>
        </p:txBody>
      </p:sp>
      <p:cxnSp>
        <p:nvCxnSpPr>
          <p:cNvPr id="37" name="رابط كسهم مستقيم 36"/>
          <p:cNvCxnSpPr/>
          <p:nvPr/>
        </p:nvCxnSpPr>
        <p:spPr>
          <a:xfrm>
            <a:off x="9718431" y="3798276"/>
            <a:ext cx="0" cy="1406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مستطيل 10"/>
          <p:cNvSpPr/>
          <p:nvPr/>
        </p:nvSpPr>
        <p:spPr>
          <a:xfrm>
            <a:off x="1787771" y="4536041"/>
            <a:ext cx="2414951"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solidFill>
                  <a:schemeClr val="dk1"/>
                </a:solidFill>
                <a:latin typeface="Sakkal Majalla" pitchFamily="2" charset="-78"/>
                <a:cs typeface="Sakkal Majalla" pitchFamily="2" charset="-78"/>
              </a:rPr>
              <a:t>و" أو " للتخيير</a:t>
            </a:r>
          </a:p>
          <a:p>
            <a:pPr algn="ctr"/>
            <a:r>
              <a:rPr lang="ar-SA" sz="2400" dirty="0">
                <a:solidFill>
                  <a:schemeClr val="dk1"/>
                </a:solidFill>
                <a:latin typeface="Sakkal Majalla" pitchFamily="2" charset="-78"/>
                <a:cs typeface="Sakkal Majalla" pitchFamily="2" charset="-78"/>
              </a:rPr>
              <a:t>وألحق الباقي بالحلق </a:t>
            </a:r>
            <a:endParaRPr lang="ar-SA" sz="2400" dirty="0"/>
          </a:p>
        </p:txBody>
      </p:sp>
      <p:cxnSp>
        <p:nvCxnSpPr>
          <p:cNvPr id="44" name="رابط كسهم مستقيم 43"/>
          <p:cNvCxnSpPr/>
          <p:nvPr/>
        </p:nvCxnSpPr>
        <p:spPr>
          <a:xfrm flipH="1">
            <a:off x="8494535" y="4859207"/>
            <a:ext cx="14537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مستطيل 12"/>
          <p:cNvSpPr/>
          <p:nvPr/>
        </p:nvSpPr>
        <p:spPr>
          <a:xfrm>
            <a:off x="4566137" y="4292550"/>
            <a:ext cx="3928398" cy="1938992"/>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solidFill>
                  <a:schemeClr val="dk1"/>
                </a:solidFill>
                <a:latin typeface="Sakkal Majalla" pitchFamily="2" charset="-78"/>
                <a:cs typeface="Sakkal Majalla" pitchFamily="2" charset="-78"/>
              </a:rPr>
              <a:t>لقوله - صَلَّى اللَّهُ عَلَيْهِ وَسَلَّمَ - لكعب بن عجرة: «لعلك آذاك هوام رأسك؟ ... قال نعم يا رسول الله، فقال: احلق رأسك وصم ثلاثة أيام أو أطعم ستة مساكين أو انسك شاة» متفق عليه.</a:t>
            </a:r>
          </a:p>
        </p:txBody>
      </p:sp>
      <p:cxnSp>
        <p:nvCxnSpPr>
          <p:cNvPr id="50" name="رابط كسهم مستقيم 49"/>
          <p:cNvCxnSpPr/>
          <p:nvPr/>
        </p:nvCxnSpPr>
        <p:spPr>
          <a:xfrm flipH="1">
            <a:off x="4321418" y="4935398"/>
            <a:ext cx="22566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538179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166"/>
            <a:ext cx="12191999" cy="6775938"/>
          </a:xfrm>
          <a:prstGeom prst="rect">
            <a:avLst/>
          </a:prstGeom>
        </p:spPr>
      </p:pic>
      <p:sp>
        <p:nvSpPr>
          <p:cNvPr id="2" name="عنوان 1"/>
          <p:cNvSpPr>
            <a:spLocks noGrp="1"/>
          </p:cNvSpPr>
          <p:nvPr>
            <p:ph type="title"/>
          </p:nvPr>
        </p:nvSpPr>
        <p:spPr>
          <a:xfrm>
            <a:off x="838200" y="365125"/>
            <a:ext cx="11131062" cy="525829"/>
          </a:xfrm>
        </p:spPr>
        <p:txBody>
          <a:bodyPr>
            <a:noAutofit/>
          </a:bodyPr>
          <a:lstStyle/>
          <a:p>
            <a:r>
              <a:rPr lang="ar-SA" sz="4000" dirty="0">
                <a:cs typeface="PT Bold Heading" panose="02010400000000000000" pitchFamily="2" charset="-78"/>
              </a:rPr>
              <a:t>أقسام</a:t>
            </a:r>
            <a:r>
              <a:rPr lang="ar-SA" dirty="0">
                <a:cs typeface="PT Bold Heading" pitchFamily="2" charset="-78"/>
              </a:rPr>
              <a:t> </a:t>
            </a:r>
            <a:r>
              <a:rPr lang="ar-SA" sz="4000" dirty="0">
                <a:cs typeface="PT Bold Heading" pitchFamily="2" charset="-78"/>
              </a:rPr>
              <a:t>الفدية </a:t>
            </a:r>
            <a:r>
              <a:rPr lang="ar-SA" sz="1600" b="1" dirty="0">
                <a:cs typeface="PT Bold Heading" pitchFamily="2" charset="-78"/>
              </a:rPr>
              <a:t>أي أقسامها، وقدر ما يجب</a:t>
            </a:r>
            <a:endParaRPr lang="ar-SA" sz="4000" dirty="0">
              <a:cs typeface="PT Bold Heading" pitchFamily="2" charset="-78"/>
            </a:endParaRPr>
          </a:p>
        </p:txBody>
      </p:sp>
      <p:sp>
        <p:nvSpPr>
          <p:cNvPr id="6" name="مستطيل 5"/>
          <p:cNvSpPr/>
          <p:nvPr/>
        </p:nvSpPr>
        <p:spPr>
          <a:xfrm>
            <a:off x="5673171" y="1175206"/>
            <a:ext cx="1863969" cy="36341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أقسام الفدية</a:t>
            </a:r>
          </a:p>
        </p:txBody>
      </p:sp>
      <p:cxnSp>
        <p:nvCxnSpPr>
          <p:cNvPr id="8" name="رابط مستقيم 7"/>
          <p:cNvCxnSpPr>
            <a:stCxn id="6" idx="3"/>
          </p:cNvCxnSpPr>
          <p:nvPr/>
        </p:nvCxnSpPr>
        <p:spPr>
          <a:xfrm>
            <a:off x="7537140" y="1356914"/>
            <a:ext cx="2087506" cy="33704"/>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a:off x="3585665" y="1340062"/>
            <a:ext cx="2087506" cy="16852"/>
          </a:xfrm>
          <a:prstGeom prst="line">
            <a:avLst/>
          </a:prstGeom>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a:off x="9624646" y="1390618"/>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a:off x="3585665" y="1343727"/>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مستطيل 17"/>
          <p:cNvSpPr/>
          <p:nvPr/>
        </p:nvSpPr>
        <p:spPr>
          <a:xfrm>
            <a:off x="8886091" y="1567163"/>
            <a:ext cx="1512277" cy="76938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التخيير</a:t>
            </a:r>
          </a:p>
        </p:txBody>
      </p:sp>
      <p:sp>
        <p:nvSpPr>
          <p:cNvPr id="20" name="مستطيل 19"/>
          <p:cNvSpPr/>
          <p:nvPr/>
        </p:nvSpPr>
        <p:spPr>
          <a:xfrm>
            <a:off x="2157046" y="1538621"/>
            <a:ext cx="1570094" cy="79793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الترتيب</a:t>
            </a:r>
          </a:p>
        </p:txBody>
      </p:sp>
      <p:cxnSp>
        <p:nvCxnSpPr>
          <p:cNvPr id="22" name="رابط مستقيم 21"/>
          <p:cNvCxnSpPr/>
          <p:nvPr/>
        </p:nvCxnSpPr>
        <p:spPr>
          <a:xfrm>
            <a:off x="10398368" y="1861063"/>
            <a:ext cx="468924" cy="0"/>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a:off x="6811108" y="1851423"/>
            <a:ext cx="2063259"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كسهم مستقيم 25"/>
          <p:cNvCxnSpPr/>
          <p:nvPr/>
        </p:nvCxnSpPr>
        <p:spPr>
          <a:xfrm flipH="1">
            <a:off x="10852638" y="1851423"/>
            <a:ext cx="14655"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ستطيل 26"/>
          <p:cNvSpPr/>
          <p:nvPr/>
        </p:nvSpPr>
        <p:spPr>
          <a:xfrm>
            <a:off x="10175631"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الأذى </a:t>
            </a:r>
          </a:p>
        </p:txBody>
      </p:sp>
      <p:sp>
        <p:nvSpPr>
          <p:cNvPr id="29" name="مستطيل 28"/>
          <p:cNvSpPr/>
          <p:nvPr/>
        </p:nvSpPr>
        <p:spPr>
          <a:xfrm>
            <a:off x="6148754" y="2605449"/>
            <a:ext cx="1324708" cy="62132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جزاء الصيد</a:t>
            </a:r>
          </a:p>
        </p:txBody>
      </p:sp>
      <p:cxnSp>
        <p:nvCxnSpPr>
          <p:cNvPr id="30" name="رابط كسهم مستقيم 29"/>
          <p:cNvCxnSpPr/>
          <p:nvPr/>
        </p:nvCxnSpPr>
        <p:spPr>
          <a:xfrm>
            <a:off x="6828690" y="1851423"/>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مستقيم 33"/>
          <p:cNvCxnSpPr>
            <a:stCxn id="27" idx="1"/>
          </p:cNvCxnSpPr>
          <p:nvPr/>
        </p:nvCxnSpPr>
        <p:spPr>
          <a:xfrm flipH="1">
            <a:off x="978876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6" name="رابط مستقيم 35"/>
          <p:cNvCxnSpPr/>
          <p:nvPr/>
        </p:nvCxnSpPr>
        <p:spPr>
          <a:xfrm flipH="1">
            <a:off x="1150033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9" name="رابط كسهم مستقيم 38"/>
          <p:cNvCxnSpPr/>
          <p:nvPr/>
        </p:nvCxnSpPr>
        <p:spPr>
          <a:xfrm>
            <a:off x="9788769"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رابط كسهم مستقيم 39"/>
          <p:cNvCxnSpPr/>
          <p:nvPr/>
        </p:nvCxnSpPr>
        <p:spPr>
          <a:xfrm>
            <a:off x="11887201"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10398368" y="3352800"/>
            <a:ext cx="1582617"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موجبات الفدية</a:t>
            </a:r>
          </a:p>
        </p:txBody>
      </p:sp>
      <p:sp>
        <p:nvSpPr>
          <p:cNvPr id="42" name="مستطيل 41"/>
          <p:cNvSpPr/>
          <p:nvPr/>
        </p:nvSpPr>
        <p:spPr>
          <a:xfrm>
            <a:off x="8639905" y="3352798"/>
            <a:ext cx="1594738"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خصال الفدية</a:t>
            </a:r>
          </a:p>
        </p:txBody>
      </p:sp>
      <p:cxnSp>
        <p:nvCxnSpPr>
          <p:cNvPr id="53" name="رابط مستقيم 52"/>
          <p:cNvCxnSpPr/>
          <p:nvPr/>
        </p:nvCxnSpPr>
        <p:spPr>
          <a:xfrm>
            <a:off x="7473462" y="2916111"/>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4" name="رابط مستقيم 53"/>
          <p:cNvCxnSpPr/>
          <p:nvPr/>
        </p:nvCxnSpPr>
        <p:spPr>
          <a:xfrm>
            <a:off x="5779479" y="291317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5" name="رابط كسهم مستقيم 54"/>
          <p:cNvCxnSpPr/>
          <p:nvPr/>
        </p:nvCxnSpPr>
        <p:spPr>
          <a:xfrm>
            <a:off x="5779479" y="2913176"/>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رابط كسهم مستقيم 55"/>
          <p:cNvCxnSpPr/>
          <p:nvPr/>
        </p:nvCxnSpPr>
        <p:spPr>
          <a:xfrm>
            <a:off x="7842737" y="2927830"/>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مستطيل 56"/>
          <p:cNvSpPr/>
          <p:nvPr/>
        </p:nvSpPr>
        <p:spPr>
          <a:xfrm>
            <a:off x="4566137" y="3352800"/>
            <a:ext cx="1582617" cy="844066"/>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لم يكن مثل من النعم</a:t>
            </a:r>
          </a:p>
        </p:txBody>
      </p:sp>
      <p:sp>
        <p:nvSpPr>
          <p:cNvPr id="58" name="مستطيل 57"/>
          <p:cNvSpPr/>
          <p:nvPr/>
        </p:nvSpPr>
        <p:spPr>
          <a:xfrm>
            <a:off x="6605155" y="3352800"/>
            <a:ext cx="1844252" cy="844062"/>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كان له مثل من النعم</a:t>
            </a:r>
          </a:p>
        </p:txBody>
      </p:sp>
      <p:sp>
        <p:nvSpPr>
          <p:cNvPr id="60" name="مستطيل 59"/>
          <p:cNvSpPr/>
          <p:nvPr/>
        </p:nvSpPr>
        <p:spPr>
          <a:xfrm>
            <a:off x="2525124" y="2705091"/>
            <a:ext cx="2041013"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دم المتعة والقران</a:t>
            </a:r>
          </a:p>
        </p:txBody>
      </p:sp>
      <p:cxnSp>
        <p:nvCxnSpPr>
          <p:cNvPr id="61" name="رابط مستقيم 60"/>
          <p:cNvCxnSpPr/>
          <p:nvPr/>
        </p:nvCxnSpPr>
        <p:spPr>
          <a:xfrm>
            <a:off x="1787771" y="193171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62" name="رابط مستقيم 61"/>
          <p:cNvCxnSpPr/>
          <p:nvPr/>
        </p:nvCxnSpPr>
        <p:spPr>
          <a:xfrm>
            <a:off x="3727140" y="1934651"/>
            <a:ext cx="481445" cy="0"/>
          </a:xfrm>
          <a:prstGeom prst="line">
            <a:avLst/>
          </a:prstGeom>
        </p:spPr>
        <p:style>
          <a:lnRef idx="3">
            <a:schemeClr val="dk1"/>
          </a:lnRef>
          <a:fillRef idx="0">
            <a:schemeClr val="dk1"/>
          </a:fillRef>
          <a:effectRef idx="2">
            <a:schemeClr val="dk1"/>
          </a:effectRef>
          <a:fontRef idx="minor">
            <a:schemeClr val="tx1"/>
          </a:fontRef>
        </p:style>
      </p:cxnSp>
      <p:cxnSp>
        <p:nvCxnSpPr>
          <p:cNvPr id="64" name="رابط كسهم مستقيم 63"/>
          <p:cNvCxnSpPr/>
          <p:nvPr/>
        </p:nvCxnSpPr>
        <p:spPr>
          <a:xfrm>
            <a:off x="4208585" y="1951857"/>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رابط كسهم مستقيم 64"/>
          <p:cNvCxnSpPr/>
          <p:nvPr/>
        </p:nvCxnSpPr>
        <p:spPr>
          <a:xfrm>
            <a:off x="1787771" y="1931716"/>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مستطيل 65"/>
          <p:cNvSpPr/>
          <p:nvPr/>
        </p:nvSpPr>
        <p:spPr>
          <a:xfrm>
            <a:off x="363415" y="2693372"/>
            <a:ext cx="1793631"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الإحصار</a:t>
            </a:r>
          </a:p>
        </p:txBody>
      </p:sp>
      <p:cxnSp>
        <p:nvCxnSpPr>
          <p:cNvPr id="35" name="رابط كسهم مستقيم 34"/>
          <p:cNvCxnSpPr/>
          <p:nvPr/>
        </p:nvCxnSpPr>
        <p:spPr>
          <a:xfrm>
            <a:off x="9277346" y="4304670"/>
            <a:ext cx="0" cy="1553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مستطيل 36"/>
          <p:cNvSpPr/>
          <p:nvPr/>
        </p:nvSpPr>
        <p:spPr>
          <a:xfrm>
            <a:off x="8390391" y="4460001"/>
            <a:ext cx="1844252" cy="1491752"/>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400" b="1" dirty="0">
                <a:latin typeface="Sakkal Majalla" pitchFamily="2" charset="-78"/>
                <a:cs typeface="Sakkal Majalla" pitchFamily="2" charset="-78"/>
              </a:rPr>
              <a:t>و يخير بجزاء صيد بين</a:t>
            </a:r>
            <a:r>
              <a:rPr lang="ar-SA" sz="2400" dirty="0">
                <a:latin typeface="Sakkal Majalla" pitchFamily="2" charset="-78"/>
                <a:cs typeface="Sakkal Majalla" pitchFamily="2" charset="-78"/>
              </a:rPr>
              <a:t> ذبح مثل إن كان له مثل من النعم</a:t>
            </a:r>
            <a:endParaRPr lang="ar-SA" sz="2400" dirty="0"/>
          </a:p>
        </p:txBody>
      </p:sp>
      <p:sp>
        <p:nvSpPr>
          <p:cNvPr id="7" name="مستطيل 6"/>
          <p:cNvSpPr/>
          <p:nvPr/>
        </p:nvSpPr>
        <p:spPr>
          <a:xfrm>
            <a:off x="5357445" y="4460001"/>
            <a:ext cx="2930571" cy="156966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أو تقويمه أي: المثل بمحل التلف أو قربه بدراهم يشتري بها طعاما يجزئ في فطرة أو يخرج بعدله من طعامه </a:t>
            </a:r>
            <a:endParaRPr lang="ar-SA" sz="2400" dirty="0"/>
          </a:p>
        </p:txBody>
      </p:sp>
      <p:sp>
        <p:nvSpPr>
          <p:cNvPr id="9" name="مستطيل 8"/>
          <p:cNvSpPr/>
          <p:nvPr/>
        </p:nvSpPr>
        <p:spPr>
          <a:xfrm>
            <a:off x="3485817" y="4460001"/>
            <a:ext cx="1779086" cy="156966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 فيطعم كل مسكين مدا إن كان الطعام برا، وإلا فمدين.</a:t>
            </a:r>
          </a:p>
        </p:txBody>
      </p:sp>
      <p:sp>
        <p:nvSpPr>
          <p:cNvPr id="10" name="مستطيل 9"/>
          <p:cNvSpPr/>
          <p:nvPr/>
        </p:nvSpPr>
        <p:spPr>
          <a:xfrm>
            <a:off x="363414" y="4460001"/>
            <a:ext cx="3012831" cy="156966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أو يصوم عن كل مد من البر يوما لِقَوْلِهِ تَعَالَى: {فَجَزَاءٌ مِثْلُ مَا قَتَلَ مِنَ النَّعَمِ} [المائدة: 95] الآية، وإن بقي دون مد صام يوما </a:t>
            </a:r>
            <a:endParaRPr lang="ar-SA" sz="2400" dirty="0"/>
          </a:p>
        </p:txBody>
      </p:sp>
      <p:cxnSp>
        <p:nvCxnSpPr>
          <p:cNvPr id="43" name="رابط كسهم مستقيم 42"/>
          <p:cNvCxnSpPr/>
          <p:nvPr/>
        </p:nvCxnSpPr>
        <p:spPr>
          <a:xfrm>
            <a:off x="2360730" y="4279128"/>
            <a:ext cx="0" cy="1553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رابط كسهم مستقيم 43"/>
          <p:cNvCxnSpPr/>
          <p:nvPr/>
        </p:nvCxnSpPr>
        <p:spPr>
          <a:xfrm>
            <a:off x="4566137" y="4310309"/>
            <a:ext cx="0" cy="1553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رابط كسهم مستقيم 44"/>
          <p:cNvCxnSpPr/>
          <p:nvPr/>
        </p:nvCxnSpPr>
        <p:spPr>
          <a:xfrm>
            <a:off x="7442685" y="4314297"/>
            <a:ext cx="0" cy="1553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رابط مستقيم 45"/>
          <p:cNvCxnSpPr/>
          <p:nvPr/>
        </p:nvCxnSpPr>
        <p:spPr>
          <a:xfrm flipH="1" flipV="1">
            <a:off x="2360730" y="4279128"/>
            <a:ext cx="6916616" cy="35169"/>
          </a:xfrm>
          <a:prstGeom prst="line">
            <a:avLst/>
          </a:prstGeom>
        </p:spPr>
        <p:style>
          <a:lnRef idx="3">
            <a:schemeClr val="dk1"/>
          </a:lnRef>
          <a:fillRef idx="0">
            <a:schemeClr val="dk1"/>
          </a:fillRef>
          <a:effectRef idx="2">
            <a:schemeClr val="dk1"/>
          </a:effectRef>
          <a:fontRef idx="minor">
            <a:schemeClr val="tx1"/>
          </a:fontRef>
        </p:style>
      </p:cxnSp>
      <p:cxnSp>
        <p:nvCxnSpPr>
          <p:cNvPr id="16" name="رابط مستقيم 15"/>
          <p:cNvCxnSpPr/>
          <p:nvPr/>
        </p:nvCxnSpPr>
        <p:spPr>
          <a:xfrm flipH="1">
            <a:off x="7442685" y="4196866"/>
            <a:ext cx="30777" cy="8226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3951840"/>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166"/>
            <a:ext cx="12191999" cy="6775938"/>
          </a:xfrm>
          <a:prstGeom prst="rect">
            <a:avLst/>
          </a:prstGeom>
        </p:spPr>
      </p:pic>
      <p:sp>
        <p:nvSpPr>
          <p:cNvPr id="2" name="عنوان 1"/>
          <p:cNvSpPr>
            <a:spLocks noGrp="1"/>
          </p:cNvSpPr>
          <p:nvPr>
            <p:ph type="title"/>
          </p:nvPr>
        </p:nvSpPr>
        <p:spPr>
          <a:xfrm>
            <a:off x="838200" y="365125"/>
            <a:ext cx="11131062" cy="525829"/>
          </a:xfrm>
        </p:spPr>
        <p:txBody>
          <a:bodyPr>
            <a:noAutofit/>
          </a:bodyPr>
          <a:lstStyle/>
          <a:p>
            <a:r>
              <a:rPr lang="ar-SA" sz="4000" dirty="0">
                <a:cs typeface="PT Bold Heading" panose="02010400000000000000" pitchFamily="2" charset="-78"/>
              </a:rPr>
              <a:t>أقسام</a:t>
            </a:r>
            <a:r>
              <a:rPr lang="ar-SA" dirty="0">
                <a:cs typeface="PT Bold Heading" pitchFamily="2" charset="-78"/>
              </a:rPr>
              <a:t> </a:t>
            </a:r>
            <a:r>
              <a:rPr lang="ar-SA" sz="4000" dirty="0">
                <a:cs typeface="PT Bold Heading" pitchFamily="2" charset="-78"/>
              </a:rPr>
              <a:t>الفدية </a:t>
            </a:r>
            <a:r>
              <a:rPr lang="ar-SA" sz="1600" b="1" dirty="0">
                <a:cs typeface="PT Bold Heading" pitchFamily="2" charset="-78"/>
              </a:rPr>
              <a:t>أي أقسامها، وقدر ما يجب</a:t>
            </a:r>
            <a:endParaRPr lang="ar-SA" sz="4000" dirty="0">
              <a:cs typeface="PT Bold Heading" pitchFamily="2" charset="-78"/>
            </a:endParaRPr>
          </a:p>
        </p:txBody>
      </p:sp>
      <p:sp>
        <p:nvSpPr>
          <p:cNvPr id="6" name="مستطيل 5"/>
          <p:cNvSpPr/>
          <p:nvPr/>
        </p:nvSpPr>
        <p:spPr>
          <a:xfrm>
            <a:off x="5673171" y="1175206"/>
            <a:ext cx="1863969" cy="36341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أقسام الفدية</a:t>
            </a:r>
          </a:p>
        </p:txBody>
      </p:sp>
      <p:cxnSp>
        <p:nvCxnSpPr>
          <p:cNvPr id="8" name="رابط مستقيم 7"/>
          <p:cNvCxnSpPr>
            <a:stCxn id="6" idx="3"/>
          </p:cNvCxnSpPr>
          <p:nvPr/>
        </p:nvCxnSpPr>
        <p:spPr>
          <a:xfrm>
            <a:off x="7537140" y="1356914"/>
            <a:ext cx="2087506" cy="33704"/>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a:off x="3585665" y="1340062"/>
            <a:ext cx="2087506" cy="16852"/>
          </a:xfrm>
          <a:prstGeom prst="line">
            <a:avLst/>
          </a:prstGeom>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a:off x="9624646" y="1390618"/>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a:off x="3585665" y="1343727"/>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مستطيل 17"/>
          <p:cNvSpPr/>
          <p:nvPr/>
        </p:nvSpPr>
        <p:spPr>
          <a:xfrm>
            <a:off x="8886091" y="1567163"/>
            <a:ext cx="1512277" cy="76938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التخيير</a:t>
            </a:r>
          </a:p>
        </p:txBody>
      </p:sp>
      <p:sp>
        <p:nvSpPr>
          <p:cNvPr id="20" name="مستطيل 19"/>
          <p:cNvSpPr/>
          <p:nvPr/>
        </p:nvSpPr>
        <p:spPr>
          <a:xfrm>
            <a:off x="2157046" y="1538621"/>
            <a:ext cx="1570094" cy="79793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الترتيب</a:t>
            </a:r>
          </a:p>
        </p:txBody>
      </p:sp>
      <p:cxnSp>
        <p:nvCxnSpPr>
          <p:cNvPr id="22" name="رابط مستقيم 21"/>
          <p:cNvCxnSpPr/>
          <p:nvPr/>
        </p:nvCxnSpPr>
        <p:spPr>
          <a:xfrm>
            <a:off x="10398368" y="1861063"/>
            <a:ext cx="468924" cy="0"/>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a:off x="6811108" y="1851423"/>
            <a:ext cx="2063259"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كسهم مستقيم 25"/>
          <p:cNvCxnSpPr/>
          <p:nvPr/>
        </p:nvCxnSpPr>
        <p:spPr>
          <a:xfrm flipH="1">
            <a:off x="10852638" y="1851423"/>
            <a:ext cx="14655"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ستطيل 26"/>
          <p:cNvSpPr/>
          <p:nvPr/>
        </p:nvSpPr>
        <p:spPr>
          <a:xfrm>
            <a:off x="10175631"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الأذى </a:t>
            </a:r>
          </a:p>
        </p:txBody>
      </p:sp>
      <p:sp>
        <p:nvSpPr>
          <p:cNvPr id="29" name="مستطيل 28"/>
          <p:cNvSpPr/>
          <p:nvPr/>
        </p:nvSpPr>
        <p:spPr>
          <a:xfrm>
            <a:off x="6148754" y="2605449"/>
            <a:ext cx="1324708" cy="62132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جزاء الصيد</a:t>
            </a:r>
          </a:p>
        </p:txBody>
      </p:sp>
      <p:cxnSp>
        <p:nvCxnSpPr>
          <p:cNvPr id="30" name="رابط كسهم مستقيم 29"/>
          <p:cNvCxnSpPr/>
          <p:nvPr/>
        </p:nvCxnSpPr>
        <p:spPr>
          <a:xfrm>
            <a:off x="6828690" y="1851423"/>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مستقيم 33"/>
          <p:cNvCxnSpPr>
            <a:stCxn id="27" idx="1"/>
          </p:cNvCxnSpPr>
          <p:nvPr/>
        </p:nvCxnSpPr>
        <p:spPr>
          <a:xfrm flipH="1">
            <a:off x="978876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6" name="رابط مستقيم 35"/>
          <p:cNvCxnSpPr/>
          <p:nvPr/>
        </p:nvCxnSpPr>
        <p:spPr>
          <a:xfrm flipH="1">
            <a:off x="1150033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9" name="رابط كسهم مستقيم 38"/>
          <p:cNvCxnSpPr/>
          <p:nvPr/>
        </p:nvCxnSpPr>
        <p:spPr>
          <a:xfrm>
            <a:off x="9788769"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رابط كسهم مستقيم 39"/>
          <p:cNvCxnSpPr/>
          <p:nvPr/>
        </p:nvCxnSpPr>
        <p:spPr>
          <a:xfrm>
            <a:off x="11887201"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10398368" y="3352800"/>
            <a:ext cx="1582617"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موجبات الفدية</a:t>
            </a:r>
          </a:p>
        </p:txBody>
      </p:sp>
      <p:sp>
        <p:nvSpPr>
          <p:cNvPr id="42" name="مستطيل 41"/>
          <p:cNvSpPr/>
          <p:nvPr/>
        </p:nvSpPr>
        <p:spPr>
          <a:xfrm>
            <a:off x="8639905" y="3352798"/>
            <a:ext cx="1594738"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خصال الفدية</a:t>
            </a:r>
          </a:p>
        </p:txBody>
      </p:sp>
      <p:cxnSp>
        <p:nvCxnSpPr>
          <p:cNvPr id="53" name="رابط مستقيم 52"/>
          <p:cNvCxnSpPr/>
          <p:nvPr/>
        </p:nvCxnSpPr>
        <p:spPr>
          <a:xfrm>
            <a:off x="7473462" y="2916111"/>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4" name="رابط مستقيم 53"/>
          <p:cNvCxnSpPr/>
          <p:nvPr/>
        </p:nvCxnSpPr>
        <p:spPr>
          <a:xfrm>
            <a:off x="5779479" y="291317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5" name="رابط كسهم مستقيم 54"/>
          <p:cNvCxnSpPr/>
          <p:nvPr/>
        </p:nvCxnSpPr>
        <p:spPr>
          <a:xfrm>
            <a:off x="5779479" y="2913176"/>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رابط كسهم مستقيم 55"/>
          <p:cNvCxnSpPr/>
          <p:nvPr/>
        </p:nvCxnSpPr>
        <p:spPr>
          <a:xfrm>
            <a:off x="7842737" y="2927830"/>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مستطيل 56"/>
          <p:cNvSpPr/>
          <p:nvPr/>
        </p:nvSpPr>
        <p:spPr>
          <a:xfrm>
            <a:off x="4566137" y="3352800"/>
            <a:ext cx="1582617" cy="844066"/>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لم يكن مثل من النعم</a:t>
            </a:r>
          </a:p>
        </p:txBody>
      </p:sp>
      <p:sp>
        <p:nvSpPr>
          <p:cNvPr id="58" name="مستطيل 57"/>
          <p:cNvSpPr/>
          <p:nvPr/>
        </p:nvSpPr>
        <p:spPr>
          <a:xfrm>
            <a:off x="6605155" y="3352800"/>
            <a:ext cx="1844252" cy="844062"/>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كان له مثل من النعم</a:t>
            </a:r>
          </a:p>
        </p:txBody>
      </p:sp>
      <p:sp>
        <p:nvSpPr>
          <p:cNvPr id="60" name="مستطيل 59"/>
          <p:cNvSpPr/>
          <p:nvPr/>
        </p:nvSpPr>
        <p:spPr>
          <a:xfrm>
            <a:off x="2525124" y="2705091"/>
            <a:ext cx="2041013"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دم المتعة والقران</a:t>
            </a:r>
          </a:p>
        </p:txBody>
      </p:sp>
      <p:cxnSp>
        <p:nvCxnSpPr>
          <p:cNvPr id="61" name="رابط مستقيم 60"/>
          <p:cNvCxnSpPr/>
          <p:nvPr/>
        </p:nvCxnSpPr>
        <p:spPr>
          <a:xfrm>
            <a:off x="1787771" y="193171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62" name="رابط مستقيم 61"/>
          <p:cNvCxnSpPr/>
          <p:nvPr/>
        </p:nvCxnSpPr>
        <p:spPr>
          <a:xfrm>
            <a:off x="3727140" y="1934651"/>
            <a:ext cx="481445" cy="0"/>
          </a:xfrm>
          <a:prstGeom prst="line">
            <a:avLst/>
          </a:prstGeom>
        </p:spPr>
        <p:style>
          <a:lnRef idx="3">
            <a:schemeClr val="dk1"/>
          </a:lnRef>
          <a:fillRef idx="0">
            <a:schemeClr val="dk1"/>
          </a:fillRef>
          <a:effectRef idx="2">
            <a:schemeClr val="dk1"/>
          </a:effectRef>
          <a:fontRef idx="minor">
            <a:schemeClr val="tx1"/>
          </a:fontRef>
        </p:style>
      </p:cxnSp>
      <p:cxnSp>
        <p:nvCxnSpPr>
          <p:cNvPr id="64" name="رابط كسهم مستقيم 63"/>
          <p:cNvCxnSpPr/>
          <p:nvPr/>
        </p:nvCxnSpPr>
        <p:spPr>
          <a:xfrm>
            <a:off x="4208585" y="1951857"/>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رابط كسهم مستقيم 64"/>
          <p:cNvCxnSpPr/>
          <p:nvPr/>
        </p:nvCxnSpPr>
        <p:spPr>
          <a:xfrm>
            <a:off x="1787771" y="1931716"/>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مستطيل 65"/>
          <p:cNvSpPr/>
          <p:nvPr/>
        </p:nvSpPr>
        <p:spPr>
          <a:xfrm>
            <a:off x="363415" y="2693372"/>
            <a:ext cx="1793631"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الإحصار</a:t>
            </a:r>
          </a:p>
        </p:txBody>
      </p:sp>
      <p:sp>
        <p:nvSpPr>
          <p:cNvPr id="3" name="مستطيل 2"/>
          <p:cNvSpPr/>
          <p:nvPr/>
        </p:nvSpPr>
        <p:spPr>
          <a:xfrm>
            <a:off x="2403232" y="4430543"/>
            <a:ext cx="3745522" cy="120032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solidFill>
                  <a:schemeClr val="dk1"/>
                </a:solidFill>
                <a:latin typeface="Sakkal Majalla" pitchFamily="2" charset="-78"/>
                <a:cs typeface="Sakkal Majalla" pitchFamily="2" charset="-78"/>
              </a:rPr>
              <a:t>ويخير بما لا مثل له بعد أن يقومه بدراهم لتعذر المثل ويشتري بها طعاما كما مر بين إطعام وصيام على ما تقدم.</a:t>
            </a:r>
          </a:p>
        </p:txBody>
      </p:sp>
      <p:cxnSp>
        <p:nvCxnSpPr>
          <p:cNvPr id="37" name="رابط كسهم مستقيم 36"/>
          <p:cNvCxnSpPr/>
          <p:nvPr/>
        </p:nvCxnSpPr>
        <p:spPr>
          <a:xfrm>
            <a:off x="5720065" y="4196866"/>
            <a:ext cx="0" cy="2336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59552655"/>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2062"/>
            <a:ext cx="12191999" cy="6775938"/>
          </a:xfrm>
          <a:prstGeom prst="rect">
            <a:avLst/>
          </a:prstGeom>
        </p:spPr>
      </p:pic>
      <p:sp>
        <p:nvSpPr>
          <p:cNvPr id="2" name="عنوان 1"/>
          <p:cNvSpPr>
            <a:spLocks noGrp="1"/>
          </p:cNvSpPr>
          <p:nvPr>
            <p:ph type="title"/>
          </p:nvPr>
        </p:nvSpPr>
        <p:spPr>
          <a:xfrm>
            <a:off x="838200" y="365125"/>
            <a:ext cx="11131062" cy="525829"/>
          </a:xfrm>
        </p:spPr>
        <p:txBody>
          <a:bodyPr>
            <a:noAutofit/>
          </a:bodyPr>
          <a:lstStyle/>
          <a:p>
            <a:r>
              <a:rPr lang="ar-SA" sz="4000" dirty="0">
                <a:cs typeface="PT Bold Heading" panose="02010400000000000000" pitchFamily="2" charset="-78"/>
              </a:rPr>
              <a:t>أقسام</a:t>
            </a:r>
            <a:r>
              <a:rPr lang="ar-SA" dirty="0">
                <a:cs typeface="PT Bold Heading" pitchFamily="2" charset="-78"/>
              </a:rPr>
              <a:t> </a:t>
            </a:r>
            <a:r>
              <a:rPr lang="ar-SA" sz="4000" dirty="0">
                <a:cs typeface="PT Bold Heading" pitchFamily="2" charset="-78"/>
              </a:rPr>
              <a:t>الفدية </a:t>
            </a:r>
            <a:r>
              <a:rPr lang="ar-SA" sz="1600" b="1" dirty="0">
                <a:cs typeface="PT Bold Heading" pitchFamily="2" charset="-78"/>
              </a:rPr>
              <a:t>أي أقسامها، وقدر ما يجب</a:t>
            </a:r>
            <a:endParaRPr lang="ar-SA" sz="4000" dirty="0">
              <a:cs typeface="PT Bold Heading" pitchFamily="2" charset="-78"/>
            </a:endParaRPr>
          </a:p>
        </p:txBody>
      </p:sp>
      <p:sp>
        <p:nvSpPr>
          <p:cNvPr id="6" name="مستطيل 5"/>
          <p:cNvSpPr/>
          <p:nvPr/>
        </p:nvSpPr>
        <p:spPr>
          <a:xfrm>
            <a:off x="5673171" y="1175206"/>
            <a:ext cx="1863969" cy="36341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أقسام الفدية</a:t>
            </a:r>
          </a:p>
        </p:txBody>
      </p:sp>
      <p:cxnSp>
        <p:nvCxnSpPr>
          <p:cNvPr id="8" name="رابط مستقيم 7"/>
          <p:cNvCxnSpPr>
            <a:stCxn id="6" idx="3"/>
          </p:cNvCxnSpPr>
          <p:nvPr/>
        </p:nvCxnSpPr>
        <p:spPr>
          <a:xfrm>
            <a:off x="7537140" y="1356914"/>
            <a:ext cx="2087506" cy="33704"/>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a:off x="3585665" y="1340062"/>
            <a:ext cx="2087506" cy="16852"/>
          </a:xfrm>
          <a:prstGeom prst="line">
            <a:avLst/>
          </a:prstGeom>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a:off x="9624646" y="1390618"/>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a:off x="3585665" y="1343727"/>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مستطيل 17"/>
          <p:cNvSpPr/>
          <p:nvPr/>
        </p:nvSpPr>
        <p:spPr>
          <a:xfrm>
            <a:off x="8886091" y="1567163"/>
            <a:ext cx="1512277" cy="76938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التخيير</a:t>
            </a:r>
          </a:p>
        </p:txBody>
      </p:sp>
      <p:sp>
        <p:nvSpPr>
          <p:cNvPr id="20" name="مستطيل 19"/>
          <p:cNvSpPr/>
          <p:nvPr/>
        </p:nvSpPr>
        <p:spPr>
          <a:xfrm>
            <a:off x="2157046" y="1538621"/>
            <a:ext cx="1570094" cy="79793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الترتيب</a:t>
            </a:r>
          </a:p>
        </p:txBody>
      </p:sp>
      <p:cxnSp>
        <p:nvCxnSpPr>
          <p:cNvPr id="22" name="رابط مستقيم 21"/>
          <p:cNvCxnSpPr/>
          <p:nvPr/>
        </p:nvCxnSpPr>
        <p:spPr>
          <a:xfrm>
            <a:off x="10398368" y="1861063"/>
            <a:ext cx="468924" cy="0"/>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a:off x="6811108" y="1851423"/>
            <a:ext cx="2063259"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كسهم مستقيم 25"/>
          <p:cNvCxnSpPr/>
          <p:nvPr/>
        </p:nvCxnSpPr>
        <p:spPr>
          <a:xfrm flipH="1">
            <a:off x="10852638" y="1851423"/>
            <a:ext cx="14655"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ستطيل 26"/>
          <p:cNvSpPr/>
          <p:nvPr/>
        </p:nvSpPr>
        <p:spPr>
          <a:xfrm>
            <a:off x="10175631"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الأذى </a:t>
            </a:r>
          </a:p>
        </p:txBody>
      </p:sp>
      <p:sp>
        <p:nvSpPr>
          <p:cNvPr id="29" name="مستطيل 28"/>
          <p:cNvSpPr/>
          <p:nvPr/>
        </p:nvSpPr>
        <p:spPr>
          <a:xfrm>
            <a:off x="6148754"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جزاء الصيد</a:t>
            </a:r>
          </a:p>
        </p:txBody>
      </p:sp>
      <p:cxnSp>
        <p:nvCxnSpPr>
          <p:cNvPr id="30" name="رابط كسهم مستقيم 29"/>
          <p:cNvCxnSpPr/>
          <p:nvPr/>
        </p:nvCxnSpPr>
        <p:spPr>
          <a:xfrm>
            <a:off x="6828690" y="1851423"/>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مستقيم 33"/>
          <p:cNvCxnSpPr>
            <a:stCxn id="27" idx="1"/>
          </p:cNvCxnSpPr>
          <p:nvPr/>
        </p:nvCxnSpPr>
        <p:spPr>
          <a:xfrm flipH="1">
            <a:off x="978876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6" name="رابط مستقيم 35"/>
          <p:cNvCxnSpPr/>
          <p:nvPr/>
        </p:nvCxnSpPr>
        <p:spPr>
          <a:xfrm flipH="1">
            <a:off x="1150033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9" name="رابط كسهم مستقيم 38"/>
          <p:cNvCxnSpPr/>
          <p:nvPr/>
        </p:nvCxnSpPr>
        <p:spPr>
          <a:xfrm>
            <a:off x="9788769"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رابط كسهم مستقيم 39"/>
          <p:cNvCxnSpPr/>
          <p:nvPr/>
        </p:nvCxnSpPr>
        <p:spPr>
          <a:xfrm>
            <a:off x="11887201"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10398368" y="3352800"/>
            <a:ext cx="1582617"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موجبات الفدية</a:t>
            </a:r>
          </a:p>
        </p:txBody>
      </p:sp>
      <p:sp>
        <p:nvSpPr>
          <p:cNvPr id="42" name="مستطيل 41"/>
          <p:cNvSpPr/>
          <p:nvPr/>
        </p:nvSpPr>
        <p:spPr>
          <a:xfrm>
            <a:off x="8639905" y="3352798"/>
            <a:ext cx="1594738"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خصال الفدية</a:t>
            </a:r>
          </a:p>
        </p:txBody>
      </p:sp>
      <p:cxnSp>
        <p:nvCxnSpPr>
          <p:cNvPr id="53" name="رابط مستقيم 52"/>
          <p:cNvCxnSpPr/>
          <p:nvPr/>
        </p:nvCxnSpPr>
        <p:spPr>
          <a:xfrm>
            <a:off x="7473462" y="2916111"/>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4" name="رابط مستقيم 53"/>
          <p:cNvCxnSpPr/>
          <p:nvPr/>
        </p:nvCxnSpPr>
        <p:spPr>
          <a:xfrm>
            <a:off x="5779479" y="291317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5" name="رابط كسهم مستقيم 54"/>
          <p:cNvCxnSpPr/>
          <p:nvPr/>
        </p:nvCxnSpPr>
        <p:spPr>
          <a:xfrm>
            <a:off x="5779479" y="2913176"/>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رابط كسهم مستقيم 55"/>
          <p:cNvCxnSpPr/>
          <p:nvPr/>
        </p:nvCxnSpPr>
        <p:spPr>
          <a:xfrm>
            <a:off x="7842737" y="2927830"/>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مستطيل 56"/>
          <p:cNvSpPr/>
          <p:nvPr/>
        </p:nvSpPr>
        <p:spPr>
          <a:xfrm>
            <a:off x="4566137" y="3305904"/>
            <a:ext cx="1582617" cy="844066"/>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لم يكن مثل من النعم</a:t>
            </a:r>
          </a:p>
        </p:txBody>
      </p:sp>
      <p:sp>
        <p:nvSpPr>
          <p:cNvPr id="58" name="مستطيل 57"/>
          <p:cNvSpPr/>
          <p:nvPr/>
        </p:nvSpPr>
        <p:spPr>
          <a:xfrm>
            <a:off x="6605155" y="3305908"/>
            <a:ext cx="1844252" cy="844062"/>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كان له مثل من النعم</a:t>
            </a:r>
          </a:p>
        </p:txBody>
      </p:sp>
      <p:sp>
        <p:nvSpPr>
          <p:cNvPr id="60" name="مستطيل 59"/>
          <p:cNvSpPr/>
          <p:nvPr/>
        </p:nvSpPr>
        <p:spPr>
          <a:xfrm>
            <a:off x="2513235" y="2678710"/>
            <a:ext cx="2041013" cy="4454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دم المتعة والقران</a:t>
            </a:r>
          </a:p>
        </p:txBody>
      </p:sp>
      <p:cxnSp>
        <p:nvCxnSpPr>
          <p:cNvPr id="61" name="رابط مستقيم 60"/>
          <p:cNvCxnSpPr/>
          <p:nvPr/>
        </p:nvCxnSpPr>
        <p:spPr>
          <a:xfrm>
            <a:off x="1787771" y="193171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62" name="رابط مستقيم 61"/>
          <p:cNvCxnSpPr/>
          <p:nvPr/>
        </p:nvCxnSpPr>
        <p:spPr>
          <a:xfrm>
            <a:off x="3727140" y="1934651"/>
            <a:ext cx="481445" cy="0"/>
          </a:xfrm>
          <a:prstGeom prst="line">
            <a:avLst/>
          </a:prstGeom>
        </p:spPr>
        <p:style>
          <a:lnRef idx="3">
            <a:schemeClr val="dk1"/>
          </a:lnRef>
          <a:fillRef idx="0">
            <a:schemeClr val="dk1"/>
          </a:fillRef>
          <a:effectRef idx="2">
            <a:schemeClr val="dk1"/>
          </a:effectRef>
          <a:fontRef idx="minor">
            <a:schemeClr val="tx1"/>
          </a:fontRef>
        </p:style>
      </p:cxnSp>
      <p:cxnSp>
        <p:nvCxnSpPr>
          <p:cNvPr id="64" name="رابط كسهم مستقيم 63"/>
          <p:cNvCxnSpPr/>
          <p:nvPr/>
        </p:nvCxnSpPr>
        <p:spPr>
          <a:xfrm>
            <a:off x="4208585" y="1951857"/>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رابط كسهم مستقيم 64"/>
          <p:cNvCxnSpPr/>
          <p:nvPr/>
        </p:nvCxnSpPr>
        <p:spPr>
          <a:xfrm>
            <a:off x="1787771" y="1931716"/>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مستطيل 65"/>
          <p:cNvSpPr/>
          <p:nvPr/>
        </p:nvSpPr>
        <p:spPr>
          <a:xfrm>
            <a:off x="363414" y="2661913"/>
            <a:ext cx="1793631"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الإحصار</a:t>
            </a:r>
          </a:p>
        </p:txBody>
      </p:sp>
      <p:sp>
        <p:nvSpPr>
          <p:cNvPr id="35" name="مستطيل 34"/>
          <p:cNvSpPr/>
          <p:nvPr/>
        </p:nvSpPr>
        <p:spPr>
          <a:xfrm>
            <a:off x="363415" y="3251684"/>
            <a:ext cx="4050323" cy="128514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وأما دم متعة وقران فيجب الهدي بشرطه السابق لِقَوْلِهِ تَعَالَى: {فَمَنْ تَمَتَّعَ بِالْعُمْرَةِ إِلَى الْحَجِّ فَمَا اسْتَيْسَرَ مِنَ الْهَدْيِ} [البقرة: 196] ، والقارن بالقياس</a:t>
            </a:r>
          </a:p>
        </p:txBody>
      </p:sp>
      <p:cxnSp>
        <p:nvCxnSpPr>
          <p:cNvPr id="37" name="رابط كسهم مستقيم 36"/>
          <p:cNvCxnSpPr/>
          <p:nvPr/>
        </p:nvCxnSpPr>
        <p:spPr>
          <a:xfrm flipH="1">
            <a:off x="4208585" y="3150568"/>
            <a:ext cx="1" cy="1011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رابط كسهم مستقيم 42"/>
          <p:cNvCxnSpPr/>
          <p:nvPr/>
        </p:nvCxnSpPr>
        <p:spPr>
          <a:xfrm flipV="1">
            <a:off x="4058948" y="4850675"/>
            <a:ext cx="413010" cy="39764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مستطيل 8"/>
          <p:cNvSpPr/>
          <p:nvPr/>
        </p:nvSpPr>
        <p:spPr>
          <a:xfrm>
            <a:off x="718037" y="4857138"/>
            <a:ext cx="3341077" cy="80820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مع المتمتع فإن عدمه أي: عدم الهدي أو عدم ثمنه، ولو وجد من يقرضه </a:t>
            </a:r>
            <a:endParaRPr lang="ar-SA" sz="2400" dirty="0"/>
          </a:p>
        </p:txBody>
      </p:sp>
      <p:sp>
        <p:nvSpPr>
          <p:cNvPr id="10" name="مستطيل 9"/>
          <p:cNvSpPr/>
          <p:nvPr/>
        </p:nvSpPr>
        <p:spPr>
          <a:xfrm>
            <a:off x="996462" y="4542898"/>
            <a:ext cx="2470637" cy="307777"/>
          </a:xfrm>
          <a:prstGeom prst="rect">
            <a:avLst/>
          </a:prstGeom>
        </p:spPr>
        <p:txBody>
          <a:bodyPr wrap="square">
            <a:spAutoFit/>
          </a:bodyPr>
          <a:lstStyle/>
          <a:p>
            <a:pPr algn="ctr"/>
            <a:r>
              <a:rPr lang="ar-SA" sz="1400" dirty="0">
                <a:cs typeface="PT Bold Heading" pitchFamily="2" charset="-78"/>
              </a:rPr>
              <a:t>س1/ما الواجب إن عدم الهدي؟</a:t>
            </a:r>
          </a:p>
        </p:txBody>
      </p:sp>
      <p:sp>
        <p:nvSpPr>
          <p:cNvPr id="44" name="مستطيل 43"/>
          <p:cNvSpPr/>
          <p:nvPr/>
        </p:nvSpPr>
        <p:spPr>
          <a:xfrm>
            <a:off x="4518849" y="4225359"/>
            <a:ext cx="5701143" cy="656493"/>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أولا: فصيام ثلاثة أيام في الحج والأفضل كون آخرها يوم عرفة وإن أخرها عن أيام منى </a:t>
            </a:r>
            <a:r>
              <a:rPr lang="ar-SA" sz="2400" dirty="0" err="1">
                <a:latin typeface="Sakkal Majalla" pitchFamily="2" charset="-78"/>
                <a:cs typeface="Sakkal Majalla" pitchFamily="2" charset="-78"/>
              </a:rPr>
              <a:t>صامها</a:t>
            </a:r>
            <a:r>
              <a:rPr lang="ar-SA" sz="2400" dirty="0">
                <a:latin typeface="Sakkal Majalla" pitchFamily="2" charset="-78"/>
                <a:cs typeface="Sakkal Majalla" pitchFamily="2" charset="-78"/>
              </a:rPr>
              <a:t> بعد وعليه دم مطلقا </a:t>
            </a:r>
            <a:endParaRPr lang="ar-SA" sz="2400" dirty="0"/>
          </a:p>
        </p:txBody>
      </p:sp>
      <p:sp>
        <p:nvSpPr>
          <p:cNvPr id="45" name="مستطيل 44"/>
          <p:cNvSpPr/>
          <p:nvPr/>
        </p:nvSpPr>
        <p:spPr>
          <a:xfrm>
            <a:off x="4392627" y="4969449"/>
            <a:ext cx="5827365" cy="76200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ثانيا: وصيام سبعة أيام إذا رجع إلى أهله قال تعالى: {فَمَنْ لَمْ يَجِدْ فَصِيَامُ ثَلاثَةِ أَيَّامٍ فِي الْحَجِّ وَسَبْعَةٍ إِذَا رَجَعْتُمْ} [البقرة: 196] </a:t>
            </a:r>
            <a:endParaRPr lang="ar-SA" sz="2400" dirty="0"/>
          </a:p>
        </p:txBody>
      </p:sp>
      <p:cxnSp>
        <p:nvCxnSpPr>
          <p:cNvPr id="46" name="رابط كسهم مستقيم 45"/>
          <p:cNvCxnSpPr/>
          <p:nvPr/>
        </p:nvCxnSpPr>
        <p:spPr>
          <a:xfrm>
            <a:off x="4059114" y="5305234"/>
            <a:ext cx="348164" cy="1049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مستطيل 27"/>
          <p:cNvSpPr/>
          <p:nvPr/>
        </p:nvSpPr>
        <p:spPr>
          <a:xfrm>
            <a:off x="157178" y="5844316"/>
            <a:ext cx="3967162" cy="523220"/>
          </a:xfrm>
          <a:prstGeom prst="rect">
            <a:avLst/>
          </a:prstGeom>
        </p:spPr>
        <p:txBody>
          <a:bodyPr wrap="square">
            <a:spAutoFit/>
          </a:bodyPr>
          <a:lstStyle/>
          <a:p>
            <a:pPr algn="ctr"/>
            <a:r>
              <a:rPr lang="ar-SA" sz="1400" dirty="0">
                <a:cs typeface="PT Bold Heading" pitchFamily="2" charset="-78"/>
              </a:rPr>
              <a:t>س2/ما حكم صوم السبعة قبل رجوعه وهل يجب عليه تتابع أو تفريق؟</a:t>
            </a:r>
          </a:p>
        </p:txBody>
      </p:sp>
      <p:sp>
        <p:nvSpPr>
          <p:cNvPr id="59" name="مستطيل 58"/>
          <p:cNvSpPr/>
          <p:nvPr/>
        </p:nvSpPr>
        <p:spPr>
          <a:xfrm>
            <a:off x="4495403" y="5802074"/>
            <a:ext cx="5762686" cy="60770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2400" dirty="0">
              <a:latin typeface="Sakkal Majalla" pitchFamily="2" charset="-78"/>
              <a:cs typeface="Sakkal Majalla" pitchFamily="2" charset="-78"/>
            </a:endParaRPr>
          </a:p>
          <a:p>
            <a:pPr algn="ctr"/>
            <a:r>
              <a:rPr lang="ar-SA" sz="2400" dirty="0">
                <a:latin typeface="Sakkal Majalla" pitchFamily="2" charset="-78"/>
                <a:cs typeface="Sakkal Majalla" pitchFamily="2" charset="-78"/>
              </a:rPr>
              <a:t>وله صومها بعد أيام منى وفراغه من أفعال الحج ، ولا يجب تتابع ولا تفريق في الثلاثة ولا السبعة.</a:t>
            </a:r>
          </a:p>
          <a:p>
            <a:pPr algn="ctr"/>
            <a:endParaRPr lang="ar-SA" sz="2400" dirty="0">
              <a:latin typeface="Sakkal Majalla" pitchFamily="2" charset="-78"/>
              <a:cs typeface="Sakkal Majalla" pitchFamily="2" charset="-78"/>
            </a:endParaRPr>
          </a:p>
        </p:txBody>
      </p:sp>
      <p:cxnSp>
        <p:nvCxnSpPr>
          <p:cNvPr id="63" name="رابط كسهم مستقيم 62"/>
          <p:cNvCxnSpPr/>
          <p:nvPr/>
        </p:nvCxnSpPr>
        <p:spPr>
          <a:xfrm>
            <a:off x="3942669" y="6015761"/>
            <a:ext cx="52754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321737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54" y="93790"/>
            <a:ext cx="12191999" cy="6775938"/>
          </a:xfrm>
          <a:prstGeom prst="rect">
            <a:avLst/>
          </a:prstGeom>
        </p:spPr>
      </p:pic>
      <p:sp>
        <p:nvSpPr>
          <p:cNvPr id="2" name="عنوان 1"/>
          <p:cNvSpPr>
            <a:spLocks noGrp="1"/>
          </p:cNvSpPr>
          <p:nvPr>
            <p:ph type="title"/>
          </p:nvPr>
        </p:nvSpPr>
        <p:spPr>
          <a:xfrm>
            <a:off x="838200" y="365125"/>
            <a:ext cx="11131062" cy="525829"/>
          </a:xfrm>
        </p:spPr>
        <p:txBody>
          <a:bodyPr>
            <a:noAutofit/>
          </a:bodyPr>
          <a:lstStyle/>
          <a:p>
            <a:r>
              <a:rPr lang="ar-SA" sz="4000" dirty="0">
                <a:cs typeface="PT Bold Heading" panose="02010400000000000000" pitchFamily="2" charset="-78"/>
              </a:rPr>
              <a:t>أقسام</a:t>
            </a:r>
            <a:r>
              <a:rPr lang="ar-SA" dirty="0">
                <a:cs typeface="PT Bold Heading" pitchFamily="2" charset="-78"/>
              </a:rPr>
              <a:t> </a:t>
            </a:r>
            <a:r>
              <a:rPr lang="ar-SA" sz="4000" dirty="0">
                <a:cs typeface="PT Bold Heading" pitchFamily="2" charset="-78"/>
              </a:rPr>
              <a:t>الفدية </a:t>
            </a:r>
            <a:r>
              <a:rPr lang="ar-SA" sz="1600" b="1" dirty="0">
                <a:cs typeface="PT Bold Heading" pitchFamily="2" charset="-78"/>
              </a:rPr>
              <a:t>أي أقسامها، وقدر ما يجب</a:t>
            </a:r>
            <a:endParaRPr lang="ar-SA" sz="4000" dirty="0">
              <a:cs typeface="PT Bold Heading" pitchFamily="2" charset="-78"/>
            </a:endParaRPr>
          </a:p>
        </p:txBody>
      </p:sp>
      <p:sp>
        <p:nvSpPr>
          <p:cNvPr id="6" name="مستطيل 5"/>
          <p:cNvSpPr/>
          <p:nvPr/>
        </p:nvSpPr>
        <p:spPr>
          <a:xfrm>
            <a:off x="5673171" y="1175206"/>
            <a:ext cx="1863969" cy="36341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أقسام الفدية</a:t>
            </a:r>
          </a:p>
        </p:txBody>
      </p:sp>
      <p:cxnSp>
        <p:nvCxnSpPr>
          <p:cNvPr id="8" name="رابط مستقيم 7"/>
          <p:cNvCxnSpPr>
            <a:stCxn id="6" idx="3"/>
          </p:cNvCxnSpPr>
          <p:nvPr/>
        </p:nvCxnSpPr>
        <p:spPr>
          <a:xfrm>
            <a:off x="7537140" y="1356914"/>
            <a:ext cx="2087506" cy="33704"/>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a:off x="3585665" y="1340062"/>
            <a:ext cx="2087506" cy="16852"/>
          </a:xfrm>
          <a:prstGeom prst="line">
            <a:avLst/>
          </a:prstGeom>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a:off x="9624646" y="1390618"/>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رابط كسهم مستقيم 16"/>
          <p:cNvCxnSpPr/>
          <p:nvPr/>
        </p:nvCxnSpPr>
        <p:spPr>
          <a:xfrm>
            <a:off x="3585665" y="1343727"/>
            <a:ext cx="0" cy="148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مستطيل 17"/>
          <p:cNvSpPr/>
          <p:nvPr/>
        </p:nvSpPr>
        <p:spPr>
          <a:xfrm>
            <a:off x="8886091" y="1567163"/>
            <a:ext cx="1512277" cy="76938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التخيير</a:t>
            </a:r>
          </a:p>
        </p:txBody>
      </p:sp>
      <p:sp>
        <p:nvSpPr>
          <p:cNvPr id="20" name="مستطيل 19"/>
          <p:cNvSpPr/>
          <p:nvPr/>
        </p:nvSpPr>
        <p:spPr>
          <a:xfrm>
            <a:off x="2157046" y="1538621"/>
            <a:ext cx="1570094" cy="79793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تجب على الترتيب</a:t>
            </a:r>
          </a:p>
        </p:txBody>
      </p:sp>
      <p:cxnSp>
        <p:nvCxnSpPr>
          <p:cNvPr id="22" name="رابط مستقيم 21"/>
          <p:cNvCxnSpPr/>
          <p:nvPr/>
        </p:nvCxnSpPr>
        <p:spPr>
          <a:xfrm>
            <a:off x="10398368" y="1861063"/>
            <a:ext cx="468924" cy="0"/>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a:off x="6811108" y="1851423"/>
            <a:ext cx="2063259" cy="0"/>
          </a:xfrm>
          <a:prstGeom prst="line">
            <a:avLst/>
          </a:prstGeom>
        </p:spPr>
        <p:style>
          <a:lnRef idx="3">
            <a:schemeClr val="dk1"/>
          </a:lnRef>
          <a:fillRef idx="0">
            <a:schemeClr val="dk1"/>
          </a:fillRef>
          <a:effectRef idx="2">
            <a:schemeClr val="dk1"/>
          </a:effectRef>
          <a:fontRef idx="minor">
            <a:schemeClr val="tx1"/>
          </a:fontRef>
        </p:style>
      </p:cxnSp>
      <p:cxnSp>
        <p:nvCxnSpPr>
          <p:cNvPr id="26" name="رابط كسهم مستقيم 25"/>
          <p:cNvCxnSpPr/>
          <p:nvPr/>
        </p:nvCxnSpPr>
        <p:spPr>
          <a:xfrm flipH="1">
            <a:off x="10852638" y="1851423"/>
            <a:ext cx="14655"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ستطيل 26"/>
          <p:cNvSpPr/>
          <p:nvPr/>
        </p:nvSpPr>
        <p:spPr>
          <a:xfrm>
            <a:off x="10175631"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الأذى </a:t>
            </a:r>
          </a:p>
        </p:txBody>
      </p:sp>
      <p:sp>
        <p:nvSpPr>
          <p:cNvPr id="29" name="مستطيل 28"/>
          <p:cNvSpPr/>
          <p:nvPr/>
        </p:nvSpPr>
        <p:spPr>
          <a:xfrm>
            <a:off x="6148754" y="2605449"/>
            <a:ext cx="1324708" cy="62132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جزاء الصيد</a:t>
            </a:r>
          </a:p>
        </p:txBody>
      </p:sp>
      <p:cxnSp>
        <p:nvCxnSpPr>
          <p:cNvPr id="30" name="رابط كسهم مستقيم 29"/>
          <p:cNvCxnSpPr/>
          <p:nvPr/>
        </p:nvCxnSpPr>
        <p:spPr>
          <a:xfrm>
            <a:off x="6828690" y="1851423"/>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رابط مستقيم 33"/>
          <p:cNvCxnSpPr>
            <a:stCxn id="27" idx="1"/>
          </p:cNvCxnSpPr>
          <p:nvPr/>
        </p:nvCxnSpPr>
        <p:spPr>
          <a:xfrm flipH="1">
            <a:off x="978876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6" name="رابط مستقيم 35"/>
          <p:cNvCxnSpPr/>
          <p:nvPr/>
        </p:nvCxnSpPr>
        <p:spPr>
          <a:xfrm flipH="1">
            <a:off x="11500339" y="2916111"/>
            <a:ext cx="386862" cy="0"/>
          </a:xfrm>
          <a:prstGeom prst="line">
            <a:avLst/>
          </a:prstGeom>
        </p:spPr>
        <p:style>
          <a:lnRef idx="3">
            <a:schemeClr val="dk1"/>
          </a:lnRef>
          <a:fillRef idx="0">
            <a:schemeClr val="dk1"/>
          </a:fillRef>
          <a:effectRef idx="2">
            <a:schemeClr val="dk1"/>
          </a:effectRef>
          <a:fontRef idx="minor">
            <a:schemeClr val="tx1"/>
          </a:fontRef>
        </p:style>
      </p:cxnSp>
      <p:cxnSp>
        <p:nvCxnSpPr>
          <p:cNvPr id="39" name="رابط كسهم مستقيم 38"/>
          <p:cNvCxnSpPr/>
          <p:nvPr/>
        </p:nvCxnSpPr>
        <p:spPr>
          <a:xfrm>
            <a:off x="9788769"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رابط كسهم مستقيم 39"/>
          <p:cNvCxnSpPr/>
          <p:nvPr/>
        </p:nvCxnSpPr>
        <p:spPr>
          <a:xfrm>
            <a:off x="11887201" y="2916111"/>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مستطيل 40"/>
          <p:cNvSpPr/>
          <p:nvPr/>
        </p:nvSpPr>
        <p:spPr>
          <a:xfrm>
            <a:off x="10398368" y="3352800"/>
            <a:ext cx="1582617"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موجبات الفدية</a:t>
            </a:r>
          </a:p>
        </p:txBody>
      </p:sp>
      <p:sp>
        <p:nvSpPr>
          <p:cNvPr id="42" name="مستطيل 41"/>
          <p:cNvSpPr/>
          <p:nvPr/>
        </p:nvSpPr>
        <p:spPr>
          <a:xfrm>
            <a:off x="8639905" y="3352798"/>
            <a:ext cx="1594738"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خصال الفدية</a:t>
            </a:r>
          </a:p>
        </p:txBody>
      </p:sp>
      <p:cxnSp>
        <p:nvCxnSpPr>
          <p:cNvPr id="53" name="رابط مستقيم 52"/>
          <p:cNvCxnSpPr/>
          <p:nvPr/>
        </p:nvCxnSpPr>
        <p:spPr>
          <a:xfrm>
            <a:off x="7473462" y="2916111"/>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4" name="رابط مستقيم 53"/>
          <p:cNvCxnSpPr/>
          <p:nvPr/>
        </p:nvCxnSpPr>
        <p:spPr>
          <a:xfrm>
            <a:off x="5779479" y="291317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55" name="رابط كسهم مستقيم 54"/>
          <p:cNvCxnSpPr/>
          <p:nvPr/>
        </p:nvCxnSpPr>
        <p:spPr>
          <a:xfrm>
            <a:off x="5779479" y="2913176"/>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رابط كسهم مستقيم 55"/>
          <p:cNvCxnSpPr/>
          <p:nvPr/>
        </p:nvCxnSpPr>
        <p:spPr>
          <a:xfrm>
            <a:off x="7842737" y="2927830"/>
            <a:ext cx="0" cy="310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7" name="مستطيل 56"/>
          <p:cNvSpPr/>
          <p:nvPr/>
        </p:nvSpPr>
        <p:spPr>
          <a:xfrm>
            <a:off x="4566137" y="3238492"/>
            <a:ext cx="1582617" cy="68873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لم يكن مثل من النعم</a:t>
            </a:r>
          </a:p>
        </p:txBody>
      </p:sp>
      <p:sp>
        <p:nvSpPr>
          <p:cNvPr id="58" name="مستطيل 57"/>
          <p:cNvSpPr/>
          <p:nvPr/>
        </p:nvSpPr>
        <p:spPr>
          <a:xfrm>
            <a:off x="6605155" y="3251684"/>
            <a:ext cx="1844252" cy="67554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جزاؤه إن كان له مثل من النعم</a:t>
            </a:r>
          </a:p>
        </p:txBody>
      </p:sp>
      <p:sp>
        <p:nvSpPr>
          <p:cNvPr id="60" name="مستطيل 59"/>
          <p:cNvSpPr/>
          <p:nvPr/>
        </p:nvSpPr>
        <p:spPr>
          <a:xfrm>
            <a:off x="2525124" y="2705091"/>
            <a:ext cx="2041013" cy="4454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دم المتعة والقران</a:t>
            </a:r>
          </a:p>
        </p:txBody>
      </p:sp>
      <p:cxnSp>
        <p:nvCxnSpPr>
          <p:cNvPr id="61" name="رابط مستقيم 60"/>
          <p:cNvCxnSpPr/>
          <p:nvPr/>
        </p:nvCxnSpPr>
        <p:spPr>
          <a:xfrm>
            <a:off x="1787771" y="1931716"/>
            <a:ext cx="369275" cy="0"/>
          </a:xfrm>
          <a:prstGeom prst="line">
            <a:avLst/>
          </a:prstGeom>
        </p:spPr>
        <p:style>
          <a:lnRef idx="3">
            <a:schemeClr val="dk1"/>
          </a:lnRef>
          <a:fillRef idx="0">
            <a:schemeClr val="dk1"/>
          </a:fillRef>
          <a:effectRef idx="2">
            <a:schemeClr val="dk1"/>
          </a:effectRef>
          <a:fontRef idx="minor">
            <a:schemeClr val="tx1"/>
          </a:fontRef>
        </p:style>
      </p:cxnSp>
      <p:cxnSp>
        <p:nvCxnSpPr>
          <p:cNvPr id="62" name="رابط مستقيم 61"/>
          <p:cNvCxnSpPr/>
          <p:nvPr/>
        </p:nvCxnSpPr>
        <p:spPr>
          <a:xfrm>
            <a:off x="3727140" y="1934651"/>
            <a:ext cx="481445" cy="0"/>
          </a:xfrm>
          <a:prstGeom prst="line">
            <a:avLst/>
          </a:prstGeom>
        </p:spPr>
        <p:style>
          <a:lnRef idx="3">
            <a:schemeClr val="dk1"/>
          </a:lnRef>
          <a:fillRef idx="0">
            <a:schemeClr val="dk1"/>
          </a:fillRef>
          <a:effectRef idx="2">
            <a:schemeClr val="dk1"/>
          </a:effectRef>
          <a:fontRef idx="minor">
            <a:schemeClr val="tx1"/>
          </a:fontRef>
        </p:style>
      </p:cxnSp>
      <p:cxnSp>
        <p:nvCxnSpPr>
          <p:cNvPr id="64" name="رابط كسهم مستقيم 63"/>
          <p:cNvCxnSpPr/>
          <p:nvPr/>
        </p:nvCxnSpPr>
        <p:spPr>
          <a:xfrm>
            <a:off x="4208585" y="1951857"/>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رابط كسهم مستقيم 64"/>
          <p:cNvCxnSpPr/>
          <p:nvPr/>
        </p:nvCxnSpPr>
        <p:spPr>
          <a:xfrm>
            <a:off x="1787771" y="1931716"/>
            <a:ext cx="0" cy="669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مستطيل 65"/>
          <p:cNvSpPr/>
          <p:nvPr/>
        </p:nvSpPr>
        <p:spPr>
          <a:xfrm>
            <a:off x="363415" y="2693372"/>
            <a:ext cx="1793631" cy="4454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فدية الإحصار</a:t>
            </a:r>
          </a:p>
        </p:txBody>
      </p:sp>
      <p:sp>
        <p:nvSpPr>
          <p:cNvPr id="35" name="مستطيل 34"/>
          <p:cNvSpPr/>
          <p:nvPr/>
        </p:nvSpPr>
        <p:spPr>
          <a:xfrm>
            <a:off x="363414" y="3352800"/>
            <a:ext cx="4056185" cy="844066"/>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err="1">
                <a:latin typeface="Sakkal Majalla" pitchFamily="2" charset="-78"/>
                <a:cs typeface="Sakkal Majalla" pitchFamily="2" charset="-78"/>
              </a:rPr>
              <a:t>والمحصر</a:t>
            </a:r>
            <a:r>
              <a:rPr lang="ar-SA" sz="2400" dirty="0">
                <a:latin typeface="Sakkal Majalla" pitchFamily="2" charset="-78"/>
                <a:cs typeface="Sakkal Majalla" pitchFamily="2" charset="-78"/>
              </a:rPr>
              <a:t> يذبح هديا بنية التحلل لِقَوْلِهِ تَعَالَى: {فَإِنْ أُحْصِرْتُمْ فَمَا اسْتَيْسَرَ مِنَ الْهَدْيِ}</a:t>
            </a:r>
            <a:r>
              <a:rPr lang="ar-SA" sz="1400" dirty="0">
                <a:latin typeface="Sakkal Majalla" pitchFamily="2" charset="-78"/>
                <a:cs typeface="Sakkal Majalla" pitchFamily="2" charset="-78"/>
              </a:rPr>
              <a:t> [البقرة: 196]</a:t>
            </a:r>
          </a:p>
        </p:txBody>
      </p:sp>
      <p:cxnSp>
        <p:nvCxnSpPr>
          <p:cNvPr id="37" name="رابط كسهم مستقيم 36"/>
          <p:cNvCxnSpPr/>
          <p:nvPr/>
        </p:nvCxnSpPr>
        <p:spPr>
          <a:xfrm>
            <a:off x="1781911" y="3150568"/>
            <a:ext cx="0" cy="202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رابط كسهم مستقيم 37"/>
          <p:cNvCxnSpPr/>
          <p:nvPr/>
        </p:nvCxnSpPr>
        <p:spPr>
          <a:xfrm>
            <a:off x="11664471" y="3927231"/>
            <a:ext cx="0" cy="202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مستطيل 4"/>
          <p:cNvSpPr/>
          <p:nvPr/>
        </p:nvSpPr>
        <p:spPr>
          <a:xfrm>
            <a:off x="8886092" y="4068628"/>
            <a:ext cx="3159370" cy="307777"/>
          </a:xfrm>
          <a:prstGeom prst="rect">
            <a:avLst/>
          </a:prstGeom>
        </p:spPr>
        <p:txBody>
          <a:bodyPr wrap="square">
            <a:spAutoFit/>
          </a:bodyPr>
          <a:lstStyle/>
          <a:p>
            <a:r>
              <a:rPr lang="ar-SA" sz="1400" dirty="0">
                <a:cs typeface="PT Bold Heading" pitchFamily="2" charset="-78"/>
              </a:rPr>
              <a:t>1- ما الواجب على </a:t>
            </a:r>
            <a:r>
              <a:rPr lang="ar-SA" sz="1400" dirty="0" err="1">
                <a:cs typeface="PT Bold Heading" pitchFamily="2" charset="-78"/>
              </a:rPr>
              <a:t>المحصر</a:t>
            </a:r>
            <a:r>
              <a:rPr lang="ar-SA" sz="1400" dirty="0">
                <a:cs typeface="PT Bold Heading" pitchFamily="2" charset="-78"/>
              </a:rPr>
              <a:t> إن عدم الهدي؟</a:t>
            </a:r>
            <a:endParaRPr lang="ar-SA" sz="1400" dirty="0"/>
          </a:p>
        </p:txBody>
      </p:sp>
      <p:sp>
        <p:nvSpPr>
          <p:cNvPr id="43" name="مستطيل 42"/>
          <p:cNvSpPr/>
          <p:nvPr/>
        </p:nvSpPr>
        <p:spPr>
          <a:xfrm>
            <a:off x="9173305" y="4437959"/>
            <a:ext cx="2713896" cy="84914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000" dirty="0">
                <a:latin typeface="Sakkal Majalla" pitchFamily="2" charset="-78"/>
                <a:cs typeface="Sakkal Majalla" pitchFamily="2" charset="-78"/>
              </a:rPr>
              <a:t>و إذا لم يجد هديا صام عشرة أيام بنية التحلل ثم حل قياسا على التمتع.</a:t>
            </a:r>
          </a:p>
        </p:txBody>
      </p:sp>
      <p:cxnSp>
        <p:nvCxnSpPr>
          <p:cNvPr id="44" name="رابط مستقيم 43"/>
          <p:cNvCxnSpPr/>
          <p:nvPr/>
        </p:nvCxnSpPr>
        <p:spPr>
          <a:xfrm flipV="1">
            <a:off x="1972408" y="3927231"/>
            <a:ext cx="9721362" cy="363415"/>
          </a:xfrm>
          <a:prstGeom prst="line">
            <a:avLst/>
          </a:prstGeom>
        </p:spPr>
        <p:style>
          <a:lnRef idx="3">
            <a:schemeClr val="dk1"/>
          </a:lnRef>
          <a:fillRef idx="0">
            <a:schemeClr val="dk1"/>
          </a:fillRef>
          <a:effectRef idx="2">
            <a:schemeClr val="dk1"/>
          </a:effectRef>
          <a:fontRef idx="minor">
            <a:schemeClr val="tx1"/>
          </a:fontRef>
        </p:style>
      </p:cxnSp>
      <p:cxnSp>
        <p:nvCxnSpPr>
          <p:cNvPr id="45" name="رابط مستقيم 44"/>
          <p:cNvCxnSpPr/>
          <p:nvPr/>
        </p:nvCxnSpPr>
        <p:spPr>
          <a:xfrm flipV="1">
            <a:off x="586154" y="4290646"/>
            <a:ext cx="1386254" cy="159740"/>
          </a:xfrm>
          <a:prstGeom prst="line">
            <a:avLst/>
          </a:prstGeom>
        </p:spPr>
        <p:style>
          <a:lnRef idx="3">
            <a:schemeClr val="dk1"/>
          </a:lnRef>
          <a:fillRef idx="0">
            <a:schemeClr val="dk1"/>
          </a:fillRef>
          <a:effectRef idx="2">
            <a:schemeClr val="dk1"/>
          </a:effectRef>
          <a:fontRef idx="minor">
            <a:schemeClr val="tx1"/>
          </a:fontRef>
        </p:style>
      </p:cxnSp>
      <p:cxnSp>
        <p:nvCxnSpPr>
          <p:cNvPr id="47" name="رابط كسهم مستقيم 46"/>
          <p:cNvCxnSpPr/>
          <p:nvPr/>
        </p:nvCxnSpPr>
        <p:spPr>
          <a:xfrm>
            <a:off x="589088" y="4450386"/>
            <a:ext cx="0" cy="202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مستطيل 12"/>
          <p:cNvSpPr/>
          <p:nvPr/>
        </p:nvSpPr>
        <p:spPr>
          <a:xfrm>
            <a:off x="6246512" y="4150328"/>
            <a:ext cx="2800767" cy="307777"/>
          </a:xfrm>
          <a:prstGeom prst="rect">
            <a:avLst/>
          </a:prstGeom>
        </p:spPr>
        <p:txBody>
          <a:bodyPr wrap="none">
            <a:spAutoFit/>
          </a:bodyPr>
          <a:lstStyle/>
          <a:p>
            <a:r>
              <a:rPr lang="ar-SA" sz="1400" dirty="0">
                <a:cs typeface="PT Bold Heading" pitchFamily="2" charset="-78"/>
              </a:rPr>
              <a:t>2- ما هي فدية الوطء في الحج أو العمرة؟</a:t>
            </a:r>
            <a:endParaRPr lang="ar-SA" sz="1400" dirty="0"/>
          </a:p>
        </p:txBody>
      </p:sp>
      <p:cxnSp>
        <p:nvCxnSpPr>
          <p:cNvPr id="49" name="رابط كسهم مستقيم 48"/>
          <p:cNvCxnSpPr/>
          <p:nvPr/>
        </p:nvCxnSpPr>
        <p:spPr>
          <a:xfrm>
            <a:off x="8651628" y="4068628"/>
            <a:ext cx="0" cy="1011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 name="مستطيل 49"/>
          <p:cNvSpPr/>
          <p:nvPr/>
        </p:nvSpPr>
        <p:spPr>
          <a:xfrm>
            <a:off x="6330462" y="4503218"/>
            <a:ext cx="2755587" cy="167784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000" b="1" dirty="0">
                <a:latin typeface="Sakkal Majalla" pitchFamily="2" charset="-78"/>
                <a:cs typeface="Sakkal Majalla" pitchFamily="2" charset="-78"/>
              </a:rPr>
              <a:t>ويجب بوطء في فرج في الحج </a:t>
            </a:r>
            <a:r>
              <a:rPr lang="ar-SA" sz="2000" dirty="0">
                <a:latin typeface="Sakkal Majalla" pitchFamily="2" charset="-78"/>
                <a:cs typeface="Sakkal Majalla" pitchFamily="2" charset="-78"/>
              </a:rPr>
              <a:t>قبل التحلل الأول بدنة وبعده شاة، فإن لم يجد البدنة صام عشرة أيام ثلاثة في الحج وسبعة إذا رجع لقضاء الصحابة، </a:t>
            </a:r>
            <a:r>
              <a:rPr lang="ar-SA" sz="2000" b="1" dirty="0">
                <a:latin typeface="Sakkal Majalla" pitchFamily="2" charset="-78"/>
                <a:cs typeface="Sakkal Majalla" pitchFamily="2" charset="-78"/>
              </a:rPr>
              <a:t>و يجب بوطء في العمرة شاة </a:t>
            </a:r>
          </a:p>
        </p:txBody>
      </p:sp>
      <p:sp>
        <p:nvSpPr>
          <p:cNvPr id="16" name="مستطيل 15"/>
          <p:cNvSpPr/>
          <p:nvPr/>
        </p:nvSpPr>
        <p:spPr>
          <a:xfrm>
            <a:off x="2661805" y="4499008"/>
            <a:ext cx="1258765" cy="738664"/>
          </a:xfrm>
          <a:prstGeom prst="rect">
            <a:avLst/>
          </a:prstGeom>
        </p:spPr>
        <p:txBody>
          <a:bodyPr wrap="square">
            <a:spAutoFit/>
          </a:bodyPr>
          <a:lstStyle/>
          <a:p>
            <a:r>
              <a:rPr lang="ar-SA" sz="1400" dirty="0">
                <a:cs typeface="PT Bold Heading" pitchFamily="2" charset="-78"/>
              </a:rPr>
              <a:t>4-ما حكم فدية المكرهة على الجماع؟</a:t>
            </a:r>
            <a:endParaRPr lang="ar-SA" sz="1400" dirty="0"/>
          </a:p>
        </p:txBody>
      </p:sp>
      <p:cxnSp>
        <p:nvCxnSpPr>
          <p:cNvPr id="59" name="رابط كسهم مستقيم 58"/>
          <p:cNvCxnSpPr/>
          <p:nvPr/>
        </p:nvCxnSpPr>
        <p:spPr>
          <a:xfrm>
            <a:off x="3415811" y="4268704"/>
            <a:ext cx="0" cy="202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3" name="مستطيل 62"/>
          <p:cNvSpPr/>
          <p:nvPr/>
        </p:nvSpPr>
        <p:spPr>
          <a:xfrm>
            <a:off x="2942092" y="5287108"/>
            <a:ext cx="1084383" cy="83374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000" dirty="0">
                <a:latin typeface="Sakkal Majalla" pitchFamily="2" charset="-78"/>
                <a:cs typeface="Sakkal Majalla" pitchFamily="2" charset="-78"/>
              </a:rPr>
              <a:t>والمكرهة لا فدية عليها</a:t>
            </a:r>
            <a:endParaRPr lang="ar-SA" sz="2000" b="1" dirty="0">
              <a:latin typeface="Sakkal Majalla" pitchFamily="2" charset="-78"/>
              <a:cs typeface="Sakkal Majalla" pitchFamily="2" charset="-78"/>
            </a:endParaRPr>
          </a:p>
        </p:txBody>
      </p:sp>
      <p:sp>
        <p:nvSpPr>
          <p:cNvPr id="33" name="مستطيل 32"/>
          <p:cNvSpPr/>
          <p:nvPr/>
        </p:nvSpPr>
        <p:spPr>
          <a:xfrm>
            <a:off x="3730269" y="4284070"/>
            <a:ext cx="2418485" cy="523220"/>
          </a:xfrm>
          <a:prstGeom prst="rect">
            <a:avLst/>
          </a:prstGeom>
        </p:spPr>
        <p:txBody>
          <a:bodyPr wrap="square">
            <a:spAutoFit/>
          </a:bodyPr>
          <a:lstStyle/>
          <a:p>
            <a:r>
              <a:rPr lang="ar-SA" sz="1400" dirty="0">
                <a:cs typeface="PT Bold Heading" pitchFamily="2" charset="-78"/>
              </a:rPr>
              <a:t>3- ما يلزم الموطوءة التي طاوعت زوجها في حج أو عمرة؟ </a:t>
            </a:r>
            <a:endParaRPr lang="ar-SA" sz="1400" dirty="0"/>
          </a:p>
        </p:txBody>
      </p:sp>
      <p:cxnSp>
        <p:nvCxnSpPr>
          <p:cNvPr id="67" name="رابط كسهم مستقيم 66"/>
          <p:cNvCxnSpPr/>
          <p:nvPr/>
        </p:nvCxnSpPr>
        <p:spPr>
          <a:xfrm>
            <a:off x="5708341" y="4217772"/>
            <a:ext cx="0" cy="1325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8" name="مستطيل 67"/>
          <p:cNvSpPr/>
          <p:nvPr/>
        </p:nvSpPr>
        <p:spPr>
          <a:xfrm>
            <a:off x="4155341" y="4782401"/>
            <a:ext cx="2091171" cy="152461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000" dirty="0">
                <a:latin typeface="Sakkal Majalla" pitchFamily="2" charset="-78"/>
                <a:cs typeface="Sakkal Majalla" pitchFamily="2" charset="-78"/>
              </a:rPr>
              <a:t> وإن طاوعته زوجة لزمها أي ما ذكر من الفدية في الحج والعمرة، - في نسخة لزماها - أي البدنة في الحج والشاة في العمرة</a:t>
            </a:r>
            <a:endParaRPr lang="ar-SA" sz="2000" b="1" dirty="0">
              <a:latin typeface="Sakkal Majalla" pitchFamily="2" charset="-78"/>
              <a:cs typeface="Sakkal Majalla" pitchFamily="2" charset="-78"/>
            </a:endParaRPr>
          </a:p>
        </p:txBody>
      </p:sp>
      <p:sp>
        <p:nvSpPr>
          <p:cNvPr id="51" name="مستطيل 50"/>
          <p:cNvSpPr/>
          <p:nvPr/>
        </p:nvSpPr>
        <p:spPr>
          <a:xfrm>
            <a:off x="1419668" y="4432872"/>
            <a:ext cx="1243202" cy="523220"/>
          </a:xfrm>
          <a:prstGeom prst="rect">
            <a:avLst/>
          </a:prstGeom>
        </p:spPr>
        <p:txBody>
          <a:bodyPr wrap="square">
            <a:spAutoFit/>
          </a:bodyPr>
          <a:lstStyle/>
          <a:p>
            <a:r>
              <a:rPr lang="ar-SA" sz="1400" dirty="0">
                <a:cs typeface="PT Bold Heading" pitchFamily="2" charset="-78"/>
              </a:rPr>
              <a:t>5- ما حكم من فكر فأنزل؟</a:t>
            </a:r>
            <a:endParaRPr lang="ar-SA" sz="1400" dirty="0"/>
          </a:p>
        </p:txBody>
      </p:sp>
      <p:cxnSp>
        <p:nvCxnSpPr>
          <p:cNvPr id="69" name="رابط كسهم مستقيم 68"/>
          <p:cNvCxnSpPr/>
          <p:nvPr/>
        </p:nvCxnSpPr>
        <p:spPr>
          <a:xfrm>
            <a:off x="2022234" y="4284071"/>
            <a:ext cx="0" cy="202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2" name="مستطيل 51"/>
          <p:cNvSpPr/>
          <p:nvPr/>
        </p:nvSpPr>
        <p:spPr>
          <a:xfrm>
            <a:off x="0" y="4639451"/>
            <a:ext cx="1384786" cy="738664"/>
          </a:xfrm>
          <a:prstGeom prst="rect">
            <a:avLst/>
          </a:prstGeom>
        </p:spPr>
        <p:txBody>
          <a:bodyPr wrap="square">
            <a:spAutoFit/>
          </a:bodyPr>
          <a:lstStyle/>
          <a:p>
            <a:r>
              <a:rPr lang="ar-SA" sz="1400" dirty="0">
                <a:cs typeface="PT Bold Heading" pitchFamily="2" charset="-78"/>
              </a:rPr>
              <a:t>6- ما هي فدية فوات الحج وترك الواجب؟</a:t>
            </a:r>
            <a:endParaRPr lang="ar-SA" sz="1400" dirty="0"/>
          </a:p>
        </p:txBody>
      </p:sp>
      <p:sp>
        <p:nvSpPr>
          <p:cNvPr id="70" name="مستطيل 69"/>
          <p:cNvSpPr/>
          <p:nvPr/>
        </p:nvSpPr>
        <p:spPr>
          <a:xfrm>
            <a:off x="363414" y="5378115"/>
            <a:ext cx="1195755" cy="9226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000" dirty="0">
                <a:latin typeface="Sakkal Majalla" pitchFamily="2" charset="-78"/>
                <a:cs typeface="Sakkal Majalla" pitchFamily="2" charset="-78"/>
              </a:rPr>
              <a:t>والدم الواجب لفوات أو ترك واجب كمتعة.</a:t>
            </a:r>
          </a:p>
        </p:txBody>
      </p:sp>
      <p:sp>
        <p:nvSpPr>
          <p:cNvPr id="71" name="مستطيل 70"/>
          <p:cNvSpPr/>
          <p:nvPr/>
        </p:nvSpPr>
        <p:spPr>
          <a:xfrm>
            <a:off x="1666141" y="4961179"/>
            <a:ext cx="1148064" cy="83374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000" dirty="0">
                <a:latin typeface="Sakkal Majalla" pitchFamily="2" charset="-78"/>
                <a:cs typeface="Sakkal Majalla" pitchFamily="2" charset="-78"/>
              </a:rPr>
              <a:t>ولا شيء على من فكر فأنزل </a:t>
            </a:r>
            <a:endParaRPr lang="ar-SA" sz="2000" b="1" dirty="0">
              <a:latin typeface="Sakkal Majalla" pitchFamily="2" charset="-78"/>
              <a:cs typeface="Sakkal Majalla" pitchFamily="2" charset="-78"/>
            </a:endParaRPr>
          </a:p>
        </p:txBody>
      </p:sp>
    </p:spTree>
    <p:extLst>
      <p:ext uri="{BB962C8B-B14F-4D97-AF65-F5344CB8AC3E}">
        <p14:creationId xmlns:p14="http://schemas.microsoft.com/office/powerpoint/2010/main" val="1113803814"/>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166"/>
            <a:ext cx="12191999" cy="6775938"/>
          </a:xfrm>
          <a:prstGeom prst="rect">
            <a:avLst/>
          </a:prstGeom>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23809"/>
            <a:ext cx="12192000" cy="6798651"/>
          </a:xfrm>
          <a:prstGeom prst="rect">
            <a:avLst/>
          </a:prstGeom>
        </p:spPr>
      </p:pic>
      <p:sp>
        <p:nvSpPr>
          <p:cNvPr id="8" name="مستطيل 7"/>
          <p:cNvSpPr/>
          <p:nvPr/>
        </p:nvSpPr>
        <p:spPr>
          <a:xfrm>
            <a:off x="1137138" y="196279"/>
            <a:ext cx="10785231" cy="707886"/>
          </a:xfrm>
          <a:prstGeom prst="rect">
            <a:avLst/>
          </a:prstGeom>
        </p:spPr>
        <p:txBody>
          <a:bodyPr wrap="square">
            <a:spAutoFit/>
          </a:bodyPr>
          <a:lstStyle/>
          <a:p>
            <a:pPr algn="ctr"/>
            <a:r>
              <a:rPr lang="ar-SA" sz="4000" dirty="0">
                <a:latin typeface="Sakkal Majalla" pitchFamily="2" charset="-78"/>
                <a:cs typeface="PT Bold Heading" pitchFamily="2" charset="-78"/>
              </a:rPr>
              <a:t>فصل من كرر محظورا من جنس واحد في الإحرام</a:t>
            </a:r>
          </a:p>
        </p:txBody>
      </p:sp>
      <p:sp>
        <p:nvSpPr>
          <p:cNvPr id="9" name="مستطيل 8"/>
          <p:cNvSpPr/>
          <p:nvPr/>
        </p:nvSpPr>
        <p:spPr>
          <a:xfrm>
            <a:off x="5597770" y="1373866"/>
            <a:ext cx="2086708"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تكرار المحظورات</a:t>
            </a:r>
          </a:p>
        </p:txBody>
      </p:sp>
      <p:cxnSp>
        <p:nvCxnSpPr>
          <p:cNvPr id="10" name="رابط مستقيم 9"/>
          <p:cNvCxnSpPr/>
          <p:nvPr/>
        </p:nvCxnSpPr>
        <p:spPr>
          <a:xfrm>
            <a:off x="7690338" y="1582621"/>
            <a:ext cx="3552092" cy="2262"/>
          </a:xfrm>
          <a:prstGeom prst="line">
            <a:avLst/>
          </a:prstGeom>
        </p:spPr>
        <p:style>
          <a:lnRef idx="3">
            <a:schemeClr val="dk1"/>
          </a:lnRef>
          <a:fillRef idx="0">
            <a:schemeClr val="dk1"/>
          </a:fillRef>
          <a:effectRef idx="2">
            <a:schemeClr val="dk1"/>
          </a:effectRef>
          <a:fontRef idx="minor">
            <a:schemeClr val="tx1"/>
          </a:fontRef>
        </p:style>
      </p:cxnSp>
      <p:cxnSp>
        <p:nvCxnSpPr>
          <p:cNvPr id="11" name="رابط مستقيم 10"/>
          <p:cNvCxnSpPr/>
          <p:nvPr/>
        </p:nvCxnSpPr>
        <p:spPr>
          <a:xfrm>
            <a:off x="3510264" y="1573158"/>
            <a:ext cx="2087506" cy="0"/>
          </a:xfrm>
          <a:prstGeom prst="line">
            <a:avLst/>
          </a:prstGeom>
        </p:spPr>
        <p:style>
          <a:lnRef idx="3">
            <a:schemeClr val="dk1"/>
          </a:lnRef>
          <a:fillRef idx="0">
            <a:schemeClr val="dk1"/>
          </a:fillRef>
          <a:effectRef idx="2">
            <a:schemeClr val="dk1"/>
          </a:effectRef>
          <a:fontRef idx="minor">
            <a:schemeClr val="tx1"/>
          </a:fontRef>
        </p:style>
      </p:cxnSp>
      <p:cxnSp>
        <p:nvCxnSpPr>
          <p:cNvPr id="16" name="رابط كسهم مستقيم 15"/>
          <p:cNvCxnSpPr/>
          <p:nvPr/>
        </p:nvCxnSpPr>
        <p:spPr>
          <a:xfrm>
            <a:off x="11242430" y="1573158"/>
            <a:ext cx="0" cy="1618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a:off x="3496946" y="1554444"/>
            <a:ext cx="0" cy="180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مستطيل 18"/>
          <p:cNvSpPr/>
          <p:nvPr/>
        </p:nvSpPr>
        <p:spPr>
          <a:xfrm>
            <a:off x="1230922" y="1772450"/>
            <a:ext cx="3294185"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من كرر محظورا من أجناس</a:t>
            </a:r>
          </a:p>
        </p:txBody>
      </p:sp>
      <p:sp>
        <p:nvSpPr>
          <p:cNvPr id="20" name="مستطيل 19"/>
          <p:cNvSpPr/>
          <p:nvPr/>
        </p:nvSpPr>
        <p:spPr>
          <a:xfrm>
            <a:off x="8159261" y="1772450"/>
            <a:ext cx="3563816" cy="39858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من كرر محظورا من جنس واحد</a:t>
            </a:r>
          </a:p>
        </p:txBody>
      </p:sp>
      <p:sp>
        <p:nvSpPr>
          <p:cNvPr id="21" name="مستطيل 20"/>
          <p:cNvSpPr/>
          <p:nvPr/>
        </p:nvSpPr>
        <p:spPr>
          <a:xfrm>
            <a:off x="9941169" y="2274281"/>
            <a:ext cx="1887416" cy="39858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إن لم يفدِ</a:t>
            </a:r>
          </a:p>
        </p:txBody>
      </p:sp>
      <p:sp>
        <p:nvSpPr>
          <p:cNvPr id="22" name="مستطيل 21"/>
          <p:cNvSpPr/>
          <p:nvPr/>
        </p:nvSpPr>
        <p:spPr>
          <a:xfrm>
            <a:off x="7684478" y="2274281"/>
            <a:ext cx="1840522"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إن فدى</a:t>
            </a:r>
          </a:p>
        </p:txBody>
      </p:sp>
      <p:sp>
        <p:nvSpPr>
          <p:cNvPr id="23" name="مستطيل 22"/>
          <p:cNvSpPr/>
          <p:nvPr/>
        </p:nvSpPr>
        <p:spPr>
          <a:xfrm>
            <a:off x="9929446" y="2801446"/>
            <a:ext cx="1899139" cy="2391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dirty="0">
                <a:latin typeface="Sakkal Majalla" pitchFamily="2" charset="-78"/>
                <a:cs typeface="Sakkal Majalla" pitchFamily="2" charset="-78"/>
              </a:rPr>
              <a:t>ولم يفد لما سبق فدى مرة سواء فعله متتابعا أو متفرقا؛ لأن الله تعالى أوجب في حلق الرأس فدية واحدة ولم يفرق بين ما وقع في دفعة </a:t>
            </a:r>
            <a:r>
              <a:rPr lang="ar-SA" sz="2000" dirty="0" err="1">
                <a:latin typeface="Sakkal Majalla" pitchFamily="2" charset="-78"/>
                <a:cs typeface="Sakkal Majalla" pitchFamily="2" charset="-78"/>
              </a:rPr>
              <a:t>أودفعات</a:t>
            </a:r>
            <a:endParaRPr lang="ar-SA" sz="2000" dirty="0">
              <a:latin typeface="Sakkal Majalla" pitchFamily="2" charset="-78"/>
              <a:cs typeface="Sakkal Majalla" pitchFamily="2" charset="-78"/>
            </a:endParaRPr>
          </a:p>
        </p:txBody>
      </p:sp>
      <p:sp>
        <p:nvSpPr>
          <p:cNvPr id="25" name="مستطيل 24"/>
          <p:cNvSpPr/>
          <p:nvPr/>
        </p:nvSpPr>
        <p:spPr>
          <a:xfrm>
            <a:off x="2145323" y="912201"/>
            <a:ext cx="8229600"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ومن كرر محظورا من جنس واحد بأن حلق أو قلم أو لبس مخيطا أو تطيب أو وطئ ثم أعاده </a:t>
            </a:r>
            <a:endParaRPr lang="ar-SA" sz="2400" dirty="0"/>
          </a:p>
        </p:txBody>
      </p:sp>
    </p:spTree>
    <p:extLst>
      <p:ext uri="{BB962C8B-B14F-4D97-AF65-F5344CB8AC3E}">
        <p14:creationId xmlns:p14="http://schemas.microsoft.com/office/powerpoint/2010/main" val="725651129"/>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166"/>
            <a:ext cx="12191999" cy="6775938"/>
          </a:xfrm>
          <a:prstGeom prst="rect">
            <a:avLst/>
          </a:prstGeom>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23809"/>
            <a:ext cx="12192000" cy="6798651"/>
          </a:xfrm>
          <a:prstGeom prst="rect">
            <a:avLst/>
          </a:prstGeom>
        </p:spPr>
      </p:pic>
      <p:sp>
        <p:nvSpPr>
          <p:cNvPr id="8" name="مستطيل 7"/>
          <p:cNvSpPr/>
          <p:nvPr/>
        </p:nvSpPr>
        <p:spPr>
          <a:xfrm>
            <a:off x="949570" y="228520"/>
            <a:ext cx="11019692" cy="707886"/>
          </a:xfrm>
          <a:prstGeom prst="rect">
            <a:avLst/>
          </a:prstGeom>
        </p:spPr>
        <p:txBody>
          <a:bodyPr wrap="square">
            <a:spAutoFit/>
          </a:bodyPr>
          <a:lstStyle/>
          <a:p>
            <a:pPr algn="ctr"/>
            <a:r>
              <a:rPr lang="ar-SA" sz="4000" dirty="0">
                <a:latin typeface="Sakkal Majalla" pitchFamily="2" charset="-78"/>
                <a:cs typeface="PT Bold Heading" pitchFamily="2" charset="-78"/>
              </a:rPr>
              <a:t>فصل من كرر محظورا من جنس واحد في الإحرام</a:t>
            </a:r>
          </a:p>
        </p:txBody>
      </p:sp>
      <p:sp>
        <p:nvSpPr>
          <p:cNvPr id="9" name="مستطيل 8"/>
          <p:cNvSpPr/>
          <p:nvPr/>
        </p:nvSpPr>
        <p:spPr>
          <a:xfrm>
            <a:off x="5597770" y="1373866"/>
            <a:ext cx="2086708"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تكرار المحظورات</a:t>
            </a:r>
          </a:p>
        </p:txBody>
      </p:sp>
      <p:cxnSp>
        <p:nvCxnSpPr>
          <p:cNvPr id="10" name="رابط مستقيم 9"/>
          <p:cNvCxnSpPr/>
          <p:nvPr/>
        </p:nvCxnSpPr>
        <p:spPr>
          <a:xfrm>
            <a:off x="7690338" y="1582621"/>
            <a:ext cx="3552092" cy="2262"/>
          </a:xfrm>
          <a:prstGeom prst="line">
            <a:avLst/>
          </a:prstGeom>
        </p:spPr>
        <p:style>
          <a:lnRef idx="3">
            <a:schemeClr val="dk1"/>
          </a:lnRef>
          <a:fillRef idx="0">
            <a:schemeClr val="dk1"/>
          </a:fillRef>
          <a:effectRef idx="2">
            <a:schemeClr val="dk1"/>
          </a:effectRef>
          <a:fontRef idx="minor">
            <a:schemeClr val="tx1"/>
          </a:fontRef>
        </p:style>
      </p:cxnSp>
      <p:cxnSp>
        <p:nvCxnSpPr>
          <p:cNvPr id="11" name="رابط مستقيم 10"/>
          <p:cNvCxnSpPr/>
          <p:nvPr/>
        </p:nvCxnSpPr>
        <p:spPr>
          <a:xfrm>
            <a:off x="3510264" y="1573158"/>
            <a:ext cx="2087506" cy="0"/>
          </a:xfrm>
          <a:prstGeom prst="line">
            <a:avLst/>
          </a:prstGeom>
        </p:spPr>
        <p:style>
          <a:lnRef idx="3">
            <a:schemeClr val="dk1"/>
          </a:lnRef>
          <a:fillRef idx="0">
            <a:schemeClr val="dk1"/>
          </a:fillRef>
          <a:effectRef idx="2">
            <a:schemeClr val="dk1"/>
          </a:effectRef>
          <a:fontRef idx="minor">
            <a:schemeClr val="tx1"/>
          </a:fontRef>
        </p:style>
      </p:cxnSp>
      <p:cxnSp>
        <p:nvCxnSpPr>
          <p:cNvPr id="16" name="رابط كسهم مستقيم 15"/>
          <p:cNvCxnSpPr/>
          <p:nvPr/>
        </p:nvCxnSpPr>
        <p:spPr>
          <a:xfrm>
            <a:off x="11242430" y="1573158"/>
            <a:ext cx="0" cy="1618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a:off x="3496946" y="1554444"/>
            <a:ext cx="0" cy="180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مستطيل 18"/>
          <p:cNvSpPr/>
          <p:nvPr/>
        </p:nvSpPr>
        <p:spPr>
          <a:xfrm>
            <a:off x="1230922" y="1772450"/>
            <a:ext cx="3294185"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من كرر محظورا من أجناس</a:t>
            </a:r>
          </a:p>
        </p:txBody>
      </p:sp>
      <p:sp>
        <p:nvSpPr>
          <p:cNvPr id="20" name="مستطيل 19"/>
          <p:cNvSpPr/>
          <p:nvPr/>
        </p:nvSpPr>
        <p:spPr>
          <a:xfrm>
            <a:off x="8159261" y="1772450"/>
            <a:ext cx="3563816"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من كرر محظورا من جنس واحد</a:t>
            </a:r>
          </a:p>
        </p:txBody>
      </p:sp>
      <p:sp>
        <p:nvSpPr>
          <p:cNvPr id="21" name="مستطيل 20"/>
          <p:cNvSpPr/>
          <p:nvPr/>
        </p:nvSpPr>
        <p:spPr>
          <a:xfrm>
            <a:off x="9941169" y="2274281"/>
            <a:ext cx="1887416"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إن لم يفدِ</a:t>
            </a:r>
          </a:p>
        </p:txBody>
      </p:sp>
      <p:sp>
        <p:nvSpPr>
          <p:cNvPr id="22" name="مستطيل 21"/>
          <p:cNvSpPr/>
          <p:nvPr/>
        </p:nvSpPr>
        <p:spPr>
          <a:xfrm>
            <a:off x="7684478" y="2274281"/>
            <a:ext cx="1840522" cy="39858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إن فدى</a:t>
            </a:r>
          </a:p>
        </p:txBody>
      </p:sp>
      <p:sp>
        <p:nvSpPr>
          <p:cNvPr id="23" name="مستطيل 22"/>
          <p:cNvSpPr/>
          <p:nvPr/>
        </p:nvSpPr>
        <p:spPr>
          <a:xfrm>
            <a:off x="9929446" y="2801446"/>
            <a:ext cx="1899139" cy="239187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dirty="0">
                <a:latin typeface="Sakkal Majalla" pitchFamily="2" charset="-78"/>
                <a:cs typeface="Sakkal Majalla" pitchFamily="2" charset="-78"/>
              </a:rPr>
              <a:t>ولم يفد لما سبق فدى مرة سواء فعله متتابعا أو متفرقا؛ لأن الله تعالى أوجب في حلق الرأس فدية واحدة ولم يفرق بين ما وقع في دفعة </a:t>
            </a:r>
            <a:r>
              <a:rPr lang="ar-SA" sz="2000" dirty="0" err="1">
                <a:latin typeface="Sakkal Majalla" pitchFamily="2" charset="-78"/>
                <a:cs typeface="Sakkal Majalla" pitchFamily="2" charset="-78"/>
              </a:rPr>
              <a:t>أودفعات</a:t>
            </a:r>
            <a:endParaRPr lang="ar-SA" sz="2000" dirty="0">
              <a:latin typeface="Sakkal Majalla" pitchFamily="2" charset="-78"/>
              <a:cs typeface="Sakkal Majalla" pitchFamily="2" charset="-78"/>
            </a:endParaRPr>
          </a:p>
        </p:txBody>
      </p:sp>
      <p:sp>
        <p:nvSpPr>
          <p:cNvPr id="25" name="مستطيل 24"/>
          <p:cNvSpPr/>
          <p:nvPr/>
        </p:nvSpPr>
        <p:spPr>
          <a:xfrm>
            <a:off x="2145323" y="892472"/>
            <a:ext cx="8229600"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ومن كرر محظورا من جنس واحد بأن حلق أو قلم أو لبس مخيطا أو تطيب أو وطئ ثم أعاده </a:t>
            </a:r>
            <a:endParaRPr lang="ar-SA" sz="2400" dirty="0"/>
          </a:p>
        </p:txBody>
      </p:sp>
      <p:sp>
        <p:nvSpPr>
          <p:cNvPr id="24" name="مستطيل 23"/>
          <p:cNvSpPr/>
          <p:nvPr/>
        </p:nvSpPr>
        <p:spPr>
          <a:xfrm>
            <a:off x="7690338" y="2801446"/>
            <a:ext cx="1899139" cy="110233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وإن كفر عن السابق ثم أعاده لزمته الفدية ثانيا </a:t>
            </a:r>
          </a:p>
        </p:txBody>
      </p:sp>
      <p:cxnSp>
        <p:nvCxnSpPr>
          <p:cNvPr id="7" name="رابط كسهم مستقيم 6"/>
          <p:cNvCxnSpPr/>
          <p:nvPr/>
        </p:nvCxnSpPr>
        <p:spPr>
          <a:xfrm>
            <a:off x="8639908" y="3924115"/>
            <a:ext cx="0" cy="1465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مستطيل 11"/>
          <p:cNvSpPr/>
          <p:nvPr/>
        </p:nvSpPr>
        <p:spPr>
          <a:xfrm>
            <a:off x="7373326" y="4497288"/>
            <a:ext cx="2426677"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بخلاف صيد ففيه بعدده ولو في دفعة لِقَوْلِهِ تَعَالَى:</a:t>
            </a:r>
          </a:p>
          <a:p>
            <a:pPr algn="ctr"/>
            <a:r>
              <a:rPr lang="ar-SA" sz="2400" dirty="0">
                <a:latin typeface="Sakkal Majalla" pitchFamily="2" charset="-78"/>
                <a:cs typeface="Sakkal Majalla" pitchFamily="2" charset="-78"/>
              </a:rPr>
              <a:t>{فَجَزَاءٌ مِثْلُ مَا قَتَلَ مِنَ النَّعَمِ} [المائدة: 95] .</a:t>
            </a:r>
          </a:p>
        </p:txBody>
      </p:sp>
      <p:sp>
        <p:nvSpPr>
          <p:cNvPr id="31" name="مستطيل 30"/>
          <p:cNvSpPr/>
          <p:nvPr/>
        </p:nvSpPr>
        <p:spPr>
          <a:xfrm>
            <a:off x="7579458" y="4035642"/>
            <a:ext cx="2050561" cy="338554"/>
          </a:xfrm>
          <a:prstGeom prst="rect">
            <a:avLst/>
          </a:prstGeom>
        </p:spPr>
        <p:txBody>
          <a:bodyPr wrap="none">
            <a:spAutoFit/>
          </a:bodyPr>
          <a:lstStyle/>
          <a:p>
            <a:pPr algn="ctr"/>
            <a:r>
              <a:rPr lang="ar-SA" sz="1600" dirty="0">
                <a:latin typeface="Sakkal Majalla" pitchFamily="2" charset="-78"/>
                <a:cs typeface="PT Bold Heading" pitchFamily="2" charset="-78"/>
              </a:rPr>
              <a:t>ما الواجب بتعدد الصيد؟</a:t>
            </a:r>
          </a:p>
        </p:txBody>
      </p:sp>
    </p:spTree>
    <p:extLst>
      <p:ext uri="{BB962C8B-B14F-4D97-AF65-F5344CB8AC3E}">
        <p14:creationId xmlns:p14="http://schemas.microsoft.com/office/powerpoint/2010/main" val="319035475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166"/>
            <a:ext cx="12191999" cy="6775938"/>
          </a:xfrm>
          <a:prstGeom prst="rect">
            <a:avLst/>
          </a:prstGeom>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23809"/>
            <a:ext cx="12192000" cy="6798651"/>
          </a:xfrm>
          <a:prstGeom prst="rect">
            <a:avLst/>
          </a:prstGeom>
        </p:spPr>
      </p:pic>
      <p:sp>
        <p:nvSpPr>
          <p:cNvPr id="8" name="مستطيل 7"/>
          <p:cNvSpPr/>
          <p:nvPr/>
        </p:nvSpPr>
        <p:spPr>
          <a:xfrm>
            <a:off x="1441939" y="219780"/>
            <a:ext cx="10398369" cy="646331"/>
          </a:xfrm>
          <a:prstGeom prst="rect">
            <a:avLst/>
          </a:prstGeom>
        </p:spPr>
        <p:txBody>
          <a:bodyPr wrap="square">
            <a:spAutoFit/>
          </a:bodyPr>
          <a:lstStyle/>
          <a:p>
            <a:pPr algn="ctr"/>
            <a:r>
              <a:rPr lang="ar-SA" sz="3600" dirty="0">
                <a:latin typeface="Sakkal Majalla" pitchFamily="2" charset="-78"/>
                <a:cs typeface="PT Bold Heading" pitchFamily="2" charset="-78"/>
              </a:rPr>
              <a:t>فصل من كرر محظورا من جنس واحد في الإحرام</a:t>
            </a:r>
          </a:p>
        </p:txBody>
      </p:sp>
      <p:sp>
        <p:nvSpPr>
          <p:cNvPr id="9" name="مستطيل 8"/>
          <p:cNvSpPr/>
          <p:nvPr/>
        </p:nvSpPr>
        <p:spPr>
          <a:xfrm>
            <a:off x="5597770" y="1373866"/>
            <a:ext cx="2086708"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تكرار المحظورات</a:t>
            </a:r>
          </a:p>
        </p:txBody>
      </p:sp>
      <p:cxnSp>
        <p:nvCxnSpPr>
          <p:cNvPr id="10" name="رابط مستقيم 9"/>
          <p:cNvCxnSpPr/>
          <p:nvPr/>
        </p:nvCxnSpPr>
        <p:spPr>
          <a:xfrm>
            <a:off x="7690338" y="1582621"/>
            <a:ext cx="3552092" cy="2262"/>
          </a:xfrm>
          <a:prstGeom prst="line">
            <a:avLst/>
          </a:prstGeom>
        </p:spPr>
        <p:style>
          <a:lnRef idx="3">
            <a:schemeClr val="dk1"/>
          </a:lnRef>
          <a:fillRef idx="0">
            <a:schemeClr val="dk1"/>
          </a:fillRef>
          <a:effectRef idx="2">
            <a:schemeClr val="dk1"/>
          </a:effectRef>
          <a:fontRef idx="minor">
            <a:schemeClr val="tx1"/>
          </a:fontRef>
        </p:style>
      </p:cxnSp>
      <p:cxnSp>
        <p:nvCxnSpPr>
          <p:cNvPr id="11" name="رابط مستقيم 10"/>
          <p:cNvCxnSpPr/>
          <p:nvPr/>
        </p:nvCxnSpPr>
        <p:spPr>
          <a:xfrm>
            <a:off x="3510264" y="1573158"/>
            <a:ext cx="2087506" cy="0"/>
          </a:xfrm>
          <a:prstGeom prst="line">
            <a:avLst/>
          </a:prstGeom>
        </p:spPr>
        <p:style>
          <a:lnRef idx="3">
            <a:schemeClr val="dk1"/>
          </a:lnRef>
          <a:fillRef idx="0">
            <a:schemeClr val="dk1"/>
          </a:fillRef>
          <a:effectRef idx="2">
            <a:schemeClr val="dk1"/>
          </a:effectRef>
          <a:fontRef idx="minor">
            <a:schemeClr val="tx1"/>
          </a:fontRef>
        </p:style>
      </p:cxnSp>
      <p:cxnSp>
        <p:nvCxnSpPr>
          <p:cNvPr id="16" name="رابط كسهم مستقيم 15"/>
          <p:cNvCxnSpPr/>
          <p:nvPr/>
        </p:nvCxnSpPr>
        <p:spPr>
          <a:xfrm>
            <a:off x="11242430" y="1573158"/>
            <a:ext cx="0" cy="1618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a:off x="3496946" y="1554444"/>
            <a:ext cx="0" cy="180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مستطيل 18"/>
          <p:cNvSpPr/>
          <p:nvPr/>
        </p:nvSpPr>
        <p:spPr>
          <a:xfrm>
            <a:off x="1230922" y="1772450"/>
            <a:ext cx="3294185" cy="39858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من كرر محظورا من أجناس</a:t>
            </a:r>
          </a:p>
        </p:txBody>
      </p:sp>
      <p:sp>
        <p:nvSpPr>
          <p:cNvPr id="20" name="مستطيل 19"/>
          <p:cNvSpPr/>
          <p:nvPr/>
        </p:nvSpPr>
        <p:spPr>
          <a:xfrm>
            <a:off x="8159261" y="1772450"/>
            <a:ext cx="3563816"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حكم من كرر محظورا من جنس واحد</a:t>
            </a:r>
          </a:p>
        </p:txBody>
      </p:sp>
      <p:sp>
        <p:nvSpPr>
          <p:cNvPr id="21" name="مستطيل 20"/>
          <p:cNvSpPr/>
          <p:nvPr/>
        </p:nvSpPr>
        <p:spPr>
          <a:xfrm>
            <a:off x="9941169" y="2274281"/>
            <a:ext cx="1887416"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إن لم يفدِ</a:t>
            </a:r>
          </a:p>
        </p:txBody>
      </p:sp>
      <p:sp>
        <p:nvSpPr>
          <p:cNvPr id="22" name="مستطيل 21"/>
          <p:cNvSpPr/>
          <p:nvPr/>
        </p:nvSpPr>
        <p:spPr>
          <a:xfrm>
            <a:off x="7684478" y="2274281"/>
            <a:ext cx="1840522" cy="39858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إن فدى</a:t>
            </a:r>
          </a:p>
        </p:txBody>
      </p:sp>
      <p:sp>
        <p:nvSpPr>
          <p:cNvPr id="23" name="مستطيل 22"/>
          <p:cNvSpPr/>
          <p:nvPr/>
        </p:nvSpPr>
        <p:spPr>
          <a:xfrm>
            <a:off x="9929446" y="2801446"/>
            <a:ext cx="1899139" cy="239187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dirty="0">
                <a:latin typeface="Sakkal Majalla" pitchFamily="2" charset="-78"/>
                <a:cs typeface="Sakkal Majalla" pitchFamily="2" charset="-78"/>
              </a:rPr>
              <a:t>ولم يفد لما سبق </a:t>
            </a:r>
            <a:r>
              <a:rPr lang="ar-SA" sz="2000" b="1" u="sng" dirty="0">
                <a:latin typeface="Sakkal Majalla" pitchFamily="2" charset="-78"/>
                <a:cs typeface="Sakkal Majalla" pitchFamily="2" charset="-78"/>
              </a:rPr>
              <a:t>فدى مرة سواء </a:t>
            </a:r>
            <a:r>
              <a:rPr lang="ar-SA" sz="2000" dirty="0">
                <a:latin typeface="Sakkal Majalla" pitchFamily="2" charset="-78"/>
                <a:cs typeface="Sakkal Majalla" pitchFamily="2" charset="-78"/>
              </a:rPr>
              <a:t>فعله متتابعا أو متفرقا؛ لأن الله تعالى أوجب في حلق الرأس فدية واحدة ولم يفرق بين ما وقع في دفعة </a:t>
            </a:r>
            <a:r>
              <a:rPr lang="ar-SA" sz="2000" dirty="0" err="1">
                <a:latin typeface="Sakkal Majalla" pitchFamily="2" charset="-78"/>
                <a:cs typeface="Sakkal Majalla" pitchFamily="2" charset="-78"/>
              </a:rPr>
              <a:t>أودفعات</a:t>
            </a:r>
            <a:endParaRPr lang="ar-SA" sz="2000" dirty="0">
              <a:latin typeface="Sakkal Majalla" pitchFamily="2" charset="-78"/>
              <a:cs typeface="Sakkal Majalla" pitchFamily="2" charset="-78"/>
            </a:endParaRPr>
          </a:p>
        </p:txBody>
      </p:sp>
      <p:sp>
        <p:nvSpPr>
          <p:cNvPr id="25" name="مستطيل 24"/>
          <p:cNvSpPr/>
          <p:nvPr/>
        </p:nvSpPr>
        <p:spPr>
          <a:xfrm>
            <a:off x="2145323" y="912201"/>
            <a:ext cx="8229600"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ومن كرر محظورا من جنس واحد بأن حلق أو قلم أو لبس مخيطا أو تطيب أو وطئ ثم أعاده </a:t>
            </a:r>
            <a:endParaRPr lang="ar-SA" sz="2400" dirty="0"/>
          </a:p>
        </p:txBody>
      </p:sp>
      <p:sp>
        <p:nvSpPr>
          <p:cNvPr id="24" name="مستطيل 23"/>
          <p:cNvSpPr/>
          <p:nvPr/>
        </p:nvSpPr>
        <p:spPr>
          <a:xfrm>
            <a:off x="7690338" y="2801446"/>
            <a:ext cx="1899139" cy="1102339"/>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وإن كفر عن السابق ثم أعاده لزمته الفدية ثانيا </a:t>
            </a:r>
          </a:p>
        </p:txBody>
      </p:sp>
      <p:cxnSp>
        <p:nvCxnSpPr>
          <p:cNvPr id="7" name="رابط كسهم مستقيم 6"/>
          <p:cNvCxnSpPr/>
          <p:nvPr/>
        </p:nvCxnSpPr>
        <p:spPr>
          <a:xfrm>
            <a:off x="8639908" y="3924115"/>
            <a:ext cx="0" cy="1465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مستطيل 11"/>
          <p:cNvSpPr/>
          <p:nvPr/>
        </p:nvSpPr>
        <p:spPr>
          <a:xfrm>
            <a:off x="7373326" y="4497288"/>
            <a:ext cx="2426677" cy="156966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بخلاف صيد ففيه بعدده ولو في دفعة لِقَوْلِهِ تَعَالَى:</a:t>
            </a:r>
          </a:p>
          <a:p>
            <a:pPr algn="ctr"/>
            <a:r>
              <a:rPr lang="ar-SA" sz="2400" dirty="0">
                <a:latin typeface="Sakkal Majalla" pitchFamily="2" charset="-78"/>
                <a:cs typeface="Sakkal Majalla" pitchFamily="2" charset="-78"/>
              </a:rPr>
              <a:t>{فَجَزَاءٌ مِثْلُ مَا قَتَلَ مِنَ النَّعَمِ} [المائدة: 95] .</a:t>
            </a:r>
          </a:p>
        </p:txBody>
      </p:sp>
      <p:sp>
        <p:nvSpPr>
          <p:cNvPr id="31" name="مستطيل 30"/>
          <p:cNvSpPr/>
          <p:nvPr/>
        </p:nvSpPr>
        <p:spPr>
          <a:xfrm>
            <a:off x="7579458" y="4035642"/>
            <a:ext cx="2050561" cy="338554"/>
          </a:xfrm>
          <a:prstGeom prst="rect">
            <a:avLst/>
          </a:prstGeom>
        </p:spPr>
        <p:txBody>
          <a:bodyPr wrap="none">
            <a:spAutoFit/>
          </a:bodyPr>
          <a:lstStyle/>
          <a:p>
            <a:pPr algn="ctr"/>
            <a:r>
              <a:rPr lang="ar-SA" sz="1600" dirty="0">
                <a:latin typeface="Sakkal Majalla" pitchFamily="2" charset="-78"/>
                <a:cs typeface="PT Bold Heading" pitchFamily="2" charset="-78"/>
              </a:rPr>
              <a:t>ما الواجب بتعدد الصيد؟</a:t>
            </a:r>
          </a:p>
        </p:txBody>
      </p:sp>
      <p:sp>
        <p:nvSpPr>
          <p:cNvPr id="26" name="مستطيل 25"/>
          <p:cNvSpPr/>
          <p:nvPr/>
        </p:nvSpPr>
        <p:spPr>
          <a:xfrm>
            <a:off x="1312986" y="2320796"/>
            <a:ext cx="3094892" cy="3470404"/>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ومن فعل محظورا من أجناس بأن حلق وقلم أظافره ولبس المخيط </a:t>
            </a:r>
            <a:r>
              <a:rPr lang="ar-SA" sz="2400" b="1" u="sng" dirty="0">
                <a:latin typeface="Sakkal Majalla" pitchFamily="2" charset="-78"/>
                <a:cs typeface="Sakkal Majalla" pitchFamily="2" charset="-78"/>
              </a:rPr>
              <a:t>فدى لكل مرة </a:t>
            </a:r>
            <a:r>
              <a:rPr lang="ar-SA" sz="2400" dirty="0">
                <a:latin typeface="Sakkal Majalla" pitchFamily="2" charset="-78"/>
                <a:cs typeface="Sakkal Majalla" pitchFamily="2" charset="-78"/>
              </a:rPr>
              <a:t>أي لكل جنس فديته الواجبة فيه سواء رفض إحرامه أو لا إذ التحلل من الحج لا يحصل إلا بأحد ثلاثة أشياء: كمال أفعاله، أو التحلل عند الحصر، أو بالعذر إذا شرطه في ابتدائه، وما عدا هذه لا يتحلل به, ولو نوى التحلل لم يحل </a:t>
            </a:r>
          </a:p>
        </p:txBody>
      </p:sp>
    </p:spTree>
    <p:extLst>
      <p:ext uri="{BB962C8B-B14F-4D97-AF65-F5344CB8AC3E}">
        <p14:creationId xmlns:p14="http://schemas.microsoft.com/office/powerpoint/2010/main" val="3844137733"/>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335"/>
            <a:ext cx="12192000" cy="6798651"/>
          </a:xfrm>
          <a:prstGeom prst="rect">
            <a:avLst/>
          </a:prstGeom>
        </p:spPr>
      </p:pic>
      <p:sp>
        <p:nvSpPr>
          <p:cNvPr id="5" name="مستطيل 4"/>
          <p:cNvSpPr/>
          <p:nvPr/>
        </p:nvSpPr>
        <p:spPr>
          <a:xfrm>
            <a:off x="4536831" y="2946956"/>
            <a:ext cx="2719217" cy="156966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دون فدية وطء وصيد وتقليم وحلاق فتجب مطلقا لأن ذلك إتلاف، فاستوى عمده وسهوه كمال الآدمي</a:t>
            </a:r>
          </a:p>
        </p:txBody>
      </p:sp>
      <p:sp>
        <p:nvSpPr>
          <p:cNvPr id="6" name="مستطيل 5"/>
          <p:cNvSpPr/>
          <p:nvPr/>
        </p:nvSpPr>
        <p:spPr>
          <a:xfrm>
            <a:off x="1932123" y="313565"/>
            <a:ext cx="10015883" cy="707886"/>
          </a:xfrm>
          <a:prstGeom prst="rect">
            <a:avLst/>
          </a:prstGeom>
        </p:spPr>
        <p:txBody>
          <a:bodyPr wrap="none">
            <a:spAutoFit/>
          </a:bodyPr>
          <a:lstStyle/>
          <a:p>
            <a:pPr algn="ctr"/>
            <a:r>
              <a:rPr lang="ar-SA" sz="4000" dirty="0">
                <a:latin typeface="Sakkal Majalla" pitchFamily="2" charset="-78"/>
                <a:cs typeface="PT Bold Heading" pitchFamily="2" charset="-78"/>
              </a:rPr>
              <a:t>تابع: فصل من كرر محظورا من جنس واحد في الإحرام</a:t>
            </a:r>
          </a:p>
        </p:txBody>
      </p:sp>
      <p:sp>
        <p:nvSpPr>
          <p:cNvPr id="7" name="مستطيل 6"/>
          <p:cNvSpPr/>
          <p:nvPr/>
        </p:nvSpPr>
        <p:spPr>
          <a:xfrm>
            <a:off x="8199758" y="1037418"/>
            <a:ext cx="3238387" cy="369332"/>
          </a:xfrm>
          <a:prstGeom prst="rect">
            <a:avLst/>
          </a:prstGeom>
        </p:spPr>
        <p:txBody>
          <a:bodyPr wrap="none">
            <a:spAutoFit/>
          </a:bodyPr>
          <a:lstStyle/>
          <a:p>
            <a:pPr algn="ctr"/>
            <a:r>
              <a:rPr lang="ar-SA" dirty="0">
                <a:latin typeface="Sakkal Majalla" pitchFamily="2" charset="-78"/>
                <a:cs typeface="PT Bold Heading" pitchFamily="2" charset="-78"/>
              </a:rPr>
              <a:t>ما حكم  إحرام من نوى الخروج منه؟</a:t>
            </a:r>
          </a:p>
        </p:txBody>
      </p:sp>
      <p:sp>
        <p:nvSpPr>
          <p:cNvPr id="8" name="مستطيل 7"/>
          <p:cNvSpPr/>
          <p:nvPr/>
        </p:nvSpPr>
        <p:spPr>
          <a:xfrm>
            <a:off x="2555632" y="1529861"/>
            <a:ext cx="9051630"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ولا يفسد إحرامه برفضه بل هو باق يلزمه أحكامه، وليس عليه لرفض الإحرام شيء لأنه مجرد نية.</a:t>
            </a:r>
          </a:p>
        </p:txBody>
      </p:sp>
      <p:sp>
        <p:nvSpPr>
          <p:cNvPr id="9" name="مستطيل 8"/>
          <p:cNvSpPr/>
          <p:nvPr/>
        </p:nvSpPr>
        <p:spPr>
          <a:xfrm>
            <a:off x="9032625" y="2300625"/>
            <a:ext cx="2215671" cy="369332"/>
          </a:xfrm>
          <a:prstGeom prst="rect">
            <a:avLst/>
          </a:prstGeom>
        </p:spPr>
        <p:txBody>
          <a:bodyPr wrap="none">
            <a:spAutoFit/>
          </a:bodyPr>
          <a:lstStyle/>
          <a:p>
            <a:pPr algn="ctr"/>
            <a:r>
              <a:rPr lang="ar-SA" dirty="0">
                <a:latin typeface="Sakkal Majalla" pitchFamily="2" charset="-78"/>
                <a:cs typeface="PT Bold Heading" pitchFamily="2" charset="-78"/>
              </a:rPr>
              <a:t>هل تسقط الفدية بالعذر؟</a:t>
            </a:r>
          </a:p>
        </p:txBody>
      </p:sp>
      <p:sp>
        <p:nvSpPr>
          <p:cNvPr id="10" name="مستطيل 9"/>
          <p:cNvSpPr/>
          <p:nvPr/>
        </p:nvSpPr>
        <p:spPr>
          <a:xfrm>
            <a:off x="7426322" y="2946956"/>
            <a:ext cx="4180940" cy="156966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400" dirty="0">
                <a:latin typeface="Sakkal Majalla" pitchFamily="2" charset="-78"/>
                <a:cs typeface="Sakkal Majalla" pitchFamily="2" charset="-78"/>
              </a:rPr>
              <a:t>ويسقط بنسيان أو جهل أو إكراه فدية لبس وطيب وتغطية رأس لحديث «عفي لأمتي عن الخطأ والنسيان وما استكرهوا عليه» ، ومتى زال عذره أزاله في الحال </a:t>
            </a:r>
            <a:endParaRPr lang="ar-SA" sz="2400" dirty="0"/>
          </a:p>
        </p:txBody>
      </p:sp>
      <p:cxnSp>
        <p:nvCxnSpPr>
          <p:cNvPr id="12" name="رابط مستقيم 11"/>
          <p:cNvCxnSpPr>
            <a:stCxn id="9" idx="1"/>
          </p:cNvCxnSpPr>
          <p:nvPr/>
        </p:nvCxnSpPr>
        <p:spPr>
          <a:xfrm flipH="1">
            <a:off x="6757192" y="2485291"/>
            <a:ext cx="2275433" cy="0"/>
          </a:xfrm>
          <a:prstGeom prst="line">
            <a:avLst/>
          </a:prstGeom>
        </p:spPr>
        <p:style>
          <a:lnRef idx="3">
            <a:schemeClr val="dk1"/>
          </a:lnRef>
          <a:fillRef idx="0">
            <a:schemeClr val="dk1"/>
          </a:fillRef>
          <a:effectRef idx="2">
            <a:schemeClr val="dk1"/>
          </a:effectRef>
          <a:fontRef idx="minor">
            <a:schemeClr val="tx1"/>
          </a:fontRef>
        </p:style>
      </p:cxnSp>
      <p:cxnSp>
        <p:nvCxnSpPr>
          <p:cNvPr id="13" name="رابط مستقيم 12"/>
          <p:cNvCxnSpPr/>
          <p:nvPr/>
        </p:nvCxnSpPr>
        <p:spPr>
          <a:xfrm flipH="1">
            <a:off x="11168356" y="2485291"/>
            <a:ext cx="219452" cy="0"/>
          </a:xfrm>
          <a:prstGeom prst="line">
            <a:avLst/>
          </a:prstGeom>
        </p:spPr>
        <p:style>
          <a:lnRef idx="3">
            <a:schemeClr val="dk1"/>
          </a:lnRef>
          <a:fillRef idx="0">
            <a:schemeClr val="dk1"/>
          </a:fillRef>
          <a:effectRef idx="2">
            <a:schemeClr val="dk1"/>
          </a:effectRef>
          <a:fontRef idx="minor">
            <a:schemeClr val="tx1"/>
          </a:fontRef>
        </p:style>
      </p:cxnSp>
      <p:cxnSp>
        <p:nvCxnSpPr>
          <p:cNvPr id="20" name="رابط كسهم مستقيم 19"/>
          <p:cNvCxnSpPr/>
          <p:nvPr/>
        </p:nvCxnSpPr>
        <p:spPr>
          <a:xfrm>
            <a:off x="11387808" y="2485291"/>
            <a:ext cx="0" cy="1846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رابط كسهم مستقيم 21"/>
          <p:cNvCxnSpPr/>
          <p:nvPr/>
        </p:nvCxnSpPr>
        <p:spPr>
          <a:xfrm>
            <a:off x="6757192" y="2485291"/>
            <a:ext cx="0" cy="1846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مستطيل 23"/>
          <p:cNvSpPr/>
          <p:nvPr/>
        </p:nvSpPr>
        <p:spPr>
          <a:xfrm>
            <a:off x="10488045" y="2749114"/>
            <a:ext cx="1119217" cy="369332"/>
          </a:xfrm>
          <a:prstGeom prst="rect">
            <a:avLst/>
          </a:prstGeom>
        </p:spPr>
        <p:txBody>
          <a:bodyPr wrap="none">
            <a:spAutoFit/>
          </a:bodyPr>
          <a:lstStyle/>
          <a:p>
            <a:r>
              <a:rPr lang="ar-SA" dirty="0">
                <a:latin typeface="Sakkal Majalla" pitchFamily="2" charset="-78"/>
                <a:cs typeface="PT Bold Heading" pitchFamily="2" charset="-78"/>
              </a:rPr>
              <a:t>نعم, تسقط</a:t>
            </a:r>
            <a:endParaRPr lang="ar-SA" dirty="0"/>
          </a:p>
        </p:txBody>
      </p:sp>
      <p:sp>
        <p:nvSpPr>
          <p:cNvPr id="25" name="مستطيل 24"/>
          <p:cNvSpPr/>
          <p:nvPr/>
        </p:nvSpPr>
        <p:spPr>
          <a:xfrm>
            <a:off x="6096000" y="2749114"/>
            <a:ext cx="1051891" cy="369332"/>
          </a:xfrm>
          <a:prstGeom prst="rect">
            <a:avLst/>
          </a:prstGeom>
        </p:spPr>
        <p:txBody>
          <a:bodyPr wrap="none">
            <a:spAutoFit/>
          </a:bodyPr>
          <a:lstStyle/>
          <a:p>
            <a:r>
              <a:rPr lang="ar-SA" dirty="0">
                <a:latin typeface="Sakkal Majalla" pitchFamily="2" charset="-78"/>
                <a:cs typeface="PT Bold Heading" pitchFamily="2" charset="-78"/>
              </a:rPr>
              <a:t>لا, لا تسقط</a:t>
            </a:r>
            <a:endParaRPr lang="ar-SA" dirty="0"/>
          </a:p>
        </p:txBody>
      </p:sp>
      <p:sp>
        <p:nvSpPr>
          <p:cNvPr id="26" name="مستطيل 25"/>
          <p:cNvSpPr/>
          <p:nvPr/>
        </p:nvSpPr>
        <p:spPr>
          <a:xfrm>
            <a:off x="2817446" y="5171218"/>
            <a:ext cx="7136890"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ar-SA" sz="2400" dirty="0">
                <a:latin typeface="Sakkal Majalla" pitchFamily="2" charset="-78"/>
                <a:cs typeface="Sakkal Majalla" pitchFamily="2" charset="-78"/>
              </a:rPr>
              <a:t>فإن استدام لبس مخيط أحرم فيه ولو لحظة فوق المعتاد من خلعه فدى ولا يشقه</a:t>
            </a:r>
          </a:p>
        </p:txBody>
      </p:sp>
      <p:sp>
        <p:nvSpPr>
          <p:cNvPr id="27" name="مستطيل 26"/>
          <p:cNvSpPr/>
          <p:nvPr/>
        </p:nvSpPr>
        <p:spPr>
          <a:xfrm>
            <a:off x="5790859" y="4810651"/>
            <a:ext cx="3924472" cy="369332"/>
          </a:xfrm>
          <a:prstGeom prst="rect">
            <a:avLst/>
          </a:prstGeom>
        </p:spPr>
        <p:txBody>
          <a:bodyPr wrap="none">
            <a:spAutoFit/>
          </a:bodyPr>
          <a:lstStyle/>
          <a:p>
            <a:r>
              <a:rPr lang="ar-SA" dirty="0">
                <a:latin typeface="Sakkal Majalla" pitchFamily="2" charset="-78"/>
                <a:cs typeface="PT Bold Heading" pitchFamily="2" charset="-78"/>
              </a:rPr>
              <a:t>ما اللازم من استدامة لبس مخيط أحرم فيه؟</a:t>
            </a:r>
            <a:endParaRPr lang="ar-SA" dirty="0"/>
          </a:p>
        </p:txBody>
      </p:sp>
    </p:spTree>
    <p:extLst>
      <p:ext uri="{BB962C8B-B14F-4D97-AF65-F5344CB8AC3E}">
        <p14:creationId xmlns:p14="http://schemas.microsoft.com/office/powerpoint/2010/main" val="3373001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صورة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47"/>
            <a:ext cx="12192000" cy="6798651"/>
          </a:xfrm>
          <a:prstGeom prst="rect">
            <a:avLst/>
          </a:prstGeom>
        </p:spPr>
      </p:pic>
      <p:sp>
        <p:nvSpPr>
          <p:cNvPr id="2" name="عنوان 1"/>
          <p:cNvSpPr>
            <a:spLocks noGrp="1"/>
          </p:cNvSpPr>
          <p:nvPr>
            <p:ph type="title"/>
          </p:nvPr>
        </p:nvSpPr>
        <p:spPr>
          <a:xfrm>
            <a:off x="5156836" y="313767"/>
            <a:ext cx="6718181" cy="924413"/>
          </a:xfrm>
        </p:spPr>
        <p:txBody>
          <a:bodyPr>
            <a:normAutofit/>
          </a:bodyPr>
          <a:lstStyle/>
          <a:p>
            <a:r>
              <a:rPr lang="ar-SA" sz="3000" dirty="0">
                <a:solidFill>
                  <a:srgbClr val="3C6345"/>
                </a:solidFill>
                <a:cs typeface="PT Bold Heading" pitchFamily="2" charset="-78"/>
              </a:rPr>
              <a:t>[الحج والعمرة لمن قراره بيد غيره]</a:t>
            </a:r>
          </a:p>
        </p:txBody>
      </p:sp>
      <p:sp>
        <p:nvSpPr>
          <p:cNvPr id="4" name="مربع نص 3"/>
          <p:cNvSpPr txBox="1"/>
          <p:nvPr/>
        </p:nvSpPr>
        <p:spPr>
          <a:xfrm>
            <a:off x="5992965" y="4414072"/>
            <a:ext cx="2614247" cy="461665"/>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ويفعل ولي ما يعجزهما</a:t>
            </a:r>
          </a:p>
        </p:txBody>
      </p:sp>
      <p:sp>
        <p:nvSpPr>
          <p:cNvPr id="6" name="عنصر نائب للمحتوى 5"/>
          <p:cNvSpPr txBox="1">
            <a:spLocks noGrp="1"/>
          </p:cNvSpPr>
          <p:nvPr>
            <p:ph idx="1"/>
          </p:nvPr>
        </p:nvSpPr>
        <p:spPr>
          <a:xfrm>
            <a:off x="7351611" y="2759909"/>
            <a:ext cx="1767984" cy="1089529"/>
          </a:xfrm>
          <a:prstGeom prst="rect">
            <a:avLst/>
          </a:prstGeom>
          <a:solidFill>
            <a:srgbClr val="FEF3DD"/>
          </a:solidFill>
          <a:ln>
            <a:solidFill>
              <a:schemeClr val="accent3"/>
            </a:solidFill>
          </a:ln>
        </p:spPr>
        <p:txBody>
          <a:bodyPr wrap="square" rtlCol="1">
            <a:spAutoFit/>
          </a:bodyPr>
          <a:lstStyle/>
          <a:p>
            <a:pPr marL="0" indent="0" algn="ctr">
              <a:buNone/>
            </a:pPr>
            <a:r>
              <a:rPr lang="ar-SA" sz="2400" dirty="0">
                <a:latin typeface="Sakkal Majalla" pitchFamily="2" charset="-78"/>
                <a:cs typeface="Sakkal Majalla" pitchFamily="2" charset="-78"/>
              </a:rPr>
              <a:t>ويحرم الولي في مال عمن لم يميز ولو محرما أو لم يحج</a:t>
            </a:r>
          </a:p>
        </p:txBody>
      </p:sp>
      <p:sp>
        <p:nvSpPr>
          <p:cNvPr id="7" name="مربع نص 6"/>
          <p:cNvSpPr txBox="1"/>
          <p:nvPr/>
        </p:nvSpPr>
        <p:spPr>
          <a:xfrm>
            <a:off x="9425355" y="2246923"/>
            <a:ext cx="2458668" cy="2677656"/>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a:t>
            </a:r>
            <a:r>
              <a:rPr kumimoji="0" lang="ar-SA" sz="2400" b="1"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يصح </a:t>
            </a: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فعلهما أي الحج والعمرة من الصبي نفلا لحديث ابن عباس «أن امرأة رفعت إلى النبي - صلى الله وعليه وسلم - صبيا فقالت: ألهذا حج؟ قال: نعم ولك أجر» رواه مسلم. </a:t>
            </a:r>
          </a:p>
        </p:txBody>
      </p:sp>
      <p:sp>
        <p:nvSpPr>
          <p:cNvPr id="9" name="مربع نص 8"/>
          <p:cNvSpPr txBox="1"/>
          <p:nvPr/>
        </p:nvSpPr>
        <p:spPr>
          <a:xfrm>
            <a:off x="5624788" y="2746239"/>
            <a:ext cx="1642331" cy="461665"/>
          </a:xfrm>
          <a:prstGeom prst="rect">
            <a:avLst/>
          </a:prstGeom>
          <a:solidFill>
            <a:srgbClr val="FEF3DD"/>
          </a:solidFill>
          <a:ln>
            <a:solidFill>
              <a:schemeClr val="accent3"/>
            </a:solidFill>
          </a:ln>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ويحرم مميز بإذنه</a:t>
            </a:r>
          </a:p>
        </p:txBody>
      </p:sp>
      <p:sp>
        <p:nvSpPr>
          <p:cNvPr id="10" name="مربع نص 9"/>
          <p:cNvSpPr txBox="1"/>
          <p:nvPr/>
        </p:nvSpPr>
        <p:spPr>
          <a:xfrm>
            <a:off x="7614870" y="2002683"/>
            <a:ext cx="1028458" cy="461665"/>
          </a:xfrm>
          <a:prstGeom prst="rect">
            <a:avLst/>
          </a:prstGeom>
          <a:solidFill>
            <a:srgbClr val="B9B9B9"/>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غير المميز</a:t>
            </a:r>
          </a:p>
        </p:txBody>
      </p:sp>
      <p:sp>
        <p:nvSpPr>
          <p:cNvPr id="11" name="مربع نص 10"/>
          <p:cNvSpPr txBox="1"/>
          <p:nvPr/>
        </p:nvSpPr>
        <p:spPr>
          <a:xfrm>
            <a:off x="6782900" y="1355413"/>
            <a:ext cx="1207477"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الصبي</a:t>
            </a:r>
          </a:p>
        </p:txBody>
      </p:sp>
      <p:sp>
        <p:nvSpPr>
          <p:cNvPr id="12" name="مربع نص 11"/>
          <p:cNvSpPr txBox="1"/>
          <p:nvPr/>
        </p:nvSpPr>
        <p:spPr>
          <a:xfrm>
            <a:off x="9298599" y="1504183"/>
            <a:ext cx="2729278" cy="461665"/>
          </a:xfrm>
          <a:prstGeom prst="rect">
            <a:avLst/>
          </a:prstGeom>
          <a:solidFill>
            <a:srgbClr val="FEEFAD"/>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1- ما حكم حج وعمرة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الصبي</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p:sp>
        <p:nvSpPr>
          <p:cNvPr id="13" name="مربع نص 12"/>
          <p:cNvSpPr txBox="1"/>
          <p:nvPr/>
        </p:nvSpPr>
        <p:spPr>
          <a:xfrm>
            <a:off x="6195656" y="2002682"/>
            <a:ext cx="750278" cy="461665"/>
          </a:xfrm>
          <a:prstGeom prst="rect">
            <a:avLst/>
          </a:prstGeom>
          <a:solidFill>
            <a:srgbClr val="B9B9B9"/>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المميز</a:t>
            </a:r>
          </a:p>
        </p:txBody>
      </p:sp>
      <p:cxnSp>
        <p:nvCxnSpPr>
          <p:cNvPr id="16" name="رابط كسهم مستقيم 15"/>
          <p:cNvCxnSpPr/>
          <p:nvPr/>
        </p:nvCxnSpPr>
        <p:spPr>
          <a:xfrm>
            <a:off x="8329608" y="1673371"/>
            <a:ext cx="0" cy="2308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رابط كسهم مستقيم 17"/>
          <p:cNvCxnSpPr/>
          <p:nvPr/>
        </p:nvCxnSpPr>
        <p:spPr>
          <a:xfrm>
            <a:off x="6464737" y="1639415"/>
            <a:ext cx="0" cy="1684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رابط مستقيم 32"/>
          <p:cNvCxnSpPr/>
          <p:nvPr/>
        </p:nvCxnSpPr>
        <p:spPr>
          <a:xfrm>
            <a:off x="7982865" y="1641229"/>
            <a:ext cx="337770" cy="0"/>
          </a:xfrm>
          <a:prstGeom prst="line">
            <a:avLst/>
          </a:prstGeom>
        </p:spPr>
        <p:style>
          <a:lnRef idx="1">
            <a:schemeClr val="dk1"/>
          </a:lnRef>
          <a:fillRef idx="0">
            <a:schemeClr val="dk1"/>
          </a:fillRef>
          <a:effectRef idx="0">
            <a:schemeClr val="dk1"/>
          </a:effectRef>
          <a:fontRef idx="minor">
            <a:schemeClr val="tx1"/>
          </a:fontRef>
        </p:style>
      </p:cxnSp>
      <p:cxnSp>
        <p:nvCxnSpPr>
          <p:cNvPr id="35" name="رابط مستقيم 34"/>
          <p:cNvCxnSpPr/>
          <p:nvPr/>
        </p:nvCxnSpPr>
        <p:spPr>
          <a:xfrm flipV="1">
            <a:off x="6445954" y="1606061"/>
            <a:ext cx="337770" cy="1"/>
          </a:xfrm>
          <a:prstGeom prst="line">
            <a:avLst/>
          </a:prstGeom>
        </p:spPr>
        <p:style>
          <a:lnRef idx="1">
            <a:schemeClr val="dk1"/>
          </a:lnRef>
          <a:fillRef idx="0">
            <a:schemeClr val="dk1"/>
          </a:fillRef>
          <a:effectRef idx="0">
            <a:schemeClr val="dk1"/>
          </a:effectRef>
          <a:fontRef idx="minor">
            <a:schemeClr val="tx1"/>
          </a:fontRef>
        </p:style>
      </p:cxnSp>
      <p:cxnSp>
        <p:nvCxnSpPr>
          <p:cNvPr id="38" name="رابط مستقيم 37"/>
          <p:cNvCxnSpPr/>
          <p:nvPr/>
        </p:nvCxnSpPr>
        <p:spPr>
          <a:xfrm>
            <a:off x="8160086" y="3868267"/>
            <a:ext cx="0" cy="211375"/>
          </a:xfrm>
          <a:prstGeom prst="line">
            <a:avLst/>
          </a:prstGeom>
        </p:spPr>
        <p:style>
          <a:lnRef idx="1">
            <a:schemeClr val="dk1"/>
          </a:lnRef>
          <a:fillRef idx="0">
            <a:schemeClr val="dk1"/>
          </a:fillRef>
          <a:effectRef idx="0">
            <a:schemeClr val="dk1"/>
          </a:effectRef>
          <a:fontRef idx="minor">
            <a:schemeClr val="tx1"/>
          </a:fontRef>
        </p:style>
      </p:cxnSp>
      <p:cxnSp>
        <p:nvCxnSpPr>
          <p:cNvPr id="40" name="رابط مستقيم 39"/>
          <p:cNvCxnSpPr>
            <a:stCxn id="9" idx="2"/>
          </p:cNvCxnSpPr>
          <p:nvPr/>
        </p:nvCxnSpPr>
        <p:spPr>
          <a:xfrm flipH="1">
            <a:off x="6445953" y="3207904"/>
            <a:ext cx="1" cy="862681"/>
          </a:xfrm>
          <a:prstGeom prst="line">
            <a:avLst/>
          </a:prstGeom>
        </p:spPr>
        <p:style>
          <a:lnRef idx="1">
            <a:schemeClr val="dk1"/>
          </a:lnRef>
          <a:fillRef idx="0">
            <a:schemeClr val="dk1"/>
          </a:fillRef>
          <a:effectRef idx="0">
            <a:schemeClr val="dk1"/>
          </a:effectRef>
          <a:fontRef idx="minor">
            <a:schemeClr val="tx1"/>
          </a:fontRef>
        </p:style>
      </p:cxnSp>
      <p:cxnSp>
        <p:nvCxnSpPr>
          <p:cNvPr id="42" name="رابط مستقيم 41"/>
          <p:cNvCxnSpPr/>
          <p:nvPr/>
        </p:nvCxnSpPr>
        <p:spPr>
          <a:xfrm>
            <a:off x="6450353" y="4079642"/>
            <a:ext cx="1709733" cy="19915"/>
          </a:xfrm>
          <a:prstGeom prst="line">
            <a:avLst/>
          </a:prstGeom>
        </p:spPr>
        <p:style>
          <a:lnRef idx="1">
            <a:schemeClr val="dk1"/>
          </a:lnRef>
          <a:fillRef idx="0">
            <a:schemeClr val="dk1"/>
          </a:fillRef>
          <a:effectRef idx="0">
            <a:schemeClr val="dk1"/>
          </a:effectRef>
          <a:fontRef idx="minor">
            <a:schemeClr val="tx1"/>
          </a:fontRef>
        </p:style>
      </p:cxnSp>
      <p:cxnSp>
        <p:nvCxnSpPr>
          <p:cNvPr id="44" name="رابط كسهم مستقيم 43"/>
          <p:cNvCxnSpPr/>
          <p:nvPr/>
        </p:nvCxnSpPr>
        <p:spPr>
          <a:xfrm>
            <a:off x="7413932" y="4117973"/>
            <a:ext cx="0" cy="242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0" name="مربع نص 49"/>
          <p:cNvSpPr txBox="1"/>
          <p:nvPr/>
        </p:nvSpPr>
        <p:spPr>
          <a:xfrm>
            <a:off x="7077350" y="4875737"/>
            <a:ext cx="620223"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لكن!</a:t>
            </a:r>
          </a:p>
        </p:txBody>
      </p:sp>
      <p:cxnSp>
        <p:nvCxnSpPr>
          <p:cNvPr id="52" name="رابط مستقيم 51"/>
          <p:cNvCxnSpPr/>
          <p:nvPr/>
        </p:nvCxnSpPr>
        <p:spPr>
          <a:xfrm>
            <a:off x="7645857" y="5171386"/>
            <a:ext cx="966485" cy="0"/>
          </a:xfrm>
          <a:prstGeom prst="line">
            <a:avLst/>
          </a:prstGeom>
        </p:spPr>
        <p:style>
          <a:lnRef idx="1">
            <a:schemeClr val="dk1"/>
          </a:lnRef>
          <a:fillRef idx="0">
            <a:schemeClr val="dk1"/>
          </a:fillRef>
          <a:effectRef idx="0">
            <a:schemeClr val="dk1"/>
          </a:effectRef>
          <a:fontRef idx="minor">
            <a:schemeClr val="tx1"/>
          </a:fontRef>
        </p:style>
      </p:cxnSp>
      <p:cxnSp>
        <p:nvCxnSpPr>
          <p:cNvPr id="53" name="رابط مستقيم 52"/>
          <p:cNvCxnSpPr/>
          <p:nvPr/>
        </p:nvCxnSpPr>
        <p:spPr>
          <a:xfrm>
            <a:off x="6353908" y="5171386"/>
            <a:ext cx="857984" cy="0"/>
          </a:xfrm>
          <a:prstGeom prst="line">
            <a:avLst/>
          </a:prstGeom>
        </p:spPr>
        <p:style>
          <a:lnRef idx="1">
            <a:schemeClr val="dk1"/>
          </a:lnRef>
          <a:fillRef idx="0">
            <a:schemeClr val="dk1"/>
          </a:fillRef>
          <a:effectRef idx="0">
            <a:schemeClr val="dk1"/>
          </a:effectRef>
          <a:fontRef idx="minor">
            <a:schemeClr val="tx1"/>
          </a:fontRef>
        </p:style>
      </p:cxnSp>
      <p:cxnSp>
        <p:nvCxnSpPr>
          <p:cNvPr id="55" name="رابط كسهم مستقيم 54"/>
          <p:cNvCxnSpPr/>
          <p:nvPr/>
        </p:nvCxnSpPr>
        <p:spPr>
          <a:xfrm>
            <a:off x="8612342" y="5171386"/>
            <a:ext cx="16697"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رابط كسهم مستقيم 55"/>
          <p:cNvCxnSpPr/>
          <p:nvPr/>
        </p:nvCxnSpPr>
        <p:spPr>
          <a:xfrm>
            <a:off x="6353908" y="5171386"/>
            <a:ext cx="0"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رابط كسهم مستقيم 57"/>
          <p:cNvCxnSpPr>
            <a:stCxn id="50" idx="2"/>
            <a:endCxn id="50" idx="2"/>
          </p:cNvCxnSpPr>
          <p:nvPr/>
        </p:nvCxnSpPr>
        <p:spPr>
          <a:xfrm>
            <a:off x="7387462" y="5214291"/>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رابط كسهم مستقيم 59"/>
          <p:cNvCxnSpPr/>
          <p:nvPr/>
        </p:nvCxnSpPr>
        <p:spPr>
          <a:xfrm>
            <a:off x="7473098" y="5262727"/>
            <a:ext cx="0" cy="1842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مستطيل 60"/>
          <p:cNvSpPr/>
          <p:nvPr/>
        </p:nvSpPr>
        <p:spPr>
          <a:xfrm>
            <a:off x="5336573" y="5446975"/>
            <a:ext cx="1537923" cy="646331"/>
          </a:xfrm>
          <a:prstGeom prst="rect">
            <a:avLst/>
          </a:prstGeom>
          <a:solidFill>
            <a:srgbClr val="FEF3DD"/>
          </a:solidFill>
        </p:spPr>
        <p:style>
          <a:lnRef idx="0">
            <a:scrgbClr r="0" g="0" b="0"/>
          </a:lnRef>
          <a:fillRef idx="1002">
            <a:schemeClr val="lt2"/>
          </a:fillRef>
          <a:effectRef idx="0">
            <a:scrgbClr r="0" g="0" b="0"/>
          </a:effectRef>
          <a:fontRef idx="major"/>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ويطاف به لعجز راكبا أو محمولا</a:t>
            </a:r>
          </a:p>
        </p:txBody>
      </p:sp>
      <p:sp>
        <p:nvSpPr>
          <p:cNvPr id="62" name="مستطيل 61"/>
          <p:cNvSpPr/>
          <p:nvPr/>
        </p:nvSpPr>
        <p:spPr>
          <a:xfrm>
            <a:off x="8515927" y="5386244"/>
            <a:ext cx="1207337" cy="646331"/>
          </a:xfrm>
          <a:prstGeom prst="rect">
            <a:avLst/>
          </a:prstGeom>
          <a:solidFill>
            <a:srgbClr val="FEF3DD"/>
          </a:solidFill>
        </p:spPr>
        <p:style>
          <a:lnRef idx="0">
            <a:scrgbClr r="0" g="0" b="0"/>
          </a:lnRef>
          <a:fillRef idx="1002">
            <a:schemeClr val="lt2"/>
          </a:fillRef>
          <a:effectRef idx="0">
            <a:scrgbClr r="0" g="0" b="0"/>
          </a:effectRef>
          <a:fontRef idx="major"/>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يبدأ الولي في رمي بنفسه </a:t>
            </a:r>
          </a:p>
        </p:txBody>
      </p:sp>
      <p:sp>
        <p:nvSpPr>
          <p:cNvPr id="63" name="مستطيل 62"/>
          <p:cNvSpPr/>
          <p:nvPr/>
        </p:nvSpPr>
        <p:spPr>
          <a:xfrm>
            <a:off x="6994896" y="5446975"/>
            <a:ext cx="1334075" cy="646331"/>
          </a:xfrm>
          <a:prstGeom prst="rect">
            <a:avLst/>
          </a:prstGeom>
          <a:solidFill>
            <a:srgbClr val="FEF3DD"/>
          </a:solidFill>
        </p:spPr>
        <p:style>
          <a:lnRef idx="0">
            <a:scrgbClr r="0" g="0" b="0"/>
          </a:lnRef>
          <a:fillRef idx="1002">
            <a:schemeClr val="lt2"/>
          </a:fillRef>
          <a:effectRef idx="0">
            <a:scrgbClr r="0" g="0" b="0"/>
          </a:effectRef>
          <a:fontRef idx="major"/>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ولا يعتد برمي حلال</a:t>
            </a:r>
          </a:p>
        </p:txBody>
      </p:sp>
      <p:cxnSp>
        <p:nvCxnSpPr>
          <p:cNvPr id="67" name="رابط كسهم مستقيم 66"/>
          <p:cNvCxnSpPr/>
          <p:nvPr/>
        </p:nvCxnSpPr>
        <p:spPr>
          <a:xfrm>
            <a:off x="8207802" y="2522512"/>
            <a:ext cx="0" cy="116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رابط كسهم مستقيم 68"/>
          <p:cNvCxnSpPr/>
          <p:nvPr/>
        </p:nvCxnSpPr>
        <p:spPr>
          <a:xfrm>
            <a:off x="6550010" y="2464348"/>
            <a:ext cx="0" cy="116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1" name="رابط مستقيم 1030"/>
          <p:cNvCxnSpPr/>
          <p:nvPr/>
        </p:nvCxnSpPr>
        <p:spPr>
          <a:xfrm flipH="1">
            <a:off x="8315529" y="1639415"/>
            <a:ext cx="947139" cy="0"/>
          </a:xfrm>
          <a:prstGeom prst="line">
            <a:avLst/>
          </a:prstGeom>
        </p:spPr>
        <p:style>
          <a:lnRef idx="1">
            <a:schemeClr val="dk1"/>
          </a:lnRef>
          <a:fillRef idx="0">
            <a:schemeClr val="dk1"/>
          </a:fillRef>
          <a:effectRef idx="0">
            <a:schemeClr val="dk1"/>
          </a:effectRef>
          <a:fontRef idx="minor">
            <a:schemeClr val="tx1"/>
          </a:fontRef>
        </p:style>
      </p:cxnSp>
      <p:cxnSp>
        <p:nvCxnSpPr>
          <p:cNvPr id="1034" name="رابط كسهم مستقيم 1033"/>
          <p:cNvCxnSpPr/>
          <p:nvPr/>
        </p:nvCxnSpPr>
        <p:spPr>
          <a:xfrm flipH="1">
            <a:off x="10796954" y="1965848"/>
            <a:ext cx="1" cy="1447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8" name="مربع نص 107"/>
          <p:cNvSpPr txBox="1"/>
          <p:nvPr/>
        </p:nvSpPr>
        <p:spPr>
          <a:xfrm>
            <a:off x="2563220" y="1377043"/>
            <a:ext cx="2767243" cy="461665"/>
          </a:xfrm>
          <a:prstGeom prst="rect">
            <a:avLst/>
          </a:prstGeom>
          <a:solidFill>
            <a:srgbClr val="FEEFAD"/>
          </a:solidFill>
          <a:ln>
            <a:solidFill>
              <a:schemeClr val="accent3"/>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2- ما حكم حج وعمرة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العبد</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a:t>
            </a:r>
          </a:p>
        </p:txBody>
      </p:sp>
      <p:sp>
        <p:nvSpPr>
          <p:cNvPr id="109" name="مربع نص 108"/>
          <p:cNvSpPr txBox="1"/>
          <p:nvPr/>
        </p:nvSpPr>
        <p:spPr>
          <a:xfrm>
            <a:off x="2386876" y="2002683"/>
            <a:ext cx="2778966" cy="830997"/>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ويصحان </a:t>
            </a: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من العبد نفلا لعدم المانع</a:t>
            </a:r>
            <a:r>
              <a:rPr kumimoji="0" lang="ar-SA" sz="2400" b="1"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ويلزمانه </a:t>
            </a: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بنذره</a:t>
            </a:r>
          </a:p>
        </p:txBody>
      </p:sp>
      <p:sp>
        <p:nvSpPr>
          <p:cNvPr id="1036" name="مستطيل 1035"/>
          <p:cNvSpPr/>
          <p:nvPr/>
        </p:nvSpPr>
        <p:spPr>
          <a:xfrm>
            <a:off x="4391825" y="3031017"/>
            <a:ext cx="1196161" cy="338554"/>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والشرط  أن...</a:t>
            </a:r>
            <a:endParaRPr kumimoji="0" lang="ar-SA"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1" name="مستطيل 110"/>
          <p:cNvSpPr/>
          <p:nvPr/>
        </p:nvSpPr>
        <p:spPr>
          <a:xfrm>
            <a:off x="852970" y="2947908"/>
            <a:ext cx="3614870" cy="461665"/>
          </a:xfrm>
          <a:prstGeom prst="rect">
            <a:avLst/>
          </a:prstGeom>
          <a:solidFill>
            <a:srgbClr val="FEEFAD"/>
          </a:solidFill>
        </p:spPr>
        <p:style>
          <a:lnRef idx="0">
            <a:scrgbClr r="0" g="0" b="0"/>
          </a:lnRef>
          <a:fillRef idx="1002">
            <a:schemeClr val="lt2"/>
          </a:fillRef>
          <a:effectRef idx="0">
            <a:scrgbClr r="0" g="0" b="0"/>
          </a:effectRef>
          <a:fontRef idx="major"/>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لا يحرم به ولا زوجة إلا </a:t>
            </a:r>
            <a:r>
              <a:rPr kumimoji="0" lang="ar-SA" sz="2400" b="1"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بإذن </a:t>
            </a: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سيد وزوج</a:t>
            </a:r>
          </a:p>
        </p:txBody>
      </p:sp>
      <p:sp>
        <p:nvSpPr>
          <p:cNvPr id="115" name="مستطيل 114"/>
          <p:cNvSpPr/>
          <p:nvPr/>
        </p:nvSpPr>
        <p:spPr>
          <a:xfrm>
            <a:off x="551708" y="3502122"/>
            <a:ext cx="2724428" cy="523220"/>
          </a:xfrm>
          <a:prstGeom prst="rect">
            <a:avLst/>
          </a:prstGeom>
          <a:solidFill>
            <a:srgbClr val="FEEFAD"/>
          </a:solidFill>
        </p:spPr>
        <p:style>
          <a:lnRef idx="0">
            <a:scrgbClr r="0" g="0" b="0"/>
          </a:lnRef>
          <a:fillRef idx="1002">
            <a:schemeClr val="lt2"/>
          </a:fillRef>
          <a:effectRef idx="0">
            <a:scrgbClr r="0" g="0" b="0"/>
          </a:effectRef>
          <a:fontRef idx="major"/>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فإن عقداه فلهما تحليلهما</a:t>
            </a:r>
            <a:r>
              <a:rPr kumimoji="0" lang="ar-SA" sz="28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a:t>
            </a:r>
          </a:p>
        </p:txBody>
      </p:sp>
      <p:sp>
        <p:nvSpPr>
          <p:cNvPr id="1040" name="مستطيل 1039"/>
          <p:cNvSpPr/>
          <p:nvPr/>
        </p:nvSpPr>
        <p:spPr>
          <a:xfrm>
            <a:off x="3903167" y="4070128"/>
            <a:ext cx="1433406" cy="338554"/>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وعلى الزوج أن...</a:t>
            </a:r>
            <a:endParaRPr kumimoji="0" lang="ar-SA"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7" name="مستطيل 116"/>
          <p:cNvSpPr/>
          <p:nvPr/>
        </p:nvSpPr>
        <p:spPr>
          <a:xfrm>
            <a:off x="259434" y="4070128"/>
            <a:ext cx="3516925" cy="461665"/>
          </a:xfrm>
          <a:prstGeom prst="rect">
            <a:avLst/>
          </a:prstGeom>
          <a:solidFill>
            <a:srgbClr val="FEEFAD"/>
          </a:solidFill>
        </p:spPr>
        <p:style>
          <a:lnRef idx="0">
            <a:scrgbClr r="0" g="0" b="0"/>
          </a:lnRef>
          <a:fillRef idx="1002">
            <a:schemeClr val="lt2"/>
          </a:fillRef>
          <a:effectRef idx="0">
            <a:scrgbClr r="0" g="0" b="0"/>
          </a:effectRef>
          <a:fontRef idx="major"/>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لا يمنعها من حج فرض كملت شروط</a:t>
            </a:r>
          </a:p>
        </p:txBody>
      </p:sp>
      <p:sp>
        <p:nvSpPr>
          <p:cNvPr id="1041" name="مستطيل 1040"/>
          <p:cNvSpPr/>
          <p:nvPr/>
        </p:nvSpPr>
        <p:spPr>
          <a:xfrm>
            <a:off x="3276136" y="3485353"/>
            <a:ext cx="2225288" cy="584775"/>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ماذا  إن عقد الإحرام بلا إذن</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(السيد أو الزوج)؟ ...</a:t>
            </a:r>
            <a:endParaRPr kumimoji="0" lang="ar-SA"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043" name="رابط مستقيم 1042"/>
          <p:cNvCxnSpPr>
            <a:endCxn id="108" idx="3"/>
          </p:cNvCxnSpPr>
          <p:nvPr/>
        </p:nvCxnSpPr>
        <p:spPr>
          <a:xfrm flipH="1">
            <a:off x="5330463" y="1606062"/>
            <a:ext cx="1115490" cy="1814"/>
          </a:xfrm>
          <a:prstGeom prst="line">
            <a:avLst/>
          </a:prstGeom>
        </p:spPr>
        <p:style>
          <a:lnRef idx="1">
            <a:schemeClr val="dk1"/>
          </a:lnRef>
          <a:fillRef idx="0">
            <a:schemeClr val="dk1"/>
          </a:fillRef>
          <a:effectRef idx="0">
            <a:schemeClr val="dk1"/>
          </a:effectRef>
          <a:fontRef idx="minor">
            <a:schemeClr val="tx1"/>
          </a:fontRef>
        </p:style>
      </p:cxnSp>
      <p:sp>
        <p:nvSpPr>
          <p:cNvPr id="122" name="مستطيل مستدير الزوايا 121"/>
          <p:cNvSpPr/>
          <p:nvPr/>
        </p:nvSpPr>
        <p:spPr>
          <a:xfrm>
            <a:off x="220146" y="4744693"/>
            <a:ext cx="4880517" cy="1331579"/>
          </a:xfrm>
          <a:prstGeom prst="roundRect">
            <a:avLst/>
          </a:prstGeom>
          <a:solidFill>
            <a:schemeClr val="accent3">
              <a:lumMod val="20000"/>
              <a:lumOff val="80000"/>
            </a:schemeClr>
          </a:solidFill>
          <a:ln w="76200"/>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400" b="0" i="0" u="none" strike="noStrike" kern="1200" cap="none" spc="0" normalizeH="0" baseline="0" noProof="0" dirty="0">
              <a:ln>
                <a:noFill/>
              </a:ln>
              <a:solidFill>
                <a:prstClr val="black"/>
              </a:solidFill>
              <a:effectLst/>
              <a:uLnTx/>
              <a:uFillTx/>
              <a:latin typeface="Calibri"/>
              <a:ea typeface="+mn-ea"/>
              <a:cs typeface="PT Bold Heading"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rPr>
              <a:t>              ما حكم منع  الوالدين ابنهم الحر, البالغ من الإحرام بنفل؟</a:t>
            </a:r>
            <a:endPar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لكل من أبوي حر بالغ منعه من إحرام بنفل كنفل جهاد ولا يحللانه إن أحرم.</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pic>
        <p:nvPicPr>
          <p:cNvPr id="10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780" y="4875737"/>
            <a:ext cx="444500" cy="469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063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additive="base">
                                        <p:cTn id="73" dur="500" fill="hold"/>
                                        <p:tgtEl>
                                          <p:spTgt spid="63"/>
                                        </p:tgtEl>
                                        <p:attrNameLst>
                                          <p:attrName>ppt_x</p:attrName>
                                        </p:attrNameLst>
                                      </p:cBhvr>
                                      <p:tavLst>
                                        <p:tav tm="0">
                                          <p:val>
                                            <p:strVal val="#ppt_x"/>
                                          </p:val>
                                        </p:tav>
                                        <p:tav tm="100000">
                                          <p:val>
                                            <p:strVal val="#ppt_x"/>
                                          </p:val>
                                        </p:tav>
                                      </p:tavLst>
                                    </p:anim>
                                    <p:anim calcmode="lin" valueType="num">
                                      <p:cBhvr additive="base">
                                        <p:cTn id="7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500" fill="hold"/>
                                        <p:tgtEl>
                                          <p:spTgt spid="61"/>
                                        </p:tgtEl>
                                        <p:attrNameLst>
                                          <p:attrName>ppt_x</p:attrName>
                                        </p:attrNameLst>
                                      </p:cBhvr>
                                      <p:tavLst>
                                        <p:tav tm="0">
                                          <p:val>
                                            <p:strVal val="#ppt_x"/>
                                          </p:val>
                                        </p:tav>
                                        <p:tav tm="100000">
                                          <p:val>
                                            <p:strVal val="#ppt_x"/>
                                          </p:val>
                                        </p:tav>
                                      </p:tavLst>
                                    </p:anim>
                                    <p:anim calcmode="lin" valueType="num">
                                      <p:cBhvr additive="base">
                                        <p:cTn id="8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8"/>
                                        </p:tgtEl>
                                        <p:attrNameLst>
                                          <p:attrName>style.visibility</p:attrName>
                                        </p:attrNameLst>
                                      </p:cBhvr>
                                      <p:to>
                                        <p:strVal val="visible"/>
                                      </p:to>
                                    </p:set>
                                    <p:anim calcmode="lin" valueType="num">
                                      <p:cBhvr additive="base">
                                        <p:cTn id="85" dur="500" fill="hold"/>
                                        <p:tgtEl>
                                          <p:spTgt spid="108"/>
                                        </p:tgtEl>
                                        <p:attrNameLst>
                                          <p:attrName>ppt_x</p:attrName>
                                        </p:attrNameLst>
                                      </p:cBhvr>
                                      <p:tavLst>
                                        <p:tav tm="0">
                                          <p:val>
                                            <p:strVal val="#ppt_x"/>
                                          </p:val>
                                        </p:tav>
                                        <p:tav tm="100000">
                                          <p:val>
                                            <p:strVal val="#ppt_x"/>
                                          </p:val>
                                        </p:tav>
                                      </p:tavLst>
                                    </p:anim>
                                    <p:anim calcmode="lin" valueType="num">
                                      <p:cBhvr additive="base">
                                        <p:cTn id="8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36"/>
                                        </p:tgtEl>
                                        <p:attrNameLst>
                                          <p:attrName>style.visibility</p:attrName>
                                        </p:attrNameLst>
                                      </p:cBhvr>
                                      <p:to>
                                        <p:strVal val="visible"/>
                                      </p:to>
                                    </p:set>
                                    <p:anim calcmode="lin" valueType="num">
                                      <p:cBhvr additive="base">
                                        <p:cTn id="97" dur="500" fill="hold"/>
                                        <p:tgtEl>
                                          <p:spTgt spid="1036"/>
                                        </p:tgtEl>
                                        <p:attrNameLst>
                                          <p:attrName>ppt_x</p:attrName>
                                        </p:attrNameLst>
                                      </p:cBhvr>
                                      <p:tavLst>
                                        <p:tav tm="0">
                                          <p:val>
                                            <p:strVal val="#ppt_x"/>
                                          </p:val>
                                        </p:tav>
                                        <p:tav tm="100000">
                                          <p:val>
                                            <p:strVal val="#ppt_x"/>
                                          </p:val>
                                        </p:tav>
                                      </p:tavLst>
                                    </p:anim>
                                    <p:anim calcmode="lin" valueType="num">
                                      <p:cBhvr additive="base">
                                        <p:cTn id="9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1"/>
                                        </p:tgtEl>
                                        <p:attrNameLst>
                                          <p:attrName>style.visibility</p:attrName>
                                        </p:attrNameLst>
                                      </p:cBhvr>
                                      <p:to>
                                        <p:strVal val="visible"/>
                                      </p:to>
                                    </p:set>
                                    <p:anim calcmode="lin" valueType="num">
                                      <p:cBhvr additive="base">
                                        <p:cTn id="103" dur="500" fill="hold"/>
                                        <p:tgtEl>
                                          <p:spTgt spid="111"/>
                                        </p:tgtEl>
                                        <p:attrNameLst>
                                          <p:attrName>ppt_x</p:attrName>
                                        </p:attrNameLst>
                                      </p:cBhvr>
                                      <p:tavLst>
                                        <p:tav tm="0">
                                          <p:val>
                                            <p:strVal val="#ppt_x"/>
                                          </p:val>
                                        </p:tav>
                                        <p:tav tm="100000">
                                          <p:val>
                                            <p:strVal val="#ppt_x"/>
                                          </p:val>
                                        </p:tav>
                                      </p:tavLst>
                                    </p:anim>
                                    <p:anim calcmode="lin" valueType="num">
                                      <p:cBhvr additive="base">
                                        <p:cTn id="10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41"/>
                                        </p:tgtEl>
                                        <p:attrNameLst>
                                          <p:attrName>style.visibility</p:attrName>
                                        </p:attrNameLst>
                                      </p:cBhvr>
                                      <p:to>
                                        <p:strVal val="visible"/>
                                      </p:to>
                                    </p:set>
                                    <p:anim calcmode="lin" valueType="num">
                                      <p:cBhvr additive="base">
                                        <p:cTn id="109" dur="500" fill="hold"/>
                                        <p:tgtEl>
                                          <p:spTgt spid="1041"/>
                                        </p:tgtEl>
                                        <p:attrNameLst>
                                          <p:attrName>ppt_x</p:attrName>
                                        </p:attrNameLst>
                                      </p:cBhvr>
                                      <p:tavLst>
                                        <p:tav tm="0">
                                          <p:val>
                                            <p:strVal val="#ppt_x"/>
                                          </p:val>
                                        </p:tav>
                                        <p:tav tm="100000">
                                          <p:val>
                                            <p:strVal val="#ppt_x"/>
                                          </p:val>
                                        </p:tav>
                                      </p:tavLst>
                                    </p:anim>
                                    <p:anim calcmode="lin" valueType="num">
                                      <p:cBhvr additive="base">
                                        <p:cTn id="110"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40"/>
                                        </p:tgtEl>
                                        <p:attrNameLst>
                                          <p:attrName>style.visibility</p:attrName>
                                        </p:attrNameLst>
                                      </p:cBhvr>
                                      <p:to>
                                        <p:strVal val="visible"/>
                                      </p:to>
                                    </p:set>
                                    <p:anim calcmode="lin" valueType="num">
                                      <p:cBhvr additive="base">
                                        <p:cTn id="121" dur="500" fill="hold"/>
                                        <p:tgtEl>
                                          <p:spTgt spid="1040"/>
                                        </p:tgtEl>
                                        <p:attrNameLst>
                                          <p:attrName>ppt_x</p:attrName>
                                        </p:attrNameLst>
                                      </p:cBhvr>
                                      <p:tavLst>
                                        <p:tav tm="0">
                                          <p:val>
                                            <p:strVal val="#ppt_x"/>
                                          </p:val>
                                        </p:tav>
                                        <p:tav tm="100000">
                                          <p:val>
                                            <p:strVal val="#ppt_x"/>
                                          </p:val>
                                        </p:tav>
                                      </p:tavLst>
                                    </p:anim>
                                    <p:anim calcmode="lin" valueType="num">
                                      <p:cBhvr additive="base">
                                        <p:cTn id="122"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17"/>
                                        </p:tgtEl>
                                        <p:attrNameLst>
                                          <p:attrName>style.visibility</p:attrName>
                                        </p:attrNameLst>
                                      </p:cBhvr>
                                      <p:to>
                                        <p:strVal val="visible"/>
                                      </p:to>
                                    </p:set>
                                    <p:anim calcmode="lin" valueType="num">
                                      <p:cBhvr additive="base">
                                        <p:cTn id="127" dur="500" fill="hold"/>
                                        <p:tgtEl>
                                          <p:spTgt spid="117"/>
                                        </p:tgtEl>
                                        <p:attrNameLst>
                                          <p:attrName>ppt_x</p:attrName>
                                        </p:attrNameLst>
                                      </p:cBhvr>
                                      <p:tavLst>
                                        <p:tav tm="0">
                                          <p:val>
                                            <p:strVal val="#ppt_x"/>
                                          </p:val>
                                        </p:tav>
                                        <p:tav tm="100000">
                                          <p:val>
                                            <p:strVal val="#ppt_x"/>
                                          </p:val>
                                        </p:tav>
                                      </p:tavLst>
                                    </p:anim>
                                    <p:anim calcmode="lin" valueType="num">
                                      <p:cBhvr additive="base">
                                        <p:cTn id="12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1045"/>
                                        </p:tgtEl>
                                        <p:attrNameLst>
                                          <p:attrName>style.visibility</p:attrName>
                                        </p:attrNameLst>
                                      </p:cBhvr>
                                      <p:to>
                                        <p:strVal val="visible"/>
                                      </p:to>
                                    </p:set>
                                    <p:animEffect transition="in" filter="wipe(down)">
                                      <p:cBhvr>
                                        <p:cTn id="133" dur="500"/>
                                        <p:tgtEl>
                                          <p:spTgt spid="1045"/>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22"/>
                                        </p:tgtEl>
                                        <p:attrNameLst>
                                          <p:attrName>style.visibility</p:attrName>
                                        </p:attrNameLst>
                                      </p:cBhvr>
                                      <p:to>
                                        <p:strVal val="visible"/>
                                      </p:to>
                                    </p:set>
                                    <p:anim calcmode="lin" valueType="num">
                                      <p:cBhvr additive="base">
                                        <p:cTn id="138" dur="500" fill="hold"/>
                                        <p:tgtEl>
                                          <p:spTgt spid="122"/>
                                        </p:tgtEl>
                                        <p:attrNameLst>
                                          <p:attrName>ppt_x</p:attrName>
                                        </p:attrNameLst>
                                      </p:cBhvr>
                                      <p:tavLst>
                                        <p:tav tm="0">
                                          <p:val>
                                            <p:strVal val="#ppt_x"/>
                                          </p:val>
                                        </p:tav>
                                        <p:tav tm="100000">
                                          <p:val>
                                            <p:strVal val="#ppt_x"/>
                                          </p:val>
                                        </p:tav>
                                      </p:tavLst>
                                    </p:anim>
                                    <p:anim calcmode="lin" valueType="num">
                                      <p:cBhvr additive="base">
                                        <p:cTn id="139"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7" grpId="0" animBg="1"/>
      <p:bldP spid="9" grpId="0" animBg="1"/>
      <p:bldP spid="10" grpId="0" animBg="1"/>
      <p:bldP spid="11" grpId="0" animBg="1"/>
      <p:bldP spid="12" grpId="0" animBg="1"/>
      <p:bldP spid="13" grpId="0" animBg="1"/>
      <p:bldP spid="50" grpId="0"/>
      <p:bldP spid="61" grpId="0" animBg="1"/>
      <p:bldP spid="62" grpId="0" animBg="1"/>
      <p:bldP spid="63" grpId="0" animBg="1"/>
      <p:bldP spid="108" grpId="0" animBg="1"/>
      <p:bldP spid="109" grpId="0" animBg="1"/>
      <p:bldP spid="1036" grpId="0"/>
      <p:bldP spid="111" grpId="0" animBg="1"/>
      <p:bldP spid="115" grpId="0" animBg="1"/>
      <p:bldP spid="1040" grpId="0"/>
      <p:bldP spid="117" grpId="0" animBg="1"/>
      <p:bldP spid="1041" grpId="0"/>
      <p:bldP spid="1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 y="-1"/>
            <a:ext cx="12192000" cy="6798651"/>
          </a:xfrm>
          <a:prstGeom prst="rect">
            <a:avLst/>
          </a:prstGeom>
        </p:spPr>
      </p:pic>
      <p:sp>
        <p:nvSpPr>
          <p:cNvPr id="2" name="عنوان 1"/>
          <p:cNvSpPr>
            <a:spLocks noGrp="1"/>
          </p:cNvSpPr>
          <p:nvPr>
            <p:ph type="title"/>
          </p:nvPr>
        </p:nvSpPr>
        <p:spPr/>
        <p:txBody>
          <a:bodyPr>
            <a:normAutofit fontScale="90000"/>
          </a:bodyPr>
          <a:lstStyle/>
          <a:p>
            <a:r>
              <a:rPr lang="ar-SA" dirty="0">
                <a:latin typeface="Sakkal Majalla" pitchFamily="2" charset="-78"/>
                <a:cs typeface="PT Bold Heading" pitchFamily="2" charset="-78"/>
              </a:rPr>
              <a:t>تابع: فصل من كرر محظورا من جنس واحد في الإحرام</a:t>
            </a:r>
            <a:br>
              <a:rPr lang="ar-SA" dirty="0">
                <a:latin typeface="Sakkal Majalla" pitchFamily="2" charset="-78"/>
                <a:cs typeface="PT Bold Heading" pitchFamily="2" charset="-78"/>
              </a:rPr>
            </a:br>
            <a:endParaRPr lang="ar-SA" dirty="0"/>
          </a:p>
        </p:txBody>
      </p:sp>
      <p:sp>
        <p:nvSpPr>
          <p:cNvPr id="3" name="عنصر نائب للمحتوى 2"/>
          <p:cNvSpPr>
            <a:spLocks noGrp="1"/>
          </p:cNvSpPr>
          <p:nvPr>
            <p:ph idx="1"/>
          </p:nvPr>
        </p:nvSpPr>
        <p:spPr>
          <a:xfrm>
            <a:off x="10415952" y="1309810"/>
            <a:ext cx="1242646" cy="507267"/>
          </a:xfr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ar-SA" sz="2400" dirty="0">
                <a:latin typeface="Sakkal Majalla" pitchFamily="2" charset="-78"/>
                <a:cs typeface="Sakkal Majalla" pitchFamily="2" charset="-78"/>
              </a:rPr>
              <a:t>الهدي</a:t>
            </a:r>
          </a:p>
        </p:txBody>
      </p:sp>
      <p:sp>
        <p:nvSpPr>
          <p:cNvPr id="6" name="مستطيل 5"/>
          <p:cNvSpPr/>
          <p:nvPr/>
        </p:nvSpPr>
        <p:spPr>
          <a:xfrm>
            <a:off x="6635262" y="1996970"/>
            <a:ext cx="5357446" cy="42286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1- مكان نحر الهدي والإطعام إن تعلقا بحرم أو إحرام</a:t>
            </a:r>
          </a:p>
        </p:txBody>
      </p:sp>
      <p:sp>
        <p:nvSpPr>
          <p:cNvPr id="7" name="مستطيل 6"/>
          <p:cNvSpPr/>
          <p:nvPr/>
        </p:nvSpPr>
        <p:spPr>
          <a:xfrm>
            <a:off x="926123" y="1958172"/>
            <a:ext cx="1882799" cy="46166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3- تسليم الهدي حيا</a:t>
            </a:r>
          </a:p>
        </p:txBody>
      </p:sp>
      <p:sp>
        <p:nvSpPr>
          <p:cNvPr id="8" name="مستطيل 7"/>
          <p:cNvSpPr/>
          <p:nvPr/>
        </p:nvSpPr>
        <p:spPr>
          <a:xfrm>
            <a:off x="3598985" y="1958172"/>
            <a:ext cx="2310775" cy="461666"/>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2- مستحق الهدي</a:t>
            </a:r>
          </a:p>
        </p:txBody>
      </p:sp>
      <p:sp>
        <p:nvSpPr>
          <p:cNvPr id="9" name="مستطيل 8"/>
          <p:cNvSpPr/>
          <p:nvPr/>
        </p:nvSpPr>
        <p:spPr>
          <a:xfrm>
            <a:off x="6524557" y="2541979"/>
            <a:ext cx="5362641" cy="120032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وكل هدي أو إطعام يتعلق بحرم أو إحرام كجزاء صيد ودم متعة وقران ومنذور وما وجب لترك واجب أو فعل محظور في الحرم، فإنه يلزمه ذبحه في الحرم</a:t>
            </a:r>
            <a:r>
              <a:rPr lang="ar-SA" dirty="0">
                <a:latin typeface="Sakkal Majalla" pitchFamily="2" charset="-78"/>
                <a:cs typeface="Sakkal Majalla" pitchFamily="2" charset="-78"/>
              </a:rPr>
              <a:t>. </a:t>
            </a:r>
            <a:r>
              <a:rPr lang="ar-SA" sz="2400" dirty="0">
                <a:latin typeface="Sakkal Majalla" pitchFamily="2" charset="-78"/>
                <a:cs typeface="Sakkal Majalla" pitchFamily="2" charset="-78"/>
              </a:rPr>
              <a:t>قال أحمد مكة ومنى واحد </a:t>
            </a:r>
          </a:p>
        </p:txBody>
      </p:sp>
      <p:sp>
        <p:nvSpPr>
          <p:cNvPr id="10" name="مستطيل 9"/>
          <p:cNvSpPr/>
          <p:nvPr/>
        </p:nvSpPr>
        <p:spPr>
          <a:xfrm>
            <a:off x="7960816" y="4367369"/>
            <a:ext cx="3844321"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ar-SA" sz="2400" dirty="0">
                <a:latin typeface="Sakkal Majalla" pitchFamily="2" charset="-78"/>
                <a:cs typeface="Sakkal Majalla" pitchFamily="2" charset="-78"/>
              </a:rPr>
              <a:t>والأفضل نحر ما بحج </a:t>
            </a:r>
            <a:r>
              <a:rPr lang="ar-SA" sz="2400" dirty="0" err="1">
                <a:latin typeface="Sakkal Majalla" pitchFamily="2" charset="-78"/>
                <a:cs typeface="Sakkal Majalla" pitchFamily="2" charset="-78"/>
              </a:rPr>
              <a:t>بمنى</a:t>
            </a:r>
            <a:r>
              <a:rPr lang="ar-SA" sz="2400" dirty="0">
                <a:latin typeface="Sakkal Majalla" pitchFamily="2" charset="-78"/>
                <a:cs typeface="Sakkal Majalla" pitchFamily="2" charset="-78"/>
              </a:rPr>
              <a:t> وما بعمرة بالمروة.</a:t>
            </a:r>
          </a:p>
        </p:txBody>
      </p:sp>
      <p:cxnSp>
        <p:nvCxnSpPr>
          <p:cNvPr id="15" name="رابط كسهم مستقيم 14"/>
          <p:cNvCxnSpPr/>
          <p:nvPr/>
        </p:nvCxnSpPr>
        <p:spPr>
          <a:xfrm>
            <a:off x="11078308" y="3788290"/>
            <a:ext cx="0" cy="1414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مستطيل 16"/>
          <p:cNvSpPr/>
          <p:nvPr/>
        </p:nvSpPr>
        <p:spPr>
          <a:xfrm>
            <a:off x="9665673" y="3962112"/>
            <a:ext cx="1955985" cy="369332"/>
          </a:xfrm>
          <a:prstGeom prst="rect">
            <a:avLst/>
          </a:prstGeom>
        </p:spPr>
        <p:txBody>
          <a:bodyPr wrap="none">
            <a:spAutoFit/>
          </a:bodyPr>
          <a:lstStyle/>
          <a:p>
            <a:pPr algn="ctr"/>
            <a:r>
              <a:rPr lang="ar-SA" dirty="0">
                <a:latin typeface="Sakkal Majalla" pitchFamily="2" charset="-78"/>
                <a:cs typeface="PT Bold Heading" pitchFamily="2" charset="-78"/>
              </a:rPr>
              <a:t>ما أفضل مكان للنحر؟</a:t>
            </a:r>
          </a:p>
        </p:txBody>
      </p:sp>
      <p:sp>
        <p:nvSpPr>
          <p:cNvPr id="18" name="مستطيل 17"/>
          <p:cNvSpPr/>
          <p:nvPr/>
        </p:nvSpPr>
        <p:spPr>
          <a:xfrm>
            <a:off x="3242096" y="2527959"/>
            <a:ext cx="2761449" cy="120032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ويلزمه تفرقة لحمه أو إطلاقه، </a:t>
            </a:r>
            <a:r>
              <a:rPr lang="ar-SA" sz="2400" b="1" dirty="0">
                <a:latin typeface="Sakkal Majalla" pitchFamily="2" charset="-78"/>
                <a:cs typeface="Sakkal Majalla" pitchFamily="2" charset="-78"/>
              </a:rPr>
              <a:t>لمساكين الحرم </a:t>
            </a:r>
            <a:r>
              <a:rPr lang="ar-SA" sz="2400" dirty="0">
                <a:latin typeface="Sakkal Majalla" pitchFamily="2" charset="-78"/>
                <a:cs typeface="Sakkal Majalla" pitchFamily="2" charset="-78"/>
              </a:rPr>
              <a:t>لأن القصد التوسعة عليهم </a:t>
            </a:r>
            <a:endParaRPr lang="ar-SA" sz="2400" dirty="0"/>
          </a:p>
        </p:txBody>
      </p:sp>
      <p:sp>
        <p:nvSpPr>
          <p:cNvPr id="19" name="مستطيل 18"/>
          <p:cNvSpPr/>
          <p:nvPr/>
        </p:nvSpPr>
        <p:spPr>
          <a:xfrm>
            <a:off x="4469151" y="3816436"/>
            <a:ext cx="1534394" cy="369332"/>
          </a:xfrm>
          <a:prstGeom prst="rect">
            <a:avLst/>
          </a:prstGeom>
        </p:spPr>
        <p:txBody>
          <a:bodyPr wrap="none">
            <a:spAutoFit/>
          </a:bodyPr>
          <a:lstStyle/>
          <a:p>
            <a:r>
              <a:rPr lang="ar-SA" dirty="0">
                <a:latin typeface="Sakkal Majalla" pitchFamily="2" charset="-78"/>
                <a:cs typeface="PT Bold Heading" pitchFamily="2" charset="-78"/>
              </a:rPr>
              <a:t>تعريف المساكين:</a:t>
            </a:r>
            <a:endParaRPr lang="ar-SA" dirty="0"/>
          </a:p>
        </p:txBody>
      </p:sp>
      <p:sp>
        <p:nvSpPr>
          <p:cNvPr id="20" name="مستطيل 19"/>
          <p:cNvSpPr/>
          <p:nvPr/>
        </p:nvSpPr>
        <p:spPr>
          <a:xfrm>
            <a:off x="3242096" y="4146778"/>
            <a:ext cx="2761449" cy="83099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وهو المقيم به والمجتاز من حاج وغيره ممن له أخذ زكاة لحاجة</a:t>
            </a:r>
          </a:p>
        </p:txBody>
      </p:sp>
      <p:sp>
        <p:nvSpPr>
          <p:cNvPr id="21" name="مستطيل 20"/>
          <p:cNvSpPr/>
          <p:nvPr/>
        </p:nvSpPr>
        <p:spPr>
          <a:xfrm>
            <a:off x="386862" y="2527960"/>
            <a:ext cx="2625969" cy="83099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 وإن سلمه لهم حيا فذبحوه </a:t>
            </a:r>
            <a:r>
              <a:rPr lang="ar-SA" sz="2400" b="1" u="sng" dirty="0">
                <a:latin typeface="Sakkal Majalla" pitchFamily="2" charset="-78"/>
                <a:cs typeface="Sakkal Majalla" pitchFamily="2" charset="-78"/>
              </a:rPr>
              <a:t>أجزأ</a:t>
            </a:r>
            <a:r>
              <a:rPr lang="ar-SA" sz="2400" dirty="0">
                <a:latin typeface="Sakkal Majalla" pitchFamily="2" charset="-78"/>
                <a:cs typeface="Sakkal Majalla" pitchFamily="2" charset="-78"/>
              </a:rPr>
              <a:t> </a:t>
            </a:r>
            <a:r>
              <a:rPr lang="ar-SA" sz="2400" b="1" dirty="0">
                <a:latin typeface="Sakkal Majalla" pitchFamily="2" charset="-78"/>
                <a:cs typeface="Sakkal Majalla" pitchFamily="2" charset="-78"/>
              </a:rPr>
              <a:t>وإلا</a:t>
            </a:r>
            <a:r>
              <a:rPr lang="ar-SA" sz="2400" dirty="0">
                <a:latin typeface="Sakkal Majalla" pitchFamily="2" charset="-78"/>
                <a:cs typeface="Sakkal Majalla" pitchFamily="2" charset="-78"/>
              </a:rPr>
              <a:t> رده وذبحه</a:t>
            </a:r>
            <a:endParaRPr lang="ar-SA" sz="2400" dirty="0"/>
          </a:p>
        </p:txBody>
      </p:sp>
      <p:cxnSp>
        <p:nvCxnSpPr>
          <p:cNvPr id="24" name="رابط كسهم مستقيم 23"/>
          <p:cNvCxnSpPr/>
          <p:nvPr/>
        </p:nvCxnSpPr>
        <p:spPr>
          <a:xfrm>
            <a:off x="5507912" y="3742308"/>
            <a:ext cx="0" cy="1414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رابط مستقيم 26"/>
          <p:cNvCxnSpPr/>
          <p:nvPr/>
        </p:nvCxnSpPr>
        <p:spPr>
          <a:xfrm flipH="1" flipV="1">
            <a:off x="2145323" y="1547446"/>
            <a:ext cx="8253046" cy="11723"/>
          </a:xfrm>
          <a:prstGeom prst="line">
            <a:avLst/>
          </a:prstGeom>
        </p:spPr>
        <p:style>
          <a:lnRef idx="3">
            <a:schemeClr val="dk1"/>
          </a:lnRef>
          <a:fillRef idx="0">
            <a:schemeClr val="dk1"/>
          </a:fillRef>
          <a:effectRef idx="2">
            <a:schemeClr val="dk1"/>
          </a:effectRef>
          <a:fontRef idx="minor">
            <a:schemeClr val="tx1"/>
          </a:fontRef>
        </p:style>
      </p:cxnSp>
      <p:cxnSp>
        <p:nvCxnSpPr>
          <p:cNvPr id="29" name="رابط مستقيم 28"/>
          <p:cNvCxnSpPr/>
          <p:nvPr/>
        </p:nvCxnSpPr>
        <p:spPr>
          <a:xfrm>
            <a:off x="11621658" y="1559169"/>
            <a:ext cx="265540" cy="0"/>
          </a:xfrm>
          <a:prstGeom prst="line">
            <a:avLst/>
          </a:prstGeom>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a:off x="11887198" y="1547446"/>
            <a:ext cx="0" cy="187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a:off x="2145323" y="1547446"/>
            <a:ext cx="0" cy="187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a:off x="5118450" y="1606061"/>
            <a:ext cx="0" cy="187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6698083"/>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 y="-1"/>
            <a:ext cx="12192000" cy="6798651"/>
          </a:xfrm>
          <a:prstGeom prst="rect">
            <a:avLst/>
          </a:prstGeom>
        </p:spPr>
      </p:pic>
      <p:sp>
        <p:nvSpPr>
          <p:cNvPr id="2" name="عنوان 1"/>
          <p:cNvSpPr>
            <a:spLocks noGrp="1"/>
          </p:cNvSpPr>
          <p:nvPr>
            <p:ph type="title"/>
          </p:nvPr>
        </p:nvSpPr>
        <p:spPr/>
        <p:txBody>
          <a:bodyPr>
            <a:normAutofit fontScale="90000"/>
          </a:bodyPr>
          <a:lstStyle/>
          <a:p>
            <a:r>
              <a:rPr lang="ar-SA" dirty="0">
                <a:latin typeface="Sakkal Majalla" pitchFamily="2" charset="-78"/>
                <a:cs typeface="PT Bold Heading" pitchFamily="2" charset="-78"/>
              </a:rPr>
              <a:t>تابع: فصل من كرر محظورا من جنس واحد في الإحرام</a:t>
            </a:r>
            <a:br>
              <a:rPr lang="ar-SA" dirty="0">
                <a:latin typeface="Sakkal Majalla" pitchFamily="2" charset="-78"/>
                <a:cs typeface="PT Bold Heading" pitchFamily="2" charset="-78"/>
              </a:rPr>
            </a:br>
            <a:endParaRPr lang="ar-SA" dirty="0"/>
          </a:p>
        </p:txBody>
      </p:sp>
      <p:sp>
        <p:nvSpPr>
          <p:cNvPr id="3" name="عنصر نائب للمحتوى 2"/>
          <p:cNvSpPr>
            <a:spLocks noGrp="1"/>
          </p:cNvSpPr>
          <p:nvPr>
            <p:ph idx="1"/>
          </p:nvPr>
        </p:nvSpPr>
        <p:spPr>
          <a:xfrm>
            <a:off x="10415952" y="1309810"/>
            <a:ext cx="1242646" cy="507267"/>
          </a:xfr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ar-SA" sz="2400" dirty="0">
                <a:latin typeface="Sakkal Majalla" pitchFamily="2" charset="-78"/>
                <a:cs typeface="Sakkal Majalla" pitchFamily="2" charset="-78"/>
              </a:rPr>
              <a:t>الهدي</a:t>
            </a:r>
          </a:p>
        </p:txBody>
      </p:sp>
      <p:sp>
        <p:nvSpPr>
          <p:cNvPr id="6" name="مستطيل 5"/>
          <p:cNvSpPr/>
          <p:nvPr/>
        </p:nvSpPr>
        <p:spPr>
          <a:xfrm>
            <a:off x="7467600" y="1996969"/>
            <a:ext cx="4466490" cy="726847"/>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4- أين تؤدى فدية ما فعل خارج الحرم ودم الإحصار؟</a:t>
            </a:r>
          </a:p>
        </p:txBody>
      </p:sp>
      <p:sp>
        <p:nvSpPr>
          <p:cNvPr id="7" name="مستطيل 6"/>
          <p:cNvSpPr/>
          <p:nvPr/>
        </p:nvSpPr>
        <p:spPr>
          <a:xfrm>
            <a:off x="2954215" y="1996970"/>
            <a:ext cx="1983782" cy="723234"/>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6-المجزئ في الدم المطلق</a:t>
            </a:r>
          </a:p>
        </p:txBody>
      </p:sp>
      <p:sp>
        <p:nvSpPr>
          <p:cNvPr id="8" name="مستطيل 7"/>
          <p:cNvSpPr/>
          <p:nvPr/>
        </p:nvSpPr>
        <p:spPr>
          <a:xfrm>
            <a:off x="5247404" y="1996970"/>
            <a:ext cx="2094111" cy="723234"/>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5-أين مكان الصوم والحلق؟</a:t>
            </a:r>
          </a:p>
        </p:txBody>
      </p:sp>
      <p:sp>
        <p:nvSpPr>
          <p:cNvPr id="9" name="مستطيل 8"/>
          <p:cNvSpPr/>
          <p:nvPr/>
        </p:nvSpPr>
        <p:spPr>
          <a:xfrm>
            <a:off x="7467600" y="2723817"/>
            <a:ext cx="4419598" cy="1938992"/>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وفدية الأذى أي الحلق واللبس ونحوهما كطيب وتغطية رأس وكل محظور فعله خارج الحرم، (ودم الإحصار حيث وجد بسببه) من حل أو حرم لأنه - صَلَّى اللَّهُ عَلَيْهِ وَسَلَّمَ - نحر هديه في موضعه بالحديبية وهي من الحل ويجزئ بالحرم أيضا.</a:t>
            </a:r>
          </a:p>
        </p:txBody>
      </p:sp>
      <p:sp>
        <p:nvSpPr>
          <p:cNvPr id="18" name="مستطيل 17"/>
          <p:cNvSpPr/>
          <p:nvPr/>
        </p:nvSpPr>
        <p:spPr>
          <a:xfrm>
            <a:off x="5247403" y="2724267"/>
            <a:ext cx="2094111"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ويجزئ الصوم والحلق بكل مكان لأنه لا يتعدى نفعه لأحد فلا فائدة لتخصيصه </a:t>
            </a:r>
            <a:endParaRPr lang="ar-SA" sz="2400" dirty="0"/>
          </a:p>
        </p:txBody>
      </p:sp>
      <p:sp>
        <p:nvSpPr>
          <p:cNvPr id="21" name="مستطيل 20"/>
          <p:cNvSpPr/>
          <p:nvPr/>
        </p:nvSpPr>
        <p:spPr>
          <a:xfrm>
            <a:off x="2954215" y="2724267"/>
            <a:ext cx="1983782" cy="120032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والدم المطلق شاة كأضحية شاة جذع ضأن أو ثني معز </a:t>
            </a:r>
            <a:endParaRPr lang="ar-SA" sz="2400" dirty="0"/>
          </a:p>
        </p:txBody>
      </p:sp>
      <p:cxnSp>
        <p:nvCxnSpPr>
          <p:cNvPr id="27" name="رابط مستقيم 26"/>
          <p:cNvCxnSpPr/>
          <p:nvPr/>
        </p:nvCxnSpPr>
        <p:spPr>
          <a:xfrm flipH="1" flipV="1">
            <a:off x="820615" y="1559169"/>
            <a:ext cx="9577754" cy="1"/>
          </a:xfrm>
          <a:prstGeom prst="line">
            <a:avLst/>
          </a:prstGeom>
        </p:spPr>
        <p:style>
          <a:lnRef idx="3">
            <a:schemeClr val="dk1"/>
          </a:lnRef>
          <a:fillRef idx="0">
            <a:schemeClr val="dk1"/>
          </a:fillRef>
          <a:effectRef idx="2">
            <a:schemeClr val="dk1"/>
          </a:effectRef>
          <a:fontRef idx="minor">
            <a:schemeClr val="tx1"/>
          </a:fontRef>
        </p:style>
      </p:cxnSp>
      <p:cxnSp>
        <p:nvCxnSpPr>
          <p:cNvPr id="29" name="رابط مستقيم 28"/>
          <p:cNvCxnSpPr/>
          <p:nvPr/>
        </p:nvCxnSpPr>
        <p:spPr>
          <a:xfrm>
            <a:off x="11621658" y="1559169"/>
            <a:ext cx="265540" cy="0"/>
          </a:xfrm>
          <a:prstGeom prst="line">
            <a:avLst/>
          </a:prstGeom>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a:off x="11887198" y="1547446"/>
            <a:ext cx="0" cy="187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رابط كسهم مستقيم 31"/>
          <p:cNvCxnSpPr/>
          <p:nvPr/>
        </p:nvCxnSpPr>
        <p:spPr>
          <a:xfrm>
            <a:off x="4548554" y="1559170"/>
            <a:ext cx="0" cy="187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رابط كسهم مستقيم 32"/>
          <p:cNvCxnSpPr/>
          <p:nvPr/>
        </p:nvCxnSpPr>
        <p:spPr>
          <a:xfrm>
            <a:off x="6860654" y="1559169"/>
            <a:ext cx="0" cy="187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مستطيل 21"/>
          <p:cNvSpPr/>
          <p:nvPr/>
        </p:nvSpPr>
        <p:spPr>
          <a:xfrm>
            <a:off x="3449166" y="4401566"/>
            <a:ext cx="1488831"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أو بقرة</a:t>
            </a:r>
            <a:endParaRPr lang="ar-SA" sz="2400" dirty="0"/>
          </a:p>
        </p:txBody>
      </p:sp>
      <p:sp>
        <p:nvSpPr>
          <p:cNvPr id="23" name="مستطيل 22"/>
          <p:cNvSpPr/>
          <p:nvPr/>
        </p:nvSpPr>
        <p:spPr>
          <a:xfrm>
            <a:off x="3449166" y="3939901"/>
            <a:ext cx="1488831"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أو سبع بدنة</a:t>
            </a:r>
            <a:endParaRPr lang="ar-SA" sz="2400" dirty="0"/>
          </a:p>
        </p:txBody>
      </p:sp>
      <p:cxnSp>
        <p:nvCxnSpPr>
          <p:cNvPr id="12" name="رابط كسهم مستقيم 11"/>
          <p:cNvCxnSpPr/>
          <p:nvPr/>
        </p:nvCxnSpPr>
        <p:spPr>
          <a:xfrm>
            <a:off x="4548554" y="4863231"/>
            <a:ext cx="0" cy="1837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مستطيل 27"/>
          <p:cNvSpPr/>
          <p:nvPr/>
        </p:nvSpPr>
        <p:spPr>
          <a:xfrm>
            <a:off x="2954216" y="5106286"/>
            <a:ext cx="2138490" cy="83099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فإن ذبحها[أي البقرة] فأفضل وتجب كلها</a:t>
            </a:r>
          </a:p>
        </p:txBody>
      </p:sp>
      <p:cxnSp>
        <p:nvCxnSpPr>
          <p:cNvPr id="30" name="رابط كسهم مستقيم 29"/>
          <p:cNvCxnSpPr/>
          <p:nvPr/>
        </p:nvCxnSpPr>
        <p:spPr>
          <a:xfrm>
            <a:off x="820615" y="1547446"/>
            <a:ext cx="0" cy="187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مستطيل 15"/>
          <p:cNvSpPr/>
          <p:nvPr/>
        </p:nvSpPr>
        <p:spPr>
          <a:xfrm>
            <a:off x="511908" y="2972288"/>
            <a:ext cx="1890068" cy="120032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وتجزئ عنها أي عن البدنة بقرة ولو في جزاء صيد كعكسه</a:t>
            </a:r>
            <a:endParaRPr lang="ar-SA" dirty="0">
              <a:latin typeface="Sakkal Majalla" pitchFamily="2" charset="-78"/>
              <a:cs typeface="Sakkal Majalla" pitchFamily="2" charset="-78"/>
            </a:endParaRPr>
          </a:p>
        </p:txBody>
      </p:sp>
      <p:sp>
        <p:nvSpPr>
          <p:cNvPr id="34" name="مستطيل 33"/>
          <p:cNvSpPr/>
          <p:nvPr/>
        </p:nvSpPr>
        <p:spPr>
          <a:xfrm>
            <a:off x="511907" y="1996969"/>
            <a:ext cx="1896557" cy="723234"/>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7-الاجتزاء</a:t>
            </a:r>
          </a:p>
        </p:txBody>
      </p:sp>
      <p:sp>
        <p:nvSpPr>
          <p:cNvPr id="25" name="مستطيل 24"/>
          <p:cNvSpPr/>
          <p:nvPr/>
        </p:nvSpPr>
        <p:spPr>
          <a:xfrm>
            <a:off x="505419" y="4401566"/>
            <a:ext cx="1896557" cy="120032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وعن سبع شياه بدنة واحدة أو بقرة مطلقا.</a:t>
            </a:r>
          </a:p>
        </p:txBody>
      </p:sp>
      <p:sp>
        <p:nvSpPr>
          <p:cNvPr id="26" name="مستطيل 25"/>
          <p:cNvSpPr/>
          <p:nvPr/>
        </p:nvSpPr>
        <p:spPr>
          <a:xfrm>
            <a:off x="276933" y="2724267"/>
            <a:ext cx="2353528" cy="307777"/>
          </a:xfrm>
          <a:prstGeom prst="rect">
            <a:avLst/>
          </a:prstGeom>
        </p:spPr>
        <p:txBody>
          <a:bodyPr wrap="none">
            <a:spAutoFit/>
          </a:bodyPr>
          <a:lstStyle/>
          <a:p>
            <a:r>
              <a:rPr lang="ar-SA" sz="1400" dirty="0">
                <a:latin typeface="Sakkal Majalla" pitchFamily="2" charset="-78"/>
                <a:cs typeface="PT Bold Heading" pitchFamily="2" charset="-78"/>
              </a:rPr>
              <a:t>الاجتزاء عن البدنة ببقرة والعكس</a:t>
            </a:r>
            <a:endParaRPr lang="ar-SA" sz="1400" dirty="0"/>
          </a:p>
        </p:txBody>
      </p:sp>
      <p:sp>
        <p:nvSpPr>
          <p:cNvPr id="35" name="مستطيل 34"/>
          <p:cNvSpPr/>
          <p:nvPr/>
        </p:nvSpPr>
        <p:spPr>
          <a:xfrm>
            <a:off x="133252" y="4170210"/>
            <a:ext cx="2560316" cy="307777"/>
          </a:xfrm>
          <a:prstGeom prst="rect">
            <a:avLst/>
          </a:prstGeom>
        </p:spPr>
        <p:txBody>
          <a:bodyPr wrap="none">
            <a:spAutoFit/>
          </a:bodyPr>
          <a:lstStyle/>
          <a:p>
            <a:r>
              <a:rPr lang="ar-SA" sz="1400" dirty="0">
                <a:latin typeface="Sakkal Majalla" pitchFamily="2" charset="-78"/>
                <a:cs typeface="PT Bold Heading" pitchFamily="2" charset="-78"/>
              </a:rPr>
              <a:t>الاجتزاء عن سبع شياه ببدنة أو بقرة</a:t>
            </a:r>
            <a:endParaRPr lang="ar-SA" sz="1400" dirty="0"/>
          </a:p>
        </p:txBody>
      </p:sp>
    </p:spTree>
    <p:extLst>
      <p:ext uri="{BB962C8B-B14F-4D97-AF65-F5344CB8AC3E}">
        <p14:creationId xmlns:p14="http://schemas.microsoft.com/office/powerpoint/2010/main" val="3769188486"/>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p:txBody>
          <a:bodyPr/>
          <a:lstStyle/>
          <a:p>
            <a:r>
              <a:rPr lang="ar-SA" dirty="0">
                <a:cs typeface="PT Bold Heading" pitchFamily="2" charset="-78"/>
              </a:rPr>
              <a:t>أســـئـــلــة(</a:t>
            </a:r>
            <a:r>
              <a:rPr lang="ar-SA" sz="2400" dirty="0">
                <a:cs typeface="PT Bold Heading" pitchFamily="2" charset="-78"/>
              </a:rPr>
              <a:t>اختياري</a:t>
            </a:r>
            <a:r>
              <a:rPr lang="ar-SA" dirty="0">
                <a:cs typeface="PT Bold Heading" pitchFamily="2" charset="-78"/>
              </a:rPr>
              <a:t>)...</a:t>
            </a:r>
          </a:p>
        </p:txBody>
      </p:sp>
      <p:sp>
        <p:nvSpPr>
          <p:cNvPr id="3" name="عنصر نائب للمحتوى 2"/>
          <p:cNvSpPr>
            <a:spLocks noGrp="1"/>
          </p:cNvSpPr>
          <p:nvPr>
            <p:ph idx="1"/>
          </p:nvPr>
        </p:nvSpPr>
        <p:spPr/>
        <p:txBody>
          <a:bodyPr/>
          <a:lstStyle/>
          <a:p>
            <a:pPr marL="0" indent="0">
              <a:buNone/>
            </a:pPr>
            <a:r>
              <a:rPr lang="ar-SA" dirty="0">
                <a:latin typeface="Sakkal Majalla" pitchFamily="2" charset="-78"/>
                <a:cs typeface="Sakkal Majalla" pitchFamily="2" charset="-78"/>
              </a:rPr>
              <a:t>1- أقسام الفدية:</a:t>
            </a:r>
          </a:p>
          <a:p>
            <a:pPr marL="0" indent="0">
              <a:buNone/>
            </a:pPr>
            <a:r>
              <a:rPr lang="ar-SA" dirty="0">
                <a:latin typeface="Sakkal Majalla" pitchFamily="2" charset="-78"/>
                <a:cs typeface="Sakkal Majalla" pitchFamily="2" charset="-78"/>
              </a:rPr>
              <a:t>أ- فدية تجب على التخيير  ب- فدية تجب على الترتيب  ج- فدية تجب على الترتيب وأخرى على التخيير</a:t>
            </a:r>
          </a:p>
          <a:p>
            <a:pPr marL="0" indent="0">
              <a:buNone/>
            </a:pPr>
            <a:r>
              <a:rPr lang="ar-SA" dirty="0">
                <a:latin typeface="Sakkal Majalla" pitchFamily="2" charset="-78"/>
                <a:cs typeface="Sakkal Majalla" pitchFamily="2" charset="-78"/>
              </a:rPr>
              <a:t>2- حكم من كرر محظورا من جنس واحد ولم يفدى:</a:t>
            </a:r>
          </a:p>
          <a:p>
            <a:pPr marL="0" indent="0">
              <a:buNone/>
            </a:pPr>
            <a:r>
              <a:rPr lang="ar-SA" dirty="0">
                <a:latin typeface="Sakkal Majalla" pitchFamily="2" charset="-78"/>
                <a:cs typeface="Sakkal Majalla" pitchFamily="2" charset="-78"/>
              </a:rPr>
              <a:t>أ- فدى مرة واحد  ب- فدى عن كل محظور مرة  ج- تسقط الفدية</a:t>
            </a:r>
          </a:p>
          <a:p>
            <a:pPr marL="0" indent="0">
              <a:buNone/>
            </a:pPr>
            <a:r>
              <a:rPr lang="ar-SA" dirty="0">
                <a:latin typeface="Sakkal Majalla" pitchFamily="2" charset="-78"/>
                <a:cs typeface="Sakkal Majalla" pitchFamily="2" charset="-78"/>
              </a:rPr>
              <a:t> 3- يجزئ في الدم المطلق:</a:t>
            </a:r>
          </a:p>
          <a:p>
            <a:pPr marL="0" indent="0">
              <a:buNone/>
            </a:pPr>
            <a:r>
              <a:rPr lang="ar-SA" dirty="0">
                <a:latin typeface="Sakkal Majalla" pitchFamily="2" charset="-78"/>
                <a:cs typeface="Sakkal Majalla" pitchFamily="2" charset="-78"/>
              </a:rPr>
              <a:t>أ-  شاة وسبع بدنة ب- بقرة  ج- كلاهما</a:t>
            </a:r>
          </a:p>
        </p:txBody>
      </p:sp>
      <p:sp>
        <p:nvSpPr>
          <p:cNvPr id="5" name="نجمة ذات 5 نقاط 4"/>
          <p:cNvSpPr/>
          <p:nvPr/>
        </p:nvSpPr>
        <p:spPr>
          <a:xfrm>
            <a:off x="5720862" y="2274277"/>
            <a:ext cx="222738" cy="211015"/>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6" name="نجمة ذات 5 نقاط 5"/>
          <p:cNvSpPr/>
          <p:nvPr/>
        </p:nvSpPr>
        <p:spPr>
          <a:xfrm>
            <a:off x="10855570" y="3188310"/>
            <a:ext cx="222738" cy="211015"/>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7" name="نجمة ذات 5 نقاط 6"/>
          <p:cNvSpPr/>
          <p:nvPr/>
        </p:nvSpPr>
        <p:spPr>
          <a:xfrm>
            <a:off x="8206155" y="4325448"/>
            <a:ext cx="222738" cy="211015"/>
          </a:xfrm>
          <a:prstGeom prst="star5">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160274438"/>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p:txBody>
          <a:bodyPr/>
          <a:lstStyle/>
          <a:p>
            <a:r>
              <a:rPr lang="ar-SA" dirty="0">
                <a:cs typeface="PT Bold Heading" pitchFamily="2" charset="-78"/>
              </a:rPr>
              <a:t>أســـئـــلــة(</a:t>
            </a:r>
            <a:r>
              <a:rPr lang="ar-SA" sz="2800" dirty="0">
                <a:cs typeface="PT Bold Heading" pitchFamily="2" charset="-78"/>
              </a:rPr>
              <a:t>صح وخطأ</a:t>
            </a:r>
            <a:r>
              <a:rPr lang="ar-SA" dirty="0">
                <a:cs typeface="PT Bold Heading" pitchFamily="2" charset="-78"/>
              </a:rPr>
              <a:t>)...</a:t>
            </a:r>
          </a:p>
        </p:txBody>
      </p:sp>
      <p:sp>
        <p:nvSpPr>
          <p:cNvPr id="3" name="عنصر نائب للمحتوى 2"/>
          <p:cNvSpPr>
            <a:spLocks noGrp="1"/>
          </p:cNvSpPr>
          <p:nvPr>
            <p:ph idx="1"/>
          </p:nvPr>
        </p:nvSpPr>
        <p:spPr/>
        <p:txBody>
          <a:bodyPr/>
          <a:lstStyle/>
          <a:p>
            <a:pPr marL="0" indent="0">
              <a:buNone/>
            </a:pPr>
            <a:r>
              <a:rPr lang="ar-SA" dirty="0">
                <a:latin typeface="Sakkal Majalla" pitchFamily="2" charset="-78"/>
                <a:cs typeface="Sakkal Majalla" pitchFamily="2" charset="-78"/>
              </a:rPr>
              <a:t>1-</a:t>
            </a:r>
            <a:r>
              <a:rPr lang="ar-SA" dirty="0"/>
              <a:t> </a:t>
            </a:r>
            <a:r>
              <a:rPr lang="ar-SA" dirty="0">
                <a:latin typeface="Sakkal Majalla" pitchFamily="2" charset="-78"/>
                <a:cs typeface="Sakkal Majalla" pitchFamily="2" charset="-78"/>
              </a:rPr>
              <a:t>تسقط الفدية مطلقا (</a:t>
            </a:r>
            <a:r>
              <a:rPr lang="ar-SA" b="1" dirty="0">
                <a:latin typeface="Sakkal Majalla" pitchFamily="2" charset="-78"/>
                <a:cs typeface="Sakkal Majalla" pitchFamily="2" charset="-78"/>
              </a:rPr>
              <a:t>خطأ</a:t>
            </a:r>
            <a:r>
              <a:rPr lang="ar-SA" dirty="0">
                <a:latin typeface="Sakkal Majalla" pitchFamily="2" charset="-78"/>
                <a:cs typeface="Sakkal Majalla" pitchFamily="2" charset="-78"/>
              </a:rPr>
              <a:t>)</a:t>
            </a:r>
            <a:endParaRPr lang="ar-SA" dirty="0"/>
          </a:p>
          <a:p>
            <a:pPr marL="0" indent="0">
              <a:buNone/>
            </a:pPr>
            <a:r>
              <a:rPr lang="ar-SA" dirty="0">
                <a:latin typeface="Sakkal Majalla" pitchFamily="2" charset="-78"/>
                <a:cs typeface="Sakkal Majalla" pitchFamily="2" charset="-78"/>
              </a:rPr>
              <a:t>2- لا يجزئ الصوم أو الحلق إلا في مكة (</a:t>
            </a:r>
            <a:r>
              <a:rPr lang="ar-SA" b="1" dirty="0">
                <a:latin typeface="Sakkal Majalla" pitchFamily="2" charset="-78"/>
                <a:cs typeface="Sakkal Majalla" pitchFamily="2" charset="-78"/>
              </a:rPr>
              <a:t>خطأ</a:t>
            </a:r>
            <a:r>
              <a:rPr lang="ar-SA" dirty="0">
                <a:latin typeface="Sakkal Majalla" pitchFamily="2" charset="-78"/>
                <a:cs typeface="Sakkal Majalla" pitchFamily="2" charset="-78"/>
              </a:rPr>
              <a:t>)</a:t>
            </a:r>
          </a:p>
          <a:p>
            <a:pPr marL="0" indent="0">
              <a:buNone/>
            </a:pPr>
            <a:r>
              <a:rPr lang="ar-SA" dirty="0">
                <a:latin typeface="Sakkal Majalla" pitchFamily="2" charset="-78"/>
                <a:cs typeface="Sakkal Majalla" pitchFamily="2" charset="-78"/>
              </a:rPr>
              <a:t>3- يخير المستحق لفدية الأذى بين فدية : </a:t>
            </a:r>
            <a:r>
              <a:rPr lang="ar-SA" dirty="0">
                <a:solidFill>
                  <a:schemeClr val="dk1"/>
                </a:solidFill>
                <a:latin typeface="Sakkal Majalla" pitchFamily="2" charset="-78"/>
                <a:cs typeface="Sakkal Majalla" pitchFamily="2" charset="-78"/>
              </a:rPr>
              <a:t>حلق فوق شعرتين  ,وتقليم فوق ظفرين, وتغطية رأس ,</a:t>
            </a:r>
            <a:r>
              <a:rPr lang="ar-SA" dirty="0" err="1">
                <a:solidFill>
                  <a:schemeClr val="dk1"/>
                </a:solidFill>
                <a:latin typeface="Sakkal Majalla" pitchFamily="2" charset="-78"/>
                <a:cs typeface="Sakkal Majalla" pitchFamily="2" charset="-78"/>
              </a:rPr>
              <a:t>وطيب,ولبس</a:t>
            </a:r>
            <a:r>
              <a:rPr lang="ar-SA" dirty="0">
                <a:solidFill>
                  <a:schemeClr val="dk1"/>
                </a:solidFill>
                <a:latin typeface="Sakkal Majalla" pitchFamily="2" charset="-78"/>
                <a:cs typeface="Sakkal Majalla" pitchFamily="2" charset="-78"/>
              </a:rPr>
              <a:t> مخيط (</a:t>
            </a:r>
            <a:r>
              <a:rPr lang="ar-SA" b="1" dirty="0">
                <a:solidFill>
                  <a:schemeClr val="dk1"/>
                </a:solidFill>
                <a:latin typeface="Sakkal Majalla" pitchFamily="2" charset="-78"/>
                <a:cs typeface="Sakkal Majalla" pitchFamily="2" charset="-78"/>
              </a:rPr>
              <a:t>صح</a:t>
            </a:r>
            <a:r>
              <a:rPr lang="ar-SA" dirty="0">
                <a:solidFill>
                  <a:schemeClr val="dk1"/>
                </a:solidFill>
                <a:latin typeface="Sakkal Majalla" pitchFamily="2" charset="-78"/>
                <a:cs typeface="Sakkal Majalla" pitchFamily="2" charset="-78"/>
              </a:rPr>
              <a:t>)</a:t>
            </a:r>
            <a:endParaRPr lang="ar-SA" dirty="0"/>
          </a:p>
          <a:p>
            <a:pPr marL="0" indent="0">
              <a:buNone/>
            </a:pPr>
            <a:endParaRPr lang="ar-SA" dirty="0"/>
          </a:p>
        </p:txBody>
      </p:sp>
    </p:spTree>
    <p:extLst>
      <p:ext uri="{BB962C8B-B14F-4D97-AF65-F5344CB8AC3E}">
        <p14:creationId xmlns:p14="http://schemas.microsoft.com/office/powerpoint/2010/main" val="860264720"/>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p:cNvSpPr txBox="1"/>
          <p:nvPr/>
        </p:nvSpPr>
        <p:spPr>
          <a:xfrm>
            <a:off x="1406768" y="5822740"/>
            <a:ext cx="2895600" cy="461665"/>
          </a:xfrm>
          <a:prstGeom prst="rect">
            <a:avLst/>
          </a:prstGeom>
          <a:noFill/>
        </p:spPr>
        <p:txBody>
          <a:bodyPr wrap="square" rtlCol="1">
            <a:spAutoFit/>
          </a:bodyPr>
          <a:lstStyle/>
          <a:p>
            <a:pPr algn="ctr"/>
            <a:r>
              <a:rPr lang="ar-SA" sz="2400" b="1" dirty="0">
                <a:solidFill>
                  <a:schemeClr val="tx1">
                    <a:lumMod val="50000"/>
                    <a:lumOff val="50000"/>
                  </a:schemeClr>
                </a:solidFill>
                <a:cs typeface="Akhbar MT" pitchFamily="2" charset="-78"/>
              </a:rPr>
              <a:t>بـــاب جزاء الصيد</a:t>
            </a:r>
          </a:p>
        </p:txBody>
      </p:sp>
    </p:spTree>
    <p:extLst>
      <p:ext uri="{BB962C8B-B14F-4D97-AF65-F5344CB8AC3E}">
        <p14:creationId xmlns:p14="http://schemas.microsoft.com/office/powerpoint/2010/main" val="1980108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a:xfrm>
            <a:off x="3634153" y="318234"/>
            <a:ext cx="8194432" cy="631336"/>
          </a:xfrm>
        </p:spPr>
        <p:txBody>
          <a:bodyPr>
            <a:normAutofit fontScale="90000"/>
          </a:bodyPr>
          <a:lstStyle/>
          <a:p>
            <a:r>
              <a:rPr lang="ar-SA" sz="4000" dirty="0">
                <a:cs typeface="PT Bold Heading" panose="02010400000000000000" pitchFamily="2" charset="-78"/>
              </a:rPr>
              <a:t>[محاور العرض]</a:t>
            </a:r>
          </a:p>
        </p:txBody>
      </p:sp>
      <p:sp>
        <p:nvSpPr>
          <p:cNvPr id="14" name="مستطيل 13"/>
          <p:cNvSpPr/>
          <p:nvPr/>
        </p:nvSpPr>
        <p:spPr>
          <a:xfrm>
            <a:off x="8621691" y="4117758"/>
            <a:ext cx="229550" cy="397032"/>
          </a:xfrm>
          <a:prstGeom prst="rect">
            <a:avLst/>
          </a:prstGeom>
        </p:spPr>
        <p:txBody>
          <a:bodyPr wrap="none">
            <a:spAutoFit/>
          </a:bodyPr>
          <a:lstStyle/>
          <a:p>
            <a:pPr algn="ctr">
              <a:lnSpc>
                <a:spcPct val="110000"/>
              </a:lnSpc>
            </a:pPr>
            <a:r>
              <a:rPr lang="ar-SA" b="1" dirty="0">
                <a:latin typeface="Sakkal Majalla" panose="02000000000000000000" pitchFamily="2" charset="-78"/>
                <a:cs typeface="Sakkal Majalla" panose="02000000000000000000" pitchFamily="2" charset="-78"/>
              </a:rPr>
              <a:t>.</a:t>
            </a:r>
          </a:p>
        </p:txBody>
      </p:sp>
      <p:sp>
        <p:nvSpPr>
          <p:cNvPr id="3" name="مستطيل 2"/>
          <p:cNvSpPr/>
          <p:nvPr/>
        </p:nvSpPr>
        <p:spPr>
          <a:xfrm>
            <a:off x="8276492" y="1969477"/>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anose="02010400000000000000" pitchFamily="2" charset="-78"/>
                <a:hlinkClick r:id="rId3" action="ppaction://hlinksldjump"/>
              </a:rPr>
              <a:t>[أقسام الصيد]</a:t>
            </a:r>
            <a:endParaRPr lang="ar-SA" dirty="0"/>
          </a:p>
        </p:txBody>
      </p:sp>
      <p:sp>
        <p:nvSpPr>
          <p:cNvPr id="6" name="مستطيل 5"/>
          <p:cNvSpPr/>
          <p:nvPr/>
        </p:nvSpPr>
        <p:spPr>
          <a:xfrm>
            <a:off x="8253046" y="2872154"/>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anose="02010400000000000000" pitchFamily="2" charset="-78"/>
                <a:hlinkClick r:id="rId4" action="ppaction://hlinksldjump"/>
              </a:rPr>
              <a:t>[أمثلة على أقضية الصحابة بالمثل 2]</a:t>
            </a:r>
            <a:endParaRPr lang="ar-SA" dirty="0"/>
          </a:p>
        </p:txBody>
      </p:sp>
      <p:sp>
        <p:nvSpPr>
          <p:cNvPr id="7" name="مستطيل 6"/>
          <p:cNvSpPr/>
          <p:nvPr/>
        </p:nvSpPr>
        <p:spPr>
          <a:xfrm>
            <a:off x="1875692" y="2977662"/>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anose="02010400000000000000" pitchFamily="2" charset="-78"/>
                <a:hlinkClick r:id="rId5" action="ppaction://hlinksldjump"/>
              </a:rPr>
              <a:t>[ما لم يقض به الصحابة مسبقا ]</a:t>
            </a:r>
            <a:endParaRPr lang="ar-SA" dirty="0"/>
          </a:p>
        </p:txBody>
      </p:sp>
      <p:sp>
        <p:nvSpPr>
          <p:cNvPr id="8" name="مستطيل 7"/>
          <p:cNvSpPr/>
          <p:nvPr/>
        </p:nvSpPr>
        <p:spPr>
          <a:xfrm>
            <a:off x="5310553" y="2872154"/>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anose="02010400000000000000" pitchFamily="2" charset="-78"/>
                <a:hlinkClick r:id="rId6" action="ppaction://hlinksldjump"/>
              </a:rPr>
              <a:t>[أمثلة على أقضية الصحابة بالمثل 3]</a:t>
            </a:r>
            <a:endParaRPr lang="ar-SA" dirty="0"/>
          </a:p>
        </p:txBody>
      </p:sp>
      <p:sp>
        <p:nvSpPr>
          <p:cNvPr id="9" name="مستطيل 8"/>
          <p:cNvSpPr/>
          <p:nvPr/>
        </p:nvSpPr>
        <p:spPr>
          <a:xfrm>
            <a:off x="1875692" y="1969475"/>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anose="02010400000000000000" pitchFamily="2" charset="-78"/>
                <a:hlinkClick r:id="rId7" action="ppaction://hlinksldjump"/>
              </a:rPr>
              <a:t>[أمثلة على أقضية الصحابة بالمثل1 ]</a:t>
            </a:r>
            <a:endParaRPr lang="ar-SA" dirty="0"/>
          </a:p>
        </p:txBody>
      </p:sp>
      <p:sp>
        <p:nvSpPr>
          <p:cNvPr id="10" name="مستطيل 9"/>
          <p:cNvSpPr/>
          <p:nvPr/>
        </p:nvSpPr>
        <p:spPr>
          <a:xfrm>
            <a:off x="5240215" y="1969476"/>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anose="02010400000000000000" pitchFamily="2" charset="-78"/>
                <a:hlinkClick r:id="rId8" action="ppaction://hlinksldjump"/>
              </a:rPr>
              <a:t>[تعريف جزاء الصيد]</a:t>
            </a:r>
            <a:endParaRPr lang="ar-SA" dirty="0"/>
          </a:p>
        </p:txBody>
      </p:sp>
      <p:sp>
        <p:nvSpPr>
          <p:cNvPr id="11" name="مستطيل 10"/>
          <p:cNvSpPr/>
          <p:nvPr/>
        </p:nvSpPr>
        <p:spPr>
          <a:xfrm>
            <a:off x="6998677" y="4298689"/>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itchFamily="2" charset="-78"/>
                <a:hlinkClick r:id="rId9" action="ppaction://hlinksldjump"/>
              </a:rPr>
              <a:t>أسئلة(اختياري)...</a:t>
            </a:r>
            <a:endParaRPr lang="ar-SA" dirty="0"/>
          </a:p>
        </p:txBody>
      </p:sp>
      <p:sp>
        <p:nvSpPr>
          <p:cNvPr id="12" name="مستطيل 11"/>
          <p:cNvSpPr/>
          <p:nvPr/>
        </p:nvSpPr>
        <p:spPr>
          <a:xfrm>
            <a:off x="3516923" y="4298688"/>
            <a:ext cx="2133600" cy="59787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cs typeface="PT Bold Heading" pitchFamily="2" charset="-78"/>
                <a:hlinkClick r:id="rId10" action="ppaction://hlinksldjump"/>
              </a:rPr>
              <a:t>أسئلة(صح وخطأ)...</a:t>
            </a:r>
            <a:endParaRPr lang="ar-SA" dirty="0"/>
          </a:p>
        </p:txBody>
      </p:sp>
    </p:spTree>
    <p:extLst>
      <p:ext uri="{BB962C8B-B14F-4D97-AF65-F5344CB8AC3E}">
        <p14:creationId xmlns:p14="http://schemas.microsoft.com/office/powerpoint/2010/main" val="1309376644"/>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p:txBody>
          <a:bodyPr>
            <a:normAutofit/>
          </a:bodyPr>
          <a:lstStyle/>
          <a:p>
            <a:r>
              <a:rPr lang="ar-SA" sz="3600" dirty="0">
                <a:cs typeface="PT Bold Heading" panose="02010400000000000000" pitchFamily="2" charset="-78"/>
              </a:rPr>
              <a:t>[أقسام الصيد]</a:t>
            </a:r>
          </a:p>
        </p:txBody>
      </p:sp>
      <p:graphicFrame>
        <p:nvGraphicFramePr>
          <p:cNvPr id="5" name="عنصر نائب للمحتوى 4"/>
          <p:cNvGraphicFramePr>
            <a:graphicFrameLocks noGrp="1"/>
          </p:cNvGraphicFramePr>
          <p:nvPr>
            <p:ph idx="1"/>
          </p:nvPr>
        </p:nvGraphicFramePr>
        <p:xfrm>
          <a:off x="854667" y="1223656"/>
          <a:ext cx="10059518" cy="4028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514483"/>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838199" y="365125"/>
            <a:ext cx="11084169" cy="807183"/>
          </a:xfrm>
        </p:spPr>
        <p:txBody>
          <a:bodyPr>
            <a:normAutofit/>
          </a:bodyPr>
          <a:lstStyle/>
          <a:p>
            <a:r>
              <a:rPr lang="ar-SA" sz="4000" dirty="0">
                <a:cs typeface="PT Bold Heading" panose="02010400000000000000" pitchFamily="2" charset="-78"/>
              </a:rPr>
              <a:t>[تعريف جزاء الصيد</a:t>
            </a:r>
          </a:p>
        </p:txBody>
      </p:sp>
      <p:sp>
        <p:nvSpPr>
          <p:cNvPr id="5" name="مستطيل 4"/>
          <p:cNvSpPr/>
          <p:nvPr/>
        </p:nvSpPr>
        <p:spPr>
          <a:xfrm>
            <a:off x="3774115" y="369222"/>
            <a:ext cx="4414455" cy="707886"/>
          </a:xfrm>
          <a:prstGeom prst="rect">
            <a:avLst/>
          </a:prstGeom>
        </p:spPr>
        <p:txBody>
          <a:bodyPr wrap="square">
            <a:spAutoFit/>
          </a:bodyPr>
          <a:lstStyle/>
          <a:p>
            <a:r>
              <a:rPr lang="ar-SA" sz="2400" dirty="0">
                <a:latin typeface="Sakkal Majalla" pitchFamily="2" charset="-78"/>
                <a:cs typeface="Sakkal Majalla" pitchFamily="2" charset="-78"/>
              </a:rPr>
              <a:t>أي مثله في الجملة إن كان وإلا فقيمته</a:t>
            </a:r>
            <a:r>
              <a:rPr lang="ar-SA" sz="4000" dirty="0">
                <a:latin typeface="+mj-lt"/>
                <a:ea typeface="+mj-ea"/>
                <a:cs typeface="PT Bold Heading" panose="02010400000000000000" pitchFamily="2" charset="-78"/>
              </a:rPr>
              <a:t>]</a:t>
            </a:r>
          </a:p>
        </p:txBody>
      </p:sp>
      <p:sp>
        <p:nvSpPr>
          <p:cNvPr id="6" name="مستطيل 5"/>
          <p:cNvSpPr/>
          <p:nvPr/>
        </p:nvSpPr>
        <p:spPr>
          <a:xfrm>
            <a:off x="4689229" y="3200401"/>
            <a:ext cx="3047999" cy="49236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الواجب فيما له مثل من النعم</a:t>
            </a:r>
          </a:p>
        </p:txBody>
      </p:sp>
      <p:cxnSp>
        <p:nvCxnSpPr>
          <p:cNvPr id="8" name="رابط مستقيم 7"/>
          <p:cNvCxnSpPr>
            <a:stCxn id="6" idx="3"/>
          </p:cNvCxnSpPr>
          <p:nvPr/>
        </p:nvCxnSpPr>
        <p:spPr>
          <a:xfrm flipV="1">
            <a:off x="7737228" y="3446585"/>
            <a:ext cx="586155" cy="1"/>
          </a:xfrm>
          <a:prstGeom prst="line">
            <a:avLst/>
          </a:prstGeom>
        </p:spPr>
        <p:style>
          <a:lnRef idx="3">
            <a:schemeClr val="dk1"/>
          </a:lnRef>
          <a:fillRef idx="0">
            <a:schemeClr val="dk1"/>
          </a:fillRef>
          <a:effectRef idx="2">
            <a:schemeClr val="dk1"/>
          </a:effectRef>
          <a:fontRef idx="minor">
            <a:schemeClr val="tx1"/>
          </a:fontRef>
        </p:style>
      </p:cxnSp>
      <p:cxnSp>
        <p:nvCxnSpPr>
          <p:cNvPr id="9" name="رابط مستقيم 8"/>
          <p:cNvCxnSpPr/>
          <p:nvPr/>
        </p:nvCxnSpPr>
        <p:spPr>
          <a:xfrm flipV="1">
            <a:off x="4103074" y="3446586"/>
            <a:ext cx="586155" cy="1"/>
          </a:xfrm>
          <a:prstGeom prst="line">
            <a:avLst/>
          </a:prstGeom>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a:off x="8323383" y="3446585"/>
            <a:ext cx="0" cy="2461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a:off x="4114796" y="3446585"/>
            <a:ext cx="4" cy="2696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مستطيل 12"/>
          <p:cNvSpPr/>
          <p:nvPr/>
        </p:nvSpPr>
        <p:spPr>
          <a:xfrm>
            <a:off x="2379785" y="1453661"/>
            <a:ext cx="7924800" cy="1148861"/>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a:latin typeface="Sakkal Majalla" pitchFamily="2" charset="-78"/>
                <a:cs typeface="Sakkal Majalla" pitchFamily="2" charset="-78"/>
              </a:rPr>
              <a:t> </a:t>
            </a:r>
            <a:r>
              <a:rPr lang="ar-SA" sz="2400" dirty="0">
                <a:latin typeface="Sakkal Majalla" pitchFamily="2" charset="-78"/>
                <a:cs typeface="Sakkal Majalla" pitchFamily="2" charset="-78"/>
              </a:rPr>
              <a:t>فيجب المثل من النعم فيما له مثل، لِقَوْلِهِ تَعَالَى: {فَجَزَاءٌ مِثْلُ مَا قَتَلَ مِنَ النَّعَمِ} [المائدة: 95] «وجعل النبي - صَلَّى اللَّهُ عَلَيْهِ وَسَلَّمَ - في الضبع كبشا»</a:t>
            </a:r>
            <a:endParaRPr lang="ar-SA" dirty="0"/>
          </a:p>
        </p:txBody>
      </p:sp>
      <p:sp>
        <p:nvSpPr>
          <p:cNvPr id="14" name="مستطيل 13"/>
          <p:cNvSpPr/>
          <p:nvPr/>
        </p:nvSpPr>
        <p:spPr>
          <a:xfrm>
            <a:off x="5474676" y="4369749"/>
            <a:ext cx="4630615"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 ويرجع فيما قضت به الصحابة إلى ما قضوا به فلا يحتاج أن يحكم عليه مرة أخرى لأنهم أعرف، وقولهم أقرب إلى الصواب، ولقوله - صَلَّى اللَّهُ عَلَيْهِ وَسَلَّمَ -: «أصحابي كالنجوم بأيهم اقتديتم اهتديتم» </a:t>
            </a:r>
            <a:endParaRPr lang="ar-SA" sz="2400" dirty="0"/>
          </a:p>
        </p:txBody>
      </p:sp>
      <p:sp>
        <p:nvSpPr>
          <p:cNvPr id="15" name="مستطيل 14"/>
          <p:cNvSpPr/>
          <p:nvPr/>
        </p:nvSpPr>
        <p:spPr>
          <a:xfrm>
            <a:off x="6846278" y="3827531"/>
            <a:ext cx="2684584" cy="33701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ما قضى به الصحابة مسبقا</a:t>
            </a:r>
          </a:p>
        </p:txBody>
      </p:sp>
      <p:sp>
        <p:nvSpPr>
          <p:cNvPr id="17" name="مستطيل 16"/>
          <p:cNvSpPr/>
          <p:nvPr/>
        </p:nvSpPr>
        <p:spPr>
          <a:xfrm>
            <a:off x="1676400" y="3827531"/>
            <a:ext cx="3200400" cy="33701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ما لم يقض به الصحابة مسبقا</a:t>
            </a: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129" y="4569311"/>
            <a:ext cx="2005625" cy="1629184"/>
          </a:xfrm>
          <a:prstGeom prst="rect">
            <a:avLst/>
          </a:prstGeom>
        </p:spPr>
      </p:pic>
    </p:spTree>
    <p:extLst>
      <p:ext uri="{BB962C8B-B14F-4D97-AF65-F5344CB8AC3E}">
        <p14:creationId xmlns:p14="http://schemas.microsoft.com/office/powerpoint/2010/main" val="2948882016"/>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a:xfrm>
            <a:off x="838200" y="365126"/>
            <a:ext cx="11154508" cy="537552"/>
          </a:xfrm>
        </p:spPr>
        <p:txBody>
          <a:bodyPr>
            <a:noAutofit/>
          </a:bodyPr>
          <a:lstStyle/>
          <a:p>
            <a:r>
              <a:rPr lang="ar-SA" sz="3600" dirty="0">
                <a:cs typeface="PT Bold Heading" panose="02010400000000000000" pitchFamily="2" charset="-78"/>
              </a:rPr>
              <a:t>[أمثلة على أقضية الصحابة بالمثل]</a:t>
            </a:r>
          </a:p>
        </p:txBody>
      </p:sp>
      <p:sp>
        <p:nvSpPr>
          <p:cNvPr id="34" name="مستطيل 33"/>
          <p:cNvSpPr/>
          <p:nvPr/>
        </p:nvSpPr>
        <p:spPr>
          <a:xfrm>
            <a:off x="3985847" y="1805354"/>
            <a:ext cx="7709736" cy="41030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400" dirty="0">
                <a:latin typeface="Sakkal Majalla" pitchFamily="2" charset="-78"/>
                <a:cs typeface="Sakkal Majalla" pitchFamily="2" charset="-78"/>
              </a:rPr>
              <a:t> 1- ومنه في النعامة بدنة روي عن عمر وعثمان وعلي وزيد وابن عباس ومعاوية لأنها تشبهها</a:t>
            </a:r>
            <a:r>
              <a:rPr lang="ar-SA" sz="2000" dirty="0">
                <a:latin typeface="Sakkal Majalla" pitchFamily="2" charset="-78"/>
                <a:cs typeface="Sakkal Majalla" pitchFamily="2" charset="-78"/>
              </a:rPr>
              <a:t>.</a:t>
            </a:r>
          </a:p>
        </p:txBody>
      </p:sp>
      <p:sp>
        <p:nvSpPr>
          <p:cNvPr id="36" name="مستطيل 35"/>
          <p:cNvSpPr/>
          <p:nvPr/>
        </p:nvSpPr>
        <p:spPr>
          <a:xfrm>
            <a:off x="5521569" y="3534508"/>
            <a:ext cx="6194527" cy="463061"/>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400" dirty="0">
                <a:latin typeface="Sakkal Majalla" pitchFamily="2" charset="-78"/>
                <a:cs typeface="Sakkal Majalla" pitchFamily="2" charset="-78"/>
              </a:rPr>
              <a:t>4- وفي الإبل على وزن قنب وخلب وسيد بقرة روي عن ابن عباس.</a:t>
            </a:r>
          </a:p>
        </p:txBody>
      </p:sp>
      <p:sp>
        <p:nvSpPr>
          <p:cNvPr id="37" name="مستطيل 36"/>
          <p:cNvSpPr/>
          <p:nvPr/>
        </p:nvSpPr>
        <p:spPr>
          <a:xfrm>
            <a:off x="8229040" y="2332525"/>
            <a:ext cx="3466541" cy="410675"/>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2- وفي حمار الوحش بقرة روي عن عمر </a:t>
            </a:r>
            <a:endParaRPr lang="ar-SA" sz="2400" dirty="0"/>
          </a:p>
        </p:txBody>
      </p:sp>
      <p:sp>
        <p:nvSpPr>
          <p:cNvPr id="40" name="مستطيل 39"/>
          <p:cNvSpPr/>
          <p:nvPr/>
        </p:nvSpPr>
        <p:spPr>
          <a:xfrm>
            <a:off x="5802923" y="2865924"/>
            <a:ext cx="5898523" cy="480647"/>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3- وفي بقرته أي الواحدة من بقر الوحش بقرة، روي عن ابن مسعود</a:t>
            </a:r>
            <a:endParaRPr lang="ar-SA" sz="2400" dirty="0"/>
          </a:p>
        </p:txBody>
      </p:sp>
      <p:sp>
        <p:nvSpPr>
          <p:cNvPr id="44" name="مستطيل 43"/>
          <p:cNvSpPr/>
          <p:nvPr/>
        </p:nvSpPr>
        <p:spPr>
          <a:xfrm>
            <a:off x="6717323" y="4149970"/>
            <a:ext cx="4998773" cy="398584"/>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400" dirty="0">
                <a:latin typeface="Sakkal Majalla" pitchFamily="2" charset="-78"/>
                <a:cs typeface="Sakkal Majalla" pitchFamily="2" charset="-78"/>
              </a:rPr>
              <a:t>5- وفي الثيتل بقرة، قال الجوهري الثيتل الوعل المسن.</a:t>
            </a:r>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25295"/>
          <a:stretch/>
        </p:blipFill>
        <p:spPr>
          <a:xfrm>
            <a:off x="2165850" y="1612537"/>
            <a:ext cx="1691044" cy="884908"/>
          </a:xfrm>
          <a:prstGeom prst="rect">
            <a:avLst/>
          </a:prstGeom>
        </p:spPr>
      </p:pic>
      <p:pic>
        <p:nvPicPr>
          <p:cNvPr id="7" name="صورة 6"/>
          <p:cNvPicPr>
            <a:picLocks noChangeAspect="1"/>
          </p:cNvPicPr>
          <p:nvPr/>
        </p:nvPicPr>
        <p:blipFill rotWithShape="1">
          <a:blip r:embed="rId4" cstate="print">
            <a:extLst>
              <a:ext uri="{28A0092B-C50C-407E-A947-70E740481C1C}">
                <a14:useLocalDpi xmlns:a14="http://schemas.microsoft.com/office/drawing/2010/main" val="0"/>
              </a:ext>
            </a:extLst>
          </a:blip>
          <a:srcRect l="13212" r="13332"/>
          <a:stretch/>
        </p:blipFill>
        <p:spPr>
          <a:xfrm>
            <a:off x="533402" y="1572121"/>
            <a:ext cx="1629508" cy="965741"/>
          </a:xfrm>
          <a:prstGeom prst="rect">
            <a:avLst/>
          </a:prstGeom>
        </p:spPr>
      </p:pic>
      <p:pic>
        <p:nvPicPr>
          <p:cNvPr id="10" name="صورة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851" y="2515137"/>
            <a:ext cx="1676390" cy="900115"/>
          </a:xfrm>
          <a:prstGeom prst="rect">
            <a:avLst/>
          </a:prstGeom>
        </p:spPr>
      </p:pic>
      <p:pic>
        <p:nvPicPr>
          <p:cNvPr id="11" name="صورة 10"/>
          <p:cNvPicPr>
            <a:picLocks noChangeAspect="1"/>
          </p:cNvPicPr>
          <p:nvPr/>
        </p:nvPicPr>
        <p:blipFill rotWithShape="1">
          <a:blip r:embed="rId6" cstate="print">
            <a:extLst>
              <a:ext uri="{28A0092B-C50C-407E-A947-70E740481C1C}">
                <a14:useLocalDpi xmlns:a14="http://schemas.microsoft.com/office/drawing/2010/main" val="0"/>
              </a:ext>
            </a:extLst>
          </a:blip>
          <a:srcRect r="39470"/>
          <a:stretch/>
        </p:blipFill>
        <p:spPr>
          <a:xfrm>
            <a:off x="533400" y="2526861"/>
            <a:ext cx="1614857" cy="847729"/>
          </a:xfrm>
          <a:prstGeom prst="rect">
            <a:avLst/>
          </a:prstGeom>
        </p:spPr>
      </p:pic>
      <p:pic>
        <p:nvPicPr>
          <p:cNvPr id="12" name="صورة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6284" y="3423685"/>
            <a:ext cx="1715956" cy="934185"/>
          </a:xfrm>
          <a:prstGeom prst="rect">
            <a:avLst/>
          </a:prstGeom>
        </p:spPr>
      </p:pic>
      <p:pic>
        <p:nvPicPr>
          <p:cNvPr id="19" name="صورة 18"/>
          <p:cNvPicPr>
            <a:picLocks noChangeAspect="1"/>
          </p:cNvPicPr>
          <p:nvPr/>
        </p:nvPicPr>
        <p:blipFill rotWithShape="1">
          <a:blip r:embed="rId6" cstate="print">
            <a:extLst>
              <a:ext uri="{28A0092B-C50C-407E-A947-70E740481C1C}">
                <a14:useLocalDpi xmlns:a14="http://schemas.microsoft.com/office/drawing/2010/main" val="0"/>
              </a:ext>
            </a:extLst>
          </a:blip>
          <a:srcRect r="39470"/>
          <a:stretch/>
        </p:blipFill>
        <p:spPr>
          <a:xfrm>
            <a:off x="511427" y="3399325"/>
            <a:ext cx="1614857" cy="958545"/>
          </a:xfrm>
          <a:prstGeom prst="rect">
            <a:avLst/>
          </a:prstGeom>
        </p:spPr>
      </p:pic>
      <p:pic>
        <p:nvPicPr>
          <p:cNvPr id="21" name="صورة 20"/>
          <p:cNvPicPr>
            <a:picLocks noChangeAspect="1"/>
          </p:cNvPicPr>
          <p:nvPr/>
        </p:nvPicPr>
        <p:blipFill rotWithShape="1">
          <a:blip r:embed="rId4" cstate="print">
            <a:extLst>
              <a:ext uri="{28A0092B-C50C-407E-A947-70E740481C1C}">
                <a14:useLocalDpi xmlns:a14="http://schemas.microsoft.com/office/drawing/2010/main" val="0"/>
              </a:ext>
            </a:extLst>
          </a:blip>
          <a:srcRect l="13212" r="13332"/>
          <a:stretch/>
        </p:blipFill>
        <p:spPr>
          <a:xfrm>
            <a:off x="2165852" y="4349262"/>
            <a:ext cx="1647090" cy="920444"/>
          </a:xfrm>
          <a:prstGeom prst="rect">
            <a:avLst/>
          </a:prstGeom>
        </p:spPr>
      </p:pic>
      <p:pic>
        <p:nvPicPr>
          <p:cNvPr id="22" name="صورة 21"/>
          <p:cNvPicPr>
            <a:picLocks noChangeAspect="1"/>
          </p:cNvPicPr>
          <p:nvPr/>
        </p:nvPicPr>
        <p:blipFill rotWithShape="1">
          <a:blip r:embed="rId6" cstate="print">
            <a:extLst>
              <a:ext uri="{28A0092B-C50C-407E-A947-70E740481C1C}">
                <a14:useLocalDpi xmlns:a14="http://schemas.microsoft.com/office/drawing/2010/main" val="0"/>
              </a:ext>
            </a:extLst>
          </a:blip>
          <a:srcRect r="39470"/>
          <a:stretch/>
        </p:blipFill>
        <p:spPr>
          <a:xfrm>
            <a:off x="550992" y="4357870"/>
            <a:ext cx="1614857" cy="920444"/>
          </a:xfrm>
          <a:prstGeom prst="rect">
            <a:avLst/>
          </a:prstGeom>
        </p:spPr>
      </p:pic>
      <p:pic>
        <p:nvPicPr>
          <p:cNvPr id="13" name="صورة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5852" y="5286004"/>
            <a:ext cx="1647089" cy="950674"/>
          </a:xfrm>
          <a:prstGeom prst="rect">
            <a:avLst/>
          </a:prstGeom>
        </p:spPr>
      </p:pic>
      <p:pic>
        <p:nvPicPr>
          <p:cNvPr id="25" name="صورة 24"/>
          <p:cNvPicPr>
            <a:picLocks noChangeAspect="1"/>
          </p:cNvPicPr>
          <p:nvPr/>
        </p:nvPicPr>
        <p:blipFill rotWithShape="1">
          <a:blip r:embed="rId6" cstate="print">
            <a:extLst>
              <a:ext uri="{28A0092B-C50C-407E-A947-70E740481C1C}">
                <a14:useLocalDpi xmlns:a14="http://schemas.microsoft.com/office/drawing/2010/main" val="0"/>
              </a:ext>
            </a:extLst>
          </a:blip>
          <a:srcRect r="39470"/>
          <a:stretch/>
        </p:blipFill>
        <p:spPr>
          <a:xfrm>
            <a:off x="550992" y="5316234"/>
            <a:ext cx="1614857" cy="920444"/>
          </a:xfrm>
          <a:prstGeom prst="rect">
            <a:avLst/>
          </a:prstGeom>
        </p:spPr>
      </p:pic>
      <p:cxnSp>
        <p:nvCxnSpPr>
          <p:cNvPr id="26" name="رابط كسهم مستقيم 25"/>
          <p:cNvCxnSpPr/>
          <p:nvPr/>
        </p:nvCxnSpPr>
        <p:spPr>
          <a:xfrm flipH="1">
            <a:off x="1547446" y="1318295"/>
            <a:ext cx="120747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69439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sp>
        <p:nvSpPr>
          <p:cNvPr id="2" name="عنوان 1"/>
          <p:cNvSpPr>
            <a:spLocks noGrp="1"/>
          </p:cNvSpPr>
          <p:nvPr>
            <p:ph type="title"/>
          </p:nvPr>
        </p:nvSpPr>
        <p:spPr>
          <a:xfrm>
            <a:off x="838200" y="365126"/>
            <a:ext cx="11154508" cy="537552"/>
          </a:xfrm>
        </p:spPr>
        <p:txBody>
          <a:bodyPr>
            <a:noAutofit/>
          </a:bodyPr>
          <a:lstStyle/>
          <a:p>
            <a:r>
              <a:rPr lang="ar-SA" sz="3600" dirty="0">
                <a:cs typeface="PT Bold Heading" panose="02010400000000000000" pitchFamily="2" charset="-78"/>
              </a:rPr>
              <a:t>[أمثلة على أقضية الصحابة بالمثل]</a:t>
            </a:r>
          </a:p>
        </p:txBody>
      </p:sp>
      <p:sp>
        <p:nvSpPr>
          <p:cNvPr id="33" name="مستطيل 32"/>
          <p:cNvSpPr/>
          <p:nvPr/>
        </p:nvSpPr>
        <p:spPr>
          <a:xfrm>
            <a:off x="6600093" y="3880337"/>
            <a:ext cx="5244960" cy="422031"/>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400" dirty="0">
                <a:latin typeface="Sakkal Majalla" pitchFamily="2" charset="-78"/>
                <a:cs typeface="Sakkal Majalla" pitchFamily="2" charset="-78"/>
              </a:rPr>
              <a:t>9- وفي الوبر وهو دويبة كحلاء دون السنور لا ذنب لها جدي. </a:t>
            </a:r>
          </a:p>
        </p:txBody>
      </p:sp>
      <p:sp>
        <p:nvSpPr>
          <p:cNvPr id="35" name="مستطيل 34"/>
          <p:cNvSpPr/>
          <p:nvPr/>
        </p:nvSpPr>
        <p:spPr>
          <a:xfrm>
            <a:off x="3610708" y="1693251"/>
            <a:ext cx="8254860" cy="715108"/>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400" dirty="0">
                <a:latin typeface="Sakkal Majalla" pitchFamily="2" charset="-78"/>
                <a:cs typeface="Sakkal Majalla" pitchFamily="2" charset="-78"/>
              </a:rPr>
              <a:t>6- وفي الوعل بقرة يروى عن ابن عمر أنه قال: في الأروى بقرة. قال في " الصحاح ": الوعل هي الأروى، وفي " القاموس ": الوعل بفتح الواو مع فتح العين وكسرها وسكونها تيس الجبل.</a:t>
            </a:r>
          </a:p>
        </p:txBody>
      </p:sp>
      <p:sp>
        <p:nvSpPr>
          <p:cNvPr id="38" name="مستطيل 37"/>
          <p:cNvSpPr/>
          <p:nvPr/>
        </p:nvSpPr>
        <p:spPr>
          <a:xfrm>
            <a:off x="4302369" y="3231166"/>
            <a:ext cx="7542682" cy="392723"/>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8- و في الغزالة عنز روي عن جابر عنه - صَلَّى اللَّهُ عَلَيْهِ وَسَلَّمَ - أنه قال: «في الظبي شاة» . </a:t>
            </a:r>
            <a:endParaRPr lang="ar-SA" sz="2400" dirty="0"/>
          </a:p>
        </p:txBody>
      </p:sp>
      <p:sp>
        <p:nvSpPr>
          <p:cNvPr id="39" name="مستطيل 38"/>
          <p:cNvSpPr/>
          <p:nvPr/>
        </p:nvSpPr>
        <p:spPr>
          <a:xfrm>
            <a:off x="4302369" y="4519246"/>
            <a:ext cx="7542683" cy="404447"/>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SA" sz="2400" dirty="0">
                <a:latin typeface="Sakkal Majalla" pitchFamily="2" charset="-78"/>
                <a:cs typeface="Sakkal Majalla" pitchFamily="2" charset="-78"/>
              </a:rPr>
              <a:t>10- وفي الضب جدي قضى به عمر وزيد، والجدي الذكر من أولاد المعز له ستة أشهر.</a:t>
            </a:r>
          </a:p>
        </p:txBody>
      </p:sp>
      <p:sp>
        <p:nvSpPr>
          <p:cNvPr id="41" name="مستطيل 40"/>
          <p:cNvSpPr/>
          <p:nvPr/>
        </p:nvSpPr>
        <p:spPr>
          <a:xfrm>
            <a:off x="4583723" y="2642634"/>
            <a:ext cx="7278912" cy="434121"/>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7- وفي الضبع كبش قال الإمام: حكم فيها رسول الله - صَلَّى اللَّهُ عَلَيْهِ وَسَلَّمَ - بكبش. </a:t>
            </a:r>
            <a:endParaRPr lang="ar-SA" sz="2400" dirty="0"/>
          </a:p>
        </p:txBody>
      </p:sp>
      <p:pic>
        <p:nvPicPr>
          <p:cNvPr id="3" name="صورة 2"/>
          <p:cNvPicPr>
            <a:picLocks noChangeAspect="1"/>
          </p:cNvPicPr>
          <p:nvPr/>
        </p:nvPicPr>
        <p:blipFill rotWithShape="1">
          <a:blip r:embed="rId3" cstate="print">
            <a:extLst>
              <a:ext uri="{28A0092B-C50C-407E-A947-70E740481C1C}">
                <a14:useLocalDpi xmlns:a14="http://schemas.microsoft.com/office/drawing/2010/main" val="0"/>
              </a:ext>
            </a:extLst>
          </a:blip>
          <a:srcRect r="22256"/>
          <a:stretch/>
        </p:blipFill>
        <p:spPr>
          <a:xfrm>
            <a:off x="2239108" y="1534811"/>
            <a:ext cx="1222680" cy="873548"/>
          </a:xfrm>
          <a:prstGeom prst="rect">
            <a:avLst/>
          </a:prstGeom>
        </p:spPr>
      </p:pic>
      <p:pic>
        <p:nvPicPr>
          <p:cNvPr id="5" name="صورة 4"/>
          <p:cNvPicPr>
            <a:picLocks noChangeAspect="1"/>
          </p:cNvPicPr>
          <p:nvPr/>
        </p:nvPicPr>
        <p:blipFill rotWithShape="1">
          <a:blip r:embed="rId4" cstate="print">
            <a:extLst>
              <a:ext uri="{28A0092B-C50C-407E-A947-70E740481C1C}">
                <a14:useLocalDpi xmlns:a14="http://schemas.microsoft.com/office/drawing/2010/main" val="0"/>
              </a:ext>
            </a:extLst>
          </a:blip>
          <a:srcRect r="42752"/>
          <a:stretch/>
        </p:blipFill>
        <p:spPr>
          <a:xfrm>
            <a:off x="877494" y="1513474"/>
            <a:ext cx="1222680" cy="894886"/>
          </a:xfrm>
          <a:prstGeom prst="rect">
            <a:avLst/>
          </a:prstGeom>
        </p:spPr>
      </p:pic>
      <p:pic>
        <p:nvPicPr>
          <p:cNvPr id="6" name="صورة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108" y="2471186"/>
            <a:ext cx="1240584" cy="811457"/>
          </a:xfrm>
          <a:prstGeom prst="rect">
            <a:avLst/>
          </a:prstGeom>
        </p:spPr>
      </p:pic>
      <p:pic>
        <p:nvPicPr>
          <p:cNvPr id="7" name="صورة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494" y="2471186"/>
            <a:ext cx="1234403" cy="811457"/>
          </a:xfrm>
          <a:prstGeom prst="rect">
            <a:avLst/>
          </a:prstGeom>
        </p:spPr>
      </p:pic>
      <p:pic>
        <p:nvPicPr>
          <p:cNvPr id="8" name="صورة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9109" y="3330994"/>
            <a:ext cx="1222680" cy="971374"/>
          </a:xfrm>
          <a:prstGeom prst="rect">
            <a:avLst/>
          </a:prstGeom>
        </p:spPr>
      </p:pic>
      <p:pic>
        <p:nvPicPr>
          <p:cNvPr id="9" name="صورة 8"/>
          <p:cNvPicPr>
            <a:picLocks noChangeAspect="1"/>
          </p:cNvPicPr>
          <p:nvPr/>
        </p:nvPicPr>
        <p:blipFill rotWithShape="1">
          <a:blip r:embed="rId8" cstate="print">
            <a:extLst>
              <a:ext uri="{28A0092B-C50C-407E-A947-70E740481C1C}">
                <a14:useLocalDpi xmlns:a14="http://schemas.microsoft.com/office/drawing/2010/main" val="0"/>
              </a:ext>
            </a:extLst>
          </a:blip>
          <a:srcRect t="22069" r="18982" b="7522"/>
          <a:stretch/>
        </p:blipFill>
        <p:spPr>
          <a:xfrm>
            <a:off x="877493" y="3399325"/>
            <a:ext cx="1234403" cy="903043"/>
          </a:xfrm>
          <a:prstGeom prst="rect">
            <a:avLst/>
          </a:prstGeom>
        </p:spPr>
      </p:pic>
      <p:pic>
        <p:nvPicPr>
          <p:cNvPr id="10" name="صورة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9108" y="4390292"/>
            <a:ext cx="1222680" cy="838200"/>
          </a:xfrm>
          <a:prstGeom prst="rect">
            <a:avLst/>
          </a:prstGeom>
        </p:spPr>
      </p:pic>
      <p:pic>
        <p:nvPicPr>
          <p:cNvPr id="11" name="صورة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9980" y="5304828"/>
            <a:ext cx="1221808" cy="967018"/>
          </a:xfrm>
          <a:prstGeom prst="rect">
            <a:avLst/>
          </a:prstGeom>
        </p:spPr>
      </p:pic>
      <p:pic>
        <p:nvPicPr>
          <p:cNvPr id="12" name="صورة 11"/>
          <p:cNvPicPr>
            <a:picLocks noChangeAspect="1"/>
          </p:cNvPicPr>
          <p:nvPr/>
        </p:nvPicPr>
        <p:blipFill rotWithShape="1">
          <a:blip r:embed="rId11">
            <a:extLst>
              <a:ext uri="{28A0092B-C50C-407E-A947-70E740481C1C}">
                <a14:useLocalDpi xmlns:a14="http://schemas.microsoft.com/office/drawing/2010/main" val="0"/>
              </a:ext>
            </a:extLst>
          </a:blip>
          <a:srcRect l="27846" r="36077"/>
          <a:stretch/>
        </p:blipFill>
        <p:spPr>
          <a:xfrm>
            <a:off x="877493" y="4396289"/>
            <a:ext cx="1234404" cy="832203"/>
          </a:xfrm>
          <a:prstGeom prst="rect">
            <a:avLst/>
          </a:prstGeom>
        </p:spPr>
      </p:pic>
      <p:pic>
        <p:nvPicPr>
          <p:cNvPr id="18" name="صورة 17"/>
          <p:cNvPicPr>
            <a:picLocks noChangeAspect="1"/>
          </p:cNvPicPr>
          <p:nvPr/>
        </p:nvPicPr>
        <p:blipFill rotWithShape="1">
          <a:blip r:embed="rId11">
            <a:extLst>
              <a:ext uri="{28A0092B-C50C-407E-A947-70E740481C1C}">
                <a14:useLocalDpi xmlns:a14="http://schemas.microsoft.com/office/drawing/2010/main" val="0"/>
              </a:ext>
            </a:extLst>
          </a:blip>
          <a:srcRect l="27846" r="36077"/>
          <a:stretch/>
        </p:blipFill>
        <p:spPr>
          <a:xfrm>
            <a:off x="865770" y="5304828"/>
            <a:ext cx="1234404" cy="967018"/>
          </a:xfrm>
          <a:prstGeom prst="rect">
            <a:avLst/>
          </a:prstGeom>
        </p:spPr>
      </p:pic>
      <p:cxnSp>
        <p:nvCxnSpPr>
          <p:cNvPr id="19" name="رابط كسهم مستقيم 18"/>
          <p:cNvCxnSpPr/>
          <p:nvPr/>
        </p:nvCxnSpPr>
        <p:spPr>
          <a:xfrm flipH="1">
            <a:off x="1594615" y="1380300"/>
            <a:ext cx="101111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259051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صورة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9" y="-11357"/>
            <a:ext cx="12192000" cy="6798651"/>
          </a:xfrm>
          <a:prstGeom prst="rect">
            <a:avLst/>
          </a:prstGeom>
        </p:spPr>
      </p:pic>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112303455"/>
              </p:ext>
            </p:extLst>
          </p:nvPr>
        </p:nvGraphicFramePr>
        <p:xfrm>
          <a:off x="642805" y="296009"/>
          <a:ext cx="11047066" cy="3698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رابط كسهم مستقيم 25"/>
          <p:cNvCxnSpPr/>
          <p:nvPr/>
        </p:nvCxnSpPr>
        <p:spPr>
          <a:xfrm>
            <a:off x="9493155" y="3489073"/>
            <a:ext cx="0" cy="13195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عنوان 1"/>
          <p:cNvSpPr>
            <a:spLocks noGrp="1"/>
          </p:cNvSpPr>
          <p:nvPr>
            <p:ph type="title"/>
          </p:nvPr>
        </p:nvSpPr>
        <p:spPr>
          <a:xfrm>
            <a:off x="3675184" y="164123"/>
            <a:ext cx="8262837" cy="854075"/>
          </a:xfrm>
        </p:spPr>
        <p:txBody>
          <a:bodyPr>
            <a:normAutofit/>
          </a:bodyPr>
          <a:lstStyle/>
          <a:p>
            <a:r>
              <a:rPr lang="ar-SA" sz="3000" dirty="0">
                <a:solidFill>
                  <a:srgbClr val="3C6345"/>
                </a:solidFill>
                <a:cs typeface="PT Bold Heading" pitchFamily="2" charset="-78"/>
              </a:rPr>
              <a:t>[بما يتحقق شرط القدرة على الحج والعمرة ؟]</a:t>
            </a:r>
          </a:p>
        </p:txBody>
      </p:sp>
      <p:cxnSp>
        <p:nvCxnSpPr>
          <p:cNvPr id="7" name="رابط كسهم مستقيم 6"/>
          <p:cNvCxnSpPr/>
          <p:nvPr/>
        </p:nvCxnSpPr>
        <p:spPr>
          <a:xfrm>
            <a:off x="11281528" y="2873618"/>
            <a:ext cx="0" cy="1274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مستطيل 7"/>
          <p:cNvSpPr/>
          <p:nvPr/>
        </p:nvSpPr>
        <p:spPr>
          <a:xfrm>
            <a:off x="10546237" y="3012827"/>
            <a:ext cx="1118225" cy="533398"/>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أمكنه الركوب</a:t>
            </a:r>
            <a:endPar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sp>
        <p:nvSpPr>
          <p:cNvPr id="9" name="مستطيل 8"/>
          <p:cNvSpPr/>
          <p:nvPr/>
        </p:nvSpPr>
        <p:spPr>
          <a:xfrm>
            <a:off x="5122985" y="4865806"/>
            <a:ext cx="4950730" cy="1323439"/>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لما روى </a:t>
            </a:r>
            <a:r>
              <a:rPr kumimoji="0" lang="ar-SA" sz="2000" b="0" i="0" u="none"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الدارقطني</a:t>
            </a:r>
            <a:r>
              <a:rPr kumimoji="0" lang="ar-SA" sz="20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بإسناده عن أنس عن النبي - صلى الله وعليه وسلم - في قوله عز وجل: {مَنِ اسْتَطَاعَ إِلَيْهِ سَبِيلا} [آل عمران: 97] قال: «قيل: يا رسول الله ما السبيل؟ قال: " الزاد والراحلة» وكذا لو وجد ما يحصل به ذلك.</a:t>
            </a:r>
          </a:p>
        </p:txBody>
      </p:sp>
      <p:sp>
        <p:nvSpPr>
          <p:cNvPr id="10" name="مستطيل 9"/>
          <p:cNvSpPr/>
          <p:nvPr/>
        </p:nvSpPr>
        <p:spPr>
          <a:xfrm>
            <a:off x="9589024" y="1280610"/>
            <a:ext cx="2294218"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Calibri"/>
                <a:ea typeface="+mn-ea"/>
                <a:cs typeface="PT Bold Heading" pitchFamily="2" charset="-78"/>
              </a:rPr>
              <a:t>والقادر: المراد فيما سبق: </a:t>
            </a:r>
            <a:endParaRPr kumimoji="0" lang="ar-SA" sz="1800" b="0" i="0" u="none" strike="noStrike" kern="1200" cap="none" spc="0" normalizeH="0" baseline="0" noProof="0" dirty="0">
              <a:ln>
                <a:noFill/>
              </a:ln>
              <a:solidFill>
                <a:prstClr val="black"/>
              </a:solidFill>
              <a:effectLst/>
              <a:uLnTx/>
              <a:uFillTx/>
              <a:latin typeface="Calibri"/>
              <a:ea typeface="+mn-ea"/>
              <a:cs typeface="PT Bold Heading" pitchFamily="2" charset="-78"/>
            </a:endParaRPr>
          </a:p>
        </p:txBody>
      </p:sp>
      <p:sp>
        <p:nvSpPr>
          <p:cNvPr id="12" name="مستطيل 11"/>
          <p:cNvSpPr/>
          <p:nvPr/>
        </p:nvSpPr>
        <p:spPr>
          <a:xfrm>
            <a:off x="4267197" y="2978389"/>
            <a:ext cx="1371599" cy="1629509"/>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كتب ومسكن وخادم ولباس مثله وغطاء ووطاء ونحوها, ولا يصير مستطيعا ببذل غيره له</a:t>
            </a:r>
          </a:p>
        </p:txBody>
      </p:sp>
      <p:sp>
        <p:nvSpPr>
          <p:cNvPr id="13" name="مستطيل 12"/>
          <p:cNvSpPr/>
          <p:nvPr/>
        </p:nvSpPr>
        <p:spPr>
          <a:xfrm>
            <a:off x="5838094" y="2996711"/>
            <a:ext cx="984739" cy="1488832"/>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له ولعياله على الدوام من عقار أو بضاعة أو صناعة</a:t>
            </a:r>
          </a:p>
        </p:txBody>
      </p:sp>
      <p:sp>
        <p:nvSpPr>
          <p:cNvPr id="14" name="مستطيل 13"/>
          <p:cNvSpPr/>
          <p:nvPr/>
        </p:nvSpPr>
        <p:spPr>
          <a:xfrm>
            <a:off x="6941270" y="2977659"/>
            <a:ext cx="1137139" cy="1488832"/>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من الديون حالة أو مؤجلة والزكاة والكفارات والنذور</a:t>
            </a:r>
          </a:p>
        </p:txBody>
      </p:sp>
      <p:sp>
        <p:nvSpPr>
          <p:cNvPr id="15" name="مستطيل 14"/>
          <p:cNvSpPr/>
          <p:nvPr/>
        </p:nvSpPr>
        <p:spPr>
          <a:xfrm>
            <a:off x="3223846" y="2979122"/>
            <a:ext cx="902677" cy="1184034"/>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ويعتبر أمن الطريق بلا خفارة</a:t>
            </a:r>
          </a:p>
        </p:txBody>
      </p:sp>
      <p:sp>
        <p:nvSpPr>
          <p:cNvPr id="16" name="مستطيل 15"/>
          <p:cNvSpPr/>
          <p:nvPr/>
        </p:nvSpPr>
        <p:spPr>
          <a:xfrm>
            <a:off x="1029093" y="2968866"/>
            <a:ext cx="984739" cy="1488832"/>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وسعة وقت يمكن السير فيه على العادة.</a:t>
            </a:r>
          </a:p>
        </p:txBody>
      </p:sp>
      <p:sp>
        <p:nvSpPr>
          <p:cNvPr id="17" name="مستطيل 16"/>
          <p:cNvSpPr/>
          <p:nvPr/>
        </p:nvSpPr>
        <p:spPr>
          <a:xfrm>
            <a:off x="2121880" y="2984986"/>
            <a:ext cx="984739" cy="1307124"/>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يوجد فيه الماء والعلف على المعتاد</a:t>
            </a:r>
          </a:p>
        </p:txBody>
      </p:sp>
      <p:cxnSp>
        <p:nvCxnSpPr>
          <p:cNvPr id="19" name="رابط كسهم مستقيم 18"/>
          <p:cNvCxnSpPr/>
          <p:nvPr/>
        </p:nvCxnSpPr>
        <p:spPr>
          <a:xfrm>
            <a:off x="7509839" y="2897063"/>
            <a:ext cx="0" cy="857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رابط كسهم مستقيم 19"/>
          <p:cNvCxnSpPr/>
          <p:nvPr/>
        </p:nvCxnSpPr>
        <p:spPr>
          <a:xfrm>
            <a:off x="3763104" y="2661138"/>
            <a:ext cx="0" cy="141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رابط كسهم مستقيم 20"/>
          <p:cNvCxnSpPr/>
          <p:nvPr/>
        </p:nvCxnSpPr>
        <p:spPr>
          <a:xfrm>
            <a:off x="2614249" y="2842845"/>
            <a:ext cx="1" cy="1348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رابط كسهم مستقيم 21"/>
          <p:cNvCxnSpPr/>
          <p:nvPr/>
        </p:nvCxnSpPr>
        <p:spPr>
          <a:xfrm>
            <a:off x="1521463" y="2851640"/>
            <a:ext cx="0" cy="1333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رابط كسهم مستقيم 23"/>
          <p:cNvCxnSpPr/>
          <p:nvPr/>
        </p:nvCxnSpPr>
        <p:spPr>
          <a:xfrm>
            <a:off x="6330463" y="2871420"/>
            <a:ext cx="1" cy="1421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رابط كسهم مستقيم 26"/>
          <p:cNvCxnSpPr/>
          <p:nvPr/>
        </p:nvCxnSpPr>
        <p:spPr>
          <a:xfrm>
            <a:off x="4952997" y="2802548"/>
            <a:ext cx="0" cy="1421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رابط كسهم مستقيم 45"/>
          <p:cNvCxnSpPr/>
          <p:nvPr/>
        </p:nvCxnSpPr>
        <p:spPr>
          <a:xfrm>
            <a:off x="9929445" y="2861892"/>
            <a:ext cx="0" cy="232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رابط كسهم مستقيم 46"/>
          <p:cNvCxnSpPr/>
          <p:nvPr/>
        </p:nvCxnSpPr>
        <p:spPr>
          <a:xfrm>
            <a:off x="8874369" y="2861890"/>
            <a:ext cx="0" cy="232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6885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P spid="9" grpId="0" animBg="1"/>
      <p:bldP spid="10" grpId="0"/>
      <p:bldP spid="12" grpId="0" animBg="1"/>
      <p:bldP spid="13" grpId="0" animBg="1"/>
      <p:bldP spid="14" grpId="0" animBg="1"/>
      <p:bldP spid="15" grpId="0" animBg="1"/>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sp>
        <p:nvSpPr>
          <p:cNvPr id="2" name="عنوان 1"/>
          <p:cNvSpPr>
            <a:spLocks noGrp="1"/>
          </p:cNvSpPr>
          <p:nvPr>
            <p:ph type="title"/>
          </p:nvPr>
        </p:nvSpPr>
        <p:spPr>
          <a:xfrm>
            <a:off x="849923" y="435465"/>
            <a:ext cx="10849708" cy="643060"/>
          </a:xfrm>
        </p:spPr>
        <p:txBody>
          <a:bodyPr>
            <a:normAutofit fontScale="90000"/>
          </a:bodyPr>
          <a:lstStyle/>
          <a:p>
            <a:r>
              <a:rPr lang="ar-SA" dirty="0">
                <a:cs typeface="PT Bold Heading" panose="02010400000000000000" pitchFamily="2" charset="-78"/>
              </a:rPr>
              <a:t>[أمثلة على أقضية الصحابة بالمثل]</a:t>
            </a:r>
            <a:endParaRPr lang="ar-SA" dirty="0"/>
          </a:p>
        </p:txBody>
      </p:sp>
      <p:sp>
        <p:nvSpPr>
          <p:cNvPr id="3" name="عنصر نائب للمحتوى 2"/>
          <p:cNvSpPr>
            <a:spLocks noGrp="1"/>
          </p:cNvSpPr>
          <p:nvPr>
            <p:ph idx="1"/>
          </p:nvPr>
        </p:nvSpPr>
        <p:spPr>
          <a:xfrm>
            <a:off x="152401" y="4256984"/>
            <a:ext cx="6142892" cy="3198892"/>
          </a:xfrm>
        </p:spPr>
        <p:txBody>
          <a:bodyPr>
            <a:noAutofit/>
          </a:bodyPr>
          <a:lstStyle/>
          <a:p>
            <a:pPr marL="0" indent="0">
              <a:buNone/>
            </a:pPr>
            <a:r>
              <a:rPr lang="ar-SA" sz="2400" dirty="0">
                <a:latin typeface="Sakkal Majalla" pitchFamily="2" charset="-78"/>
                <a:cs typeface="Sakkal Majalla" pitchFamily="2" charset="-78"/>
              </a:rPr>
              <a:t>.</a:t>
            </a:r>
          </a:p>
        </p:txBody>
      </p:sp>
      <p:sp>
        <p:nvSpPr>
          <p:cNvPr id="5" name="مستطيل 4"/>
          <p:cNvSpPr/>
          <p:nvPr/>
        </p:nvSpPr>
        <p:spPr>
          <a:xfrm>
            <a:off x="5509845" y="1830631"/>
            <a:ext cx="5876194" cy="515815"/>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11- وفي اليربوع جفرة لها أربعة أشهر، روي عن عمر وابن مسعود</a:t>
            </a:r>
            <a:endParaRPr lang="ar-SA" sz="2400" dirty="0"/>
          </a:p>
        </p:txBody>
      </p:sp>
      <p:sp>
        <p:nvSpPr>
          <p:cNvPr id="6" name="مستطيل 5"/>
          <p:cNvSpPr/>
          <p:nvPr/>
        </p:nvSpPr>
        <p:spPr>
          <a:xfrm>
            <a:off x="5509847" y="3217617"/>
            <a:ext cx="5876192" cy="826844"/>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13-وفي الحمامة شاة حكم به عمر وعثمان وابن عمر وابن عباس ونافع بن عبد الحارث في حمام الحرم، وقيس عليه حمام الإحرام</a:t>
            </a:r>
            <a:endParaRPr lang="ar-SA" sz="2400" dirty="0"/>
          </a:p>
        </p:txBody>
      </p:sp>
      <p:sp>
        <p:nvSpPr>
          <p:cNvPr id="7" name="مستطيل 6"/>
          <p:cNvSpPr/>
          <p:nvPr/>
        </p:nvSpPr>
        <p:spPr>
          <a:xfrm>
            <a:off x="5509847" y="2438400"/>
            <a:ext cx="5876192" cy="703017"/>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12- و في الأرنب عناق روي عن عمر، والعناق الأنثى من أولاد المعز أصغر من الجفرة</a:t>
            </a:r>
            <a:endParaRPr lang="ar-SA" sz="2400" dirty="0"/>
          </a:p>
        </p:txBody>
      </p:sp>
      <p:sp>
        <p:nvSpPr>
          <p:cNvPr id="9" name="مستطيل 8"/>
          <p:cNvSpPr/>
          <p:nvPr/>
        </p:nvSpPr>
        <p:spPr>
          <a:xfrm>
            <a:off x="6842737" y="5608115"/>
            <a:ext cx="2678938" cy="46166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ar-SA" sz="2400" dirty="0">
                <a:latin typeface="Sakkal Majalla" pitchFamily="2" charset="-78"/>
                <a:cs typeface="Sakkal Majalla" pitchFamily="2" charset="-78"/>
              </a:rPr>
              <a:t>والحمام كل ما عب الماء وهدر.</a:t>
            </a:r>
          </a:p>
        </p:txBody>
      </p:sp>
      <p:sp>
        <p:nvSpPr>
          <p:cNvPr id="10" name="مستطيل 9"/>
          <p:cNvSpPr/>
          <p:nvPr/>
        </p:nvSpPr>
        <p:spPr>
          <a:xfrm>
            <a:off x="1242646" y="5586375"/>
            <a:ext cx="5462953" cy="461665"/>
          </a:xfrm>
          <a:prstGeom prst="rect">
            <a:avLst/>
          </a:prstGeom>
        </p:spPr>
        <p:txBody>
          <a:bodyPr wrap="square">
            <a:spAutoFit/>
          </a:bodyPr>
          <a:lstStyle/>
          <a:p>
            <a:r>
              <a:rPr lang="ar-SA" sz="2400" b="1" dirty="0">
                <a:latin typeface="Sakkal Majalla" pitchFamily="2" charset="-78"/>
                <a:cs typeface="Sakkal Majalla" pitchFamily="2" charset="-78"/>
              </a:rPr>
              <a:t>فيدخل فيه </a:t>
            </a:r>
            <a:r>
              <a:rPr lang="ar-SA" sz="2400" dirty="0" err="1">
                <a:latin typeface="Sakkal Majalla" pitchFamily="2" charset="-78"/>
                <a:cs typeface="Sakkal Majalla" pitchFamily="2" charset="-78"/>
              </a:rPr>
              <a:t>الفواخت</a:t>
            </a:r>
            <a:r>
              <a:rPr lang="ar-SA" sz="2400" dirty="0">
                <a:latin typeface="Sakkal Majalla" pitchFamily="2" charset="-78"/>
                <a:cs typeface="Sakkal Majalla" pitchFamily="2" charset="-78"/>
              </a:rPr>
              <a:t> والوراشين والقطا والقمري والدبسي</a:t>
            </a:r>
            <a:endParaRPr lang="ar-SA" sz="2400" dirty="0"/>
          </a:p>
        </p:txBody>
      </p:sp>
      <p:sp>
        <p:nvSpPr>
          <p:cNvPr id="11" name="مستطيل 10"/>
          <p:cNvSpPr/>
          <p:nvPr/>
        </p:nvSpPr>
        <p:spPr>
          <a:xfrm>
            <a:off x="8631513" y="5262355"/>
            <a:ext cx="1148070" cy="307777"/>
          </a:xfrm>
          <a:prstGeom prst="rect">
            <a:avLst/>
          </a:prstGeom>
        </p:spPr>
        <p:txBody>
          <a:bodyPr wrap="none">
            <a:spAutoFit/>
          </a:bodyPr>
          <a:lstStyle/>
          <a:p>
            <a:r>
              <a:rPr lang="ar-SA" sz="1400" dirty="0">
                <a:cs typeface="PT Bold Heading" panose="02010400000000000000" pitchFamily="2" charset="-78"/>
              </a:rPr>
              <a:t>تعريف الحمام:</a:t>
            </a:r>
            <a:endParaRPr lang="ar-SA" sz="1400" dirty="0"/>
          </a:p>
        </p:txBody>
      </p:sp>
      <p:pic>
        <p:nvPicPr>
          <p:cNvPr id="8" name="صورة 7"/>
          <p:cNvPicPr>
            <a:picLocks noChangeAspect="1"/>
          </p:cNvPicPr>
          <p:nvPr/>
        </p:nvPicPr>
        <p:blipFill rotWithShape="1">
          <a:blip r:embed="rId3">
            <a:extLst>
              <a:ext uri="{28A0092B-C50C-407E-A947-70E740481C1C}">
                <a14:useLocalDpi xmlns:a14="http://schemas.microsoft.com/office/drawing/2010/main" val="0"/>
              </a:ext>
            </a:extLst>
          </a:blip>
          <a:srcRect b="31233"/>
          <a:stretch/>
        </p:blipFill>
        <p:spPr>
          <a:xfrm>
            <a:off x="2843657" y="1533524"/>
            <a:ext cx="1376651" cy="1110031"/>
          </a:xfrm>
          <a:prstGeom prst="rect">
            <a:avLst/>
          </a:prstGeom>
        </p:spPr>
      </p:pic>
      <p:pic>
        <p:nvPicPr>
          <p:cNvPr id="12" name="صورة 11"/>
          <p:cNvPicPr>
            <a:picLocks noChangeAspect="1"/>
          </p:cNvPicPr>
          <p:nvPr/>
        </p:nvPicPr>
        <p:blipFill rotWithShape="1">
          <a:blip r:embed="rId4" cstate="print">
            <a:extLst>
              <a:ext uri="{28A0092B-C50C-407E-A947-70E740481C1C}">
                <a14:useLocalDpi xmlns:a14="http://schemas.microsoft.com/office/drawing/2010/main" val="0"/>
              </a:ext>
            </a:extLst>
          </a:blip>
          <a:srcRect l="17949" t="26837" r="11154" b="10427"/>
          <a:stretch/>
        </p:blipFill>
        <p:spPr>
          <a:xfrm>
            <a:off x="1242646" y="1533174"/>
            <a:ext cx="1520734" cy="1110381"/>
          </a:xfrm>
          <a:prstGeom prst="rect">
            <a:avLst/>
          </a:prstGeom>
        </p:spPr>
      </p:pic>
      <p:pic>
        <p:nvPicPr>
          <p:cNvPr id="13" name="صورة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656" y="2659314"/>
            <a:ext cx="1376651" cy="1369386"/>
          </a:xfrm>
          <a:prstGeom prst="rect">
            <a:avLst/>
          </a:prstGeom>
        </p:spPr>
      </p:pic>
      <p:pic>
        <p:nvPicPr>
          <p:cNvPr id="14" name="صورة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2646" y="2643554"/>
            <a:ext cx="1520734" cy="1400907"/>
          </a:xfrm>
          <a:prstGeom prst="rect">
            <a:avLst/>
          </a:prstGeom>
        </p:spPr>
      </p:pic>
      <p:pic>
        <p:nvPicPr>
          <p:cNvPr id="15" name="صورة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3657" y="4028700"/>
            <a:ext cx="1376651" cy="1162577"/>
          </a:xfrm>
          <a:prstGeom prst="rect">
            <a:avLst/>
          </a:prstGeom>
        </p:spPr>
      </p:pic>
      <p:pic>
        <p:nvPicPr>
          <p:cNvPr id="16" name="صورة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2646" y="4028700"/>
            <a:ext cx="1520734" cy="1162577"/>
          </a:xfrm>
          <a:prstGeom prst="rect">
            <a:avLst/>
          </a:prstGeom>
        </p:spPr>
      </p:pic>
      <p:cxnSp>
        <p:nvCxnSpPr>
          <p:cNvPr id="17" name="رابط كسهم مستقيم 16"/>
          <p:cNvCxnSpPr/>
          <p:nvPr/>
        </p:nvCxnSpPr>
        <p:spPr>
          <a:xfrm flipH="1">
            <a:off x="2257821" y="1380300"/>
            <a:ext cx="101111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96824627"/>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23"/>
            <a:ext cx="12192000" cy="6858000"/>
          </a:xfrm>
          <a:prstGeom prst="rect">
            <a:avLst/>
          </a:prstGeom>
        </p:spPr>
      </p:pic>
      <p:sp>
        <p:nvSpPr>
          <p:cNvPr id="2" name="عنوان 1"/>
          <p:cNvSpPr>
            <a:spLocks noGrp="1"/>
          </p:cNvSpPr>
          <p:nvPr>
            <p:ph type="title"/>
          </p:nvPr>
        </p:nvSpPr>
        <p:spPr>
          <a:xfrm>
            <a:off x="838199" y="365125"/>
            <a:ext cx="11084169" cy="807183"/>
          </a:xfrm>
        </p:spPr>
        <p:txBody>
          <a:bodyPr>
            <a:normAutofit/>
          </a:bodyPr>
          <a:lstStyle/>
          <a:p>
            <a:r>
              <a:rPr lang="ar-SA" sz="4000" dirty="0">
                <a:cs typeface="PT Bold Heading" panose="02010400000000000000" pitchFamily="2" charset="-78"/>
              </a:rPr>
              <a:t>[ما لم يقض به الصحابة مسبقا ]</a:t>
            </a:r>
          </a:p>
        </p:txBody>
      </p:sp>
      <p:sp>
        <p:nvSpPr>
          <p:cNvPr id="6" name="مستطيل 5"/>
          <p:cNvSpPr/>
          <p:nvPr/>
        </p:nvSpPr>
        <p:spPr>
          <a:xfrm>
            <a:off x="4982306" y="1629509"/>
            <a:ext cx="3047999" cy="492369"/>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الواجب فيما له مثل من النعم</a:t>
            </a:r>
          </a:p>
        </p:txBody>
      </p:sp>
      <p:cxnSp>
        <p:nvCxnSpPr>
          <p:cNvPr id="8" name="رابط مستقيم 7"/>
          <p:cNvCxnSpPr>
            <a:stCxn id="6" idx="3"/>
          </p:cNvCxnSpPr>
          <p:nvPr/>
        </p:nvCxnSpPr>
        <p:spPr>
          <a:xfrm flipV="1">
            <a:off x="8030305" y="1875693"/>
            <a:ext cx="586155" cy="1"/>
          </a:xfrm>
          <a:prstGeom prst="line">
            <a:avLst/>
          </a:prstGeom>
        </p:spPr>
        <p:style>
          <a:lnRef idx="3">
            <a:schemeClr val="dk1"/>
          </a:lnRef>
          <a:fillRef idx="0">
            <a:schemeClr val="dk1"/>
          </a:fillRef>
          <a:effectRef idx="2">
            <a:schemeClr val="dk1"/>
          </a:effectRef>
          <a:fontRef idx="minor">
            <a:schemeClr val="tx1"/>
          </a:fontRef>
        </p:style>
      </p:cxnSp>
      <p:cxnSp>
        <p:nvCxnSpPr>
          <p:cNvPr id="9" name="رابط مستقيم 8"/>
          <p:cNvCxnSpPr/>
          <p:nvPr/>
        </p:nvCxnSpPr>
        <p:spPr>
          <a:xfrm flipV="1">
            <a:off x="4396151" y="1875693"/>
            <a:ext cx="586155" cy="1"/>
          </a:xfrm>
          <a:prstGeom prst="line">
            <a:avLst/>
          </a:prstGeom>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a:off x="8616460" y="1875693"/>
            <a:ext cx="0" cy="2461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a:off x="4396151" y="1875694"/>
            <a:ext cx="4" cy="2696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مستطيل 13"/>
          <p:cNvSpPr/>
          <p:nvPr/>
        </p:nvSpPr>
        <p:spPr>
          <a:xfrm>
            <a:off x="6506305" y="2939533"/>
            <a:ext cx="4630615" cy="156966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a:latin typeface="Sakkal Majalla" pitchFamily="2" charset="-78"/>
                <a:cs typeface="Sakkal Majalla" pitchFamily="2" charset="-78"/>
              </a:rPr>
              <a:t> ويرجع فيما قضت به الصحابة إلى ما قضوا به فلا يحتاج أن يحكم عليه مرة أخرى لأنهم أعرف، وقولهم أقرب إلى الصواب، ولقوله - صَلَّى اللَّهُ عَلَيْهِ وَسَلَّمَ -: «أصحابي كالنجوم بأيهم اقتديتم اهتديتم» </a:t>
            </a:r>
            <a:endParaRPr lang="ar-SA" sz="2400" dirty="0"/>
          </a:p>
        </p:txBody>
      </p:sp>
      <p:sp>
        <p:nvSpPr>
          <p:cNvPr id="15" name="مستطيل 14"/>
          <p:cNvSpPr/>
          <p:nvPr/>
        </p:nvSpPr>
        <p:spPr>
          <a:xfrm>
            <a:off x="7420707" y="2326977"/>
            <a:ext cx="2684584" cy="33701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ما قضى به الصحابة مسبقا</a:t>
            </a:r>
          </a:p>
        </p:txBody>
      </p:sp>
      <p:sp>
        <p:nvSpPr>
          <p:cNvPr id="17" name="مستطيل 16"/>
          <p:cNvSpPr/>
          <p:nvPr/>
        </p:nvSpPr>
        <p:spPr>
          <a:xfrm>
            <a:off x="1969477" y="2326977"/>
            <a:ext cx="3200400" cy="33701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latin typeface="Sakkal Majalla" pitchFamily="2" charset="-78"/>
                <a:cs typeface="Sakkal Majalla" pitchFamily="2" charset="-78"/>
              </a:rPr>
              <a:t>ما لم يقض به الصحابة مسبقا</a:t>
            </a:r>
          </a:p>
        </p:txBody>
      </p:sp>
      <p:sp>
        <p:nvSpPr>
          <p:cNvPr id="3" name="مستطيل 2"/>
          <p:cNvSpPr/>
          <p:nvPr/>
        </p:nvSpPr>
        <p:spPr>
          <a:xfrm>
            <a:off x="521677" y="2939533"/>
            <a:ext cx="5157181" cy="46166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ar-SA" sz="2400" dirty="0">
                <a:latin typeface="Sakkal Majalla" pitchFamily="2" charset="-78"/>
                <a:cs typeface="Sakkal Majalla" pitchFamily="2" charset="-78"/>
              </a:rPr>
              <a:t>وما لم تقض فيه الصحابة يرجع فيه إلى قول عدلين خبيرين </a:t>
            </a:r>
          </a:p>
        </p:txBody>
      </p:sp>
      <p:sp>
        <p:nvSpPr>
          <p:cNvPr id="7" name="مستطيل 6"/>
          <p:cNvSpPr/>
          <p:nvPr/>
        </p:nvSpPr>
        <p:spPr>
          <a:xfrm>
            <a:off x="2982550" y="5049952"/>
            <a:ext cx="5392615" cy="461665"/>
          </a:xfrm>
          <a:prstGeom prst="rect">
            <a:avLst/>
          </a:prstGeom>
        </p:spPr>
        <p:txBody>
          <a:bodyPr wrap="square">
            <a:spAutoFit/>
          </a:bodyPr>
          <a:lstStyle/>
          <a:p>
            <a:r>
              <a:rPr lang="ar-SA" sz="2400" dirty="0">
                <a:latin typeface="Sakkal Majalla" pitchFamily="2" charset="-78"/>
                <a:cs typeface="Sakkal Majalla" pitchFamily="2" charset="-78"/>
              </a:rPr>
              <a:t>وما لا مثل له كباقي الطيور ولو أكبر من الحمام فيه القيمة</a:t>
            </a:r>
          </a:p>
        </p:txBody>
      </p:sp>
      <p:sp>
        <p:nvSpPr>
          <p:cNvPr id="10" name="مستطيل 9"/>
          <p:cNvSpPr/>
          <p:nvPr/>
        </p:nvSpPr>
        <p:spPr>
          <a:xfrm>
            <a:off x="2982550" y="5550738"/>
            <a:ext cx="4577858" cy="461665"/>
          </a:xfrm>
          <a:prstGeom prst="rect">
            <a:avLst/>
          </a:prstGeom>
        </p:spPr>
        <p:txBody>
          <a:bodyPr wrap="square">
            <a:spAutoFit/>
          </a:bodyPr>
          <a:lstStyle/>
          <a:p>
            <a:r>
              <a:rPr lang="ar-SA" sz="2400" dirty="0">
                <a:latin typeface="Sakkal Majalla" pitchFamily="2" charset="-78"/>
                <a:cs typeface="Sakkal Majalla" pitchFamily="2" charset="-78"/>
              </a:rPr>
              <a:t> وعلى جماعة اشتركوا في قتل صيد جزاء واحد</a:t>
            </a:r>
            <a:endParaRPr lang="ar-SA" sz="2400" dirty="0"/>
          </a:p>
        </p:txBody>
      </p:sp>
      <p:sp>
        <p:nvSpPr>
          <p:cNvPr id="16" name="مستطيل 15"/>
          <p:cNvSpPr/>
          <p:nvPr/>
        </p:nvSpPr>
        <p:spPr>
          <a:xfrm>
            <a:off x="8323382" y="5099608"/>
            <a:ext cx="1989647" cy="307777"/>
          </a:xfrm>
          <a:prstGeom prst="rect">
            <a:avLst/>
          </a:prstGeom>
        </p:spPr>
        <p:txBody>
          <a:bodyPr wrap="none">
            <a:spAutoFit/>
          </a:bodyPr>
          <a:lstStyle/>
          <a:p>
            <a:r>
              <a:rPr lang="ar-SA" sz="1400" dirty="0">
                <a:cs typeface="PT Bold Heading" panose="02010400000000000000" pitchFamily="2" charset="-78"/>
              </a:rPr>
              <a:t>حكم الصيد الذي لا مثل له:</a:t>
            </a:r>
            <a:endParaRPr lang="ar-SA" sz="1400" dirty="0"/>
          </a:p>
        </p:txBody>
      </p:sp>
      <p:sp>
        <p:nvSpPr>
          <p:cNvPr id="18" name="مستطيل 17"/>
          <p:cNvSpPr/>
          <p:nvPr/>
        </p:nvSpPr>
        <p:spPr>
          <a:xfrm>
            <a:off x="7420707" y="5627683"/>
            <a:ext cx="2892322" cy="307777"/>
          </a:xfrm>
          <a:prstGeom prst="rect">
            <a:avLst/>
          </a:prstGeom>
        </p:spPr>
        <p:txBody>
          <a:bodyPr wrap="square">
            <a:spAutoFit/>
          </a:bodyPr>
          <a:lstStyle/>
          <a:p>
            <a:r>
              <a:rPr lang="ar-SA" sz="1400" dirty="0">
                <a:latin typeface="+mj-lt"/>
                <a:ea typeface="+mj-ea"/>
                <a:cs typeface="PT Bold Heading" panose="02010400000000000000" pitchFamily="2" charset="-78"/>
              </a:rPr>
              <a:t>ما اللازم على من اشتركوا في قتل صيد</a:t>
            </a:r>
            <a:r>
              <a:rPr lang="ar-SA" sz="1400" dirty="0"/>
              <a:t>:</a:t>
            </a:r>
          </a:p>
        </p:txBody>
      </p:sp>
    </p:spTree>
    <p:extLst>
      <p:ext uri="{BB962C8B-B14F-4D97-AF65-F5344CB8AC3E}">
        <p14:creationId xmlns:p14="http://schemas.microsoft.com/office/powerpoint/2010/main" val="2480929169"/>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a:xfrm>
            <a:off x="1295400" y="142387"/>
            <a:ext cx="10515600" cy="1325563"/>
          </a:xfrm>
        </p:spPr>
        <p:txBody>
          <a:bodyPr>
            <a:normAutofit/>
          </a:bodyPr>
          <a:lstStyle/>
          <a:p>
            <a:r>
              <a:rPr lang="ar-SA" sz="4000" dirty="0">
                <a:cs typeface="PT Bold Heading" pitchFamily="2" charset="-78"/>
              </a:rPr>
              <a:t>أسئلة(اختياري)...</a:t>
            </a:r>
            <a:endParaRPr lang="ar-SA" sz="4000" dirty="0"/>
          </a:p>
        </p:txBody>
      </p:sp>
      <p:sp>
        <p:nvSpPr>
          <p:cNvPr id="3" name="عنصر نائب للمحتوى 2"/>
          <p:cNvSpPr>
            <a:spLocks noGrp="1"/>
          </p:cNvSpPr>
          <p:nvPr>
            <p:ph idx="1"/>
          </p:nvPr>
        </p:nvSpPr>
        <p:spPr>
          <a:xfrm>
            <a:off x="861645" y="1223656"/>
            <a:ext cx="10955215" cy="4351338"/>
          </a:xfrm>
        </p:spPr>
        <p:txBody>
          <a:bodyPr>
            <a:normAutofit/>
          </a:bodyPr>
          <a:lstStyle/>
          <a:p>
            <a:pPr marL="0" indent="0">
              <a:buNone/>
            </a:pPr>
            <a:r>
              <a:rPr lang="ar-SA" dirty="0">
                <a:solidFill>
                  <a:schemeClr val="dk1"/>
                </a:solidFill>
                <a:latin typeface="Sakkal Majalla" pitchFamily="2" charset="-78"/>
                <a:cs typeface="Sakkal Majalla" pitchFamily="2" charset="-78"/>
              </a:rPr>
              <a:t>أقسام الصيد في باب جزاء الصيد:</a:t>
            </a:r>
          </a:p>
          <a:p>
            <a:pPr marL="514350" indent="-514350">
              <a:buAutoNum type="arabic1Minus"/>
            </a:pPr>
            <a:r>
              <a:rPr lang="ar-SA" dirty="0">
                <a:solidFill>
                  <a:schemeClr val="dk1"/>
                </a:solidFill>
                <a:latin typeface="Sakkal Majalla" pitchFamily="2" charset="-78"/>
                <a:cs typeface="Sakkal Majalla" pitchFamily="2" charset="-78"/>
              </a:rPr>
              <a:t>صيد له مثل من النعم وصيد لا مثل له        ب- صيد بري وصيد بحري       ج- صيد جائز وصيد محرم</a:t>
            </a:r>
          </a:p>
          <a:p>
            <a:pPr marL="514350" indent="-514350">
              <a:buAutoNum type="arabic1Minus"/>
            </a:pPr>
            <a:endParaRPr lang="ar-SA" dirty="0">
              <a:solidFill>
                <a:schemeClr val="dk1"/>
              </a:solidFill>
              <a:latin typeface="Sakkal Majalla" pitchFamily="2" charset="-78"/>
              <a:cs typeface="Sakkal Majalla" pitchFamily="2" charset="-78"/>
            </a:endParaRPr>
          </a:p>
          <a:p>
            <a:pPr marL="0" indent="0">
              <a:buNone/>
            </a:pPr>
            <a:r>
              <a:rPr lang="ar-SA" dirty="0">
                <a:solidFill>
                  <a:schemeClr val="dk1"/>
                </a:solidFill>
                <a:latin typeface="Sakkal Majalla" pitchFamily="2" charset="-78"/>
                <a:cs typeface="Sakkal Majalla" pitchFamily="2" charset="-78"/>
              </a:rPr>
              <a:t>2- ينقسم الواجب فيما له مثل من النعم إلى:</a:t>
            </a:r>
          </a:p>
          <a:p>
            <a:pPr marL="514350" indent="-514350">
              <a:buAutoNum type="arabic1Minus"/>
            </a:pPr>
            <a:r>
              <a:rPr lang="ar-SA" dirty="0">
                <a:solidFill>
                  <a:schemeClr val="dk1"/>
                </a:solidFill>
                <a:latin typeface="Sakkal Majalla" pitchFamily="2" charset="-78"/>
                <a:cs typeface="Sakkal Majalla" pitchFamily="2" charset="-78"/>
              </a:rPr>
              <a:t>4 أقسام                  ب- قسمان            ج- هو قسم واحد فقط.</a:t>
            </a:r>
          </a:p>
          <a:p>
            <a:pPr marL="0" indent="0">
              <a:buNone/>
            </a:pPr>
            <a:endParaRPr lang="ar-SA" dirty="0">
              <a:solidFill>
                <a:schemeClr val="dk1"/>
              </a:solidFill>
              <a:latin typeface="Sakkal Majalla" pitchFamily="2" charset="-78"/>
              <a:cs typeface="Sakkal Majalla" pitchFamily="2" charset="-78"/>
            </a:endParaRPr>
          </a:p>
          <a:p>
            <a:pPr marL="0" indent="0">
              <a:buNone/>
            </a:pPr>
            <a:r>
              <a:rPr lang="ar-SA" dirty="0">
                <a:solidFill>
                  <a:schemeClr val="dk1"/>
                </a:solidFill>
                <a:latin typeface="Sakkal Majalla" pitchFamily="2" charset="-78"/>
                <a:cs typeface="Sakkal Majalla" pitchFamily="2" charset="-78"/>
              </a:rPr>
              <a:t>3- ذكر ابن قدامة .... مثالا لأقضية الصحابة فيما له مثل من النعم:</a:t>
            </a:r>
          </a:p>
          <a:p>
            <a:pPr marL="0" indent="0">
              <a:buNone/>
            </a:pPr>
            <a:r>
              <a:rPr lang="ar-SA" dirty="0">
                <a:solidFill>
                  <a:schemeClr val="dk1"/>
                </a:solidFill>
                <a:latin typeface="Sakkal Majalla" pitchFamily="2" charset="-78"/>
                <a:cs typeface="Sakkal Majalla" pitchFamily="2" charset="-78"/>
              </a:rPr>
              <a:t>أ- 7 أمثلة                            ب- مثالان       ج-  13 مثالا</a:t>
            </a:r>
          </a:p>
          <a:p>
            <a:pPr marL="0" indent="0">
              <a:buNone/>
            </a:pPr>
            <a:endParaRPr lang="ar-SA" dirty="0">
              <a:solidFill>
                <a:schemeClr val="dk1"/>
              </a:solidFill>
              <a:latin typeface="Sakkal Majalla" pitchFamily="2" charset="-78"/>
              <a:cs typeface="Sakkal Majalla" pitchFamily="2" charset="-78"/>
            </a:endParaRPr>
          </a:p>
        </p:txBody>
      </p:sp>
      <p:sp>
        <p:nvSpPr>
          <p:cNvPr id="5" name="نجمة ذات 5 نقاط 4"/>
          <p:cNvSpPr/>
          <p:nvPr/>
        </p:nvSpPr>
        <p:spPr>
          <a:xfrm>
            <a:off x="11347937" y="1675930"/>
            <a:ext cx="222739" cy="211015"/>
          </a:xfrm>
          <a:prstGeom prst="star5">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6" name="نجمة ذات 5 نقاط 5"/>
          <p:cNvSpPr/>
          <p:nvPr/>
        </p:nvSpPr>
        <p:spPr>
          <a:xfrm>
            <a:off x="8956430" y="3176117"/>
            <a:ext cx="222739" cy="211015"/>
          </a:xfrm>
          <a:prstGeom prst="star5">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7" name="نجمة ذات 5 نقاط 6"/>
          <p:cNvSpPr/>
          <p:nvPr/>
        </p:nvSpPr>
        <p:spPr>
          <a:xfrm>
            <a:off x="7678614" y="4653592"/>
            <a:ext cx="222739" cy="211015"/>
          </a:xfrm>
          <a:prstGeom prst="star5">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3" y="2814534"/>
            <a:ext cx="1828800" cy="2495550"/>
          </a:xfrm>
          <a:prstGeom prst="rect">
            <a:avLst/>
          </a:prstGeom>
        </p:spPr>
      </p:pic>
    </p:spTree>
    <p:extLst>
      <p:ext uri="{BB962C8B-B14F-4D97-AF65-F5344CB8AC3E}">
        <p14:creationId xmlns:p14="http://schemas.microsoft.com/office/powerpoint/2010/main" val="2478057062"/>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p:txBody>
          <a:bodyPr/>
          <a:lstStyle/>
          <a:p>
            <a:r>
              <a:rPr lang="ar-SA" dirty="0">
                <a:cs typeface="PT Bold Heading" pitchFamily="2" charset="-78"/>
              </a:rPr>
              <a:t>أسئلة(صح وخطأ)...</a:t>
            </a:r>
            <a:endParaRPr lang="ar-SA" dirty="0"/>
          </a:p>
        </p:txBody>
      </p:sp>
      <p:sp>
        <p:nvSpPr>
          <p:cNvPr id="3" name="عنصر نائب للمحتوى 2"/>
          <p:cNvSpPr>
            <a:spLocks noGrp="1"/>
          </p:cNvSpPr>
          <p:nvPr>
            <p:ph idx="1"/>
          </p:nvPr>
        </p:nvSpPr>
        <p:spPr/>
        <p:txBody>
          <a:bodyPr/>
          <a:lstStyle/>
          <a:p>
            <a:pPr marL="0" indent="0">
              <a:buNone/>
            </a:pPr>
            <a:r>
              <a:rPr lang="ar-SA" dirty="0">
                <a:latin typeface="Sakkal Majalla" pitchFamily="2" charset="-78"/>
                <a:cs typeface="Sakkal Majalla" pitchFamily="2" charset="-78"/>
              </a:rPr>
              <a:t>1- جزاء الصيد</a:t>
            </a:r>
            <a:r>
              <a:rPr lang="ar-SA" dirty="0"/>
              <a:t>: </a:t>
            </a:r>
            <a:r>
              <a:rPr lang="ar-SA" dirty="0">
                <a:latin typeface="Sakkal Majalla" pitchFamily="2" charset="-78"/>
                <a:cs typeface="Sakkal Majalla" pitchFamily="2" charset="-78"/>
              </a:rPr>
              <a:t>أي مثله في الجملة إن كان وإلا فقيمته(</a:t>
            </a:r>
            <a:r>
              <a:rPr lang="ar-SA" b="1" dirty="0">
                <a:latin typeface="Sakkal Majalla" pitchFamily="2" charset="-78"/>
                <a:cs typeface="Sakkal Majalla" pitchFamily="2" charset="-78"/>
              </a:rPr>
              <a:t>صح</a:t>
            </a:r>
            <a:r>
              <a:rPr lang="ar-SA" dirty="0">
                <a:latin typeface="Sakkal Majalla" pitchFamily="2" charset="-78"/>
                <a:cs typeface="Sakkal Majalla" pitchFamily="2" charset="-78"/>
              </a:rPr>
              <a:t>)</a:t>
            </a:r>
          </a:p>
          <a:p>
            <a:pPr marL="0" indent="0">
              <a:buNone/>
            </a:pPr>
            <a:endParaRPr lang="ar-SA" dirty="0">
              <a:latin typeface="Sakkal Majalla" pitchFamily="2" charset="-78"/>
              <a:cs typeface="Sakkal Majalla" pitchFamily="2" charset="-78"/>
            </a:endParaRPr>
          </a:p>
          <a:p>
            <a:pPr marL="0" indent="0">
              <a:buNone/>
            </a:pPr>
            <a:r>
              <a:rPr lang="ar-SA" dirty="0">
                <a:latin typeface="Sakkal Majalla" pitchFamily="2" charset="-78"/>
                <a:cs typeface="Sakkal Majalla" pitchFamily="2" charset="-78"/>
              </a:rPr>
              <a:t>2- وما لم تقض فيه الصحابة يرجع فيه إلى قول عدلين خبيرين (</a:t>
            </a:r>
            <a:r>
              <a:rPr lang="ar-SA" b="1" dirty="0">
                <a:latin typeface="Sakkal Majalla" pitchFamily="2" charset="-78"/>
                <a:cs typeface="Sakkal Majalla" pitchFamily="2" charset="-78"/>
              </a:rPr>
              <a:t>صح</a:t>
            </a:r>
            <a:r>
              <a:rPr lang="ar-SA" dirty="0">
                <a:latin typeface="Sakkal Majalla" pitchFamily="2" charset="-78"/>
                <a:cs typeface="Sakkal Majalla" pitchFamily="2" charset="-78"/>
              </a:rPr>
              <a:t>)</a:t>
            </a:r>
          </a:p>
          <a:p>
            <a:pPr marL="0" indent="0">
              <a:buNone/>
            </a:pPr>
            <a:endParaRPr lang="ar-SA" dirty="0">
              <a:latin typeface="Sakkal Majalla" pitchFamily="2" charset="-78"/>
              <a:cs typeface="Sakkal Majalla" pitchFamily="2" charset="-78"/>
            </a:endParaRPr>
          </a:p>
          <a:p>
            <a:pPr marL="0" indent="0">
              <a:buNone/>
            </a:pPr>
            <a:r>
              <a:rPr lang="ar-SA" dirty="0">
                <a:latin typeface="Sakkal Majalla" pitchFamily="2" charset="-78"/>
                <a:cs typeface="Sakkal Majalla" pitchFamily="2" charset="-78"/>
              </a:rPr>
              <a:t> 3- وعلى جماعة اشتركوا في قتل صيد جزاء لكل واحد (</a:t>
            </a:r>
            <a:r>
              <a:rPr lang="ar-SA" b="1" dirty="0">
                <a:latin typeface="Sakkal Majalla" pitchFamily="2" charset="-78"/>
                <a:cs typeface="Sakkal Majalla" pitchFamily="2" charset="-78"/>
              </a:rPr>
              <a:t>خطأ</a:t>
            </a:r>
            <a:r>
              <a:rPr lang="ar-SA" dirty="0">
                <a:latin typeface="Sakkal Majalla" pitchFamily="2" charset="-78"/>
                <a:cs typeface="Sakkal Majalla" pitchFamily="2" charset="-78"/>
              </a:rPr>
              <a:t>)</a:t>
            </a:r>
            <a:endParaRPr lang="ar-SA" dirty="0"/>
          </a:p>
          <a:p>
            <a:pPr marL="514350" indent="-514350">
              <a:buFont typeface="Arial" panose="020B0604020202020204" pitchFamily="34" charset="0"/>
              <a:buAutoNum type="arabic1Minus"/>
            </a:pPr>
            <a:endParaRPr lang="ar-SA" dirty="0">
              <a:latin typeface="Sakkal Majalla" pitchFamily="2" charset="-78"/>
              <a:cs typeface="Sakkal Majalla" pitchFamily="2" charset="-78"/>
            </a:endParaRPr>
          </a:p>
        </p:txBody>
      </p:sp>
      <p:sp>
        <p:nvSpPr>
          <p:cNvPr id="5" name="مستطيل 4"/>
          <p:cNvSpPr/>
          <p:nvPr/>
        </p:nvSpPr>
        <p:spPr>
          <a:xfrm>
            <a:off x="6807508" y="3244334"/>
            <a:ext cx="184731" cy="369332"/>
          </a:xfrm>
          <a:prstGeom prst="rect">
            <a:avLst/>
          </a:prstGeom>
        </p:spPr>
        <p:txBody>
          <a:bodyPr wrap="none">
            <a:spAutoFit/>
          </a:bodyPr>
          <a:lstStyle/>
          <a:p>
            <a:endParaRPr lang="ar-SA" dirty="0"/>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46" y="2151550"/>
            <a:ext cx="1828800" cy="2495550"/>
          </a:xfrm>
          <a:prstGeom prst="rect">
            <a:avLst/>
          </a:prstGeom>
        </p:spPr>
      </p:pic>
    </p:spTree>
    <p:extLst>
      <p:ext uri="{BB962C8B-B14F-4D97-AF65-F5344CB8AC3E}">
        <p14:creationId xmlns:p14="http://schemas.microsoft.com/office/powerpoint/2010/main" val="2405377472"/>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p:cNvSpPr txBox="1"/>
          <p:nvPr/>
        </p:nvSpPr>
        <p:spPr>
          <a:xfrm>
            <a:off x="1406768" y="5822740"/>
            <a:ext cx="2895600" cy="461665"/>
          </a:xfrm>
          <a:prstGeom prst="rect">
            <a:avLst/>
          </a:prstGeom>
          <a:noFill/>
        </p:spPr>
        <p:txBody>
          <a:bodyPr wrap="square" rtlCol="1">
            <a:spAutoFit/>
          </a:bodyPr>
          <a:lstStyle/>
          <a:p>
            <a:pPr algn="ctr"/>
            <a:r>
              <a:rPr lang="ar-SA" sz="2400" b="1">
                <a:solidFill>
                  <a:schemeClr val="tx1">
                    <a:lumMod val="50000"/>
                    <a:lumOff val="50000"/>
                  </a:schemeClr>
                </a:solidFill>
                <a:cs typeface="Akhbar MT" pitchFamily="2" charset="-78"/>
              </a:rPr>
              <a:t>بـــاب الفدية</a:t>
            </a:r>
            <a:endParaRPr lang="ar-SA" sz="2400" b="1" dirty="0">
              <a:solidFill>
                <a:schemeClr val="tx1">
                  <a:lumMod val="50000"/>
                  <a:lumOff val="50000"/>
                </a:schemeClr>
              </a:solidFill>
              <a:cs typeface="Akhbar MT" pitchFamily="2" charset="-78"/>
            </a:endParaRPr>
          </a:p>
        </p:txBody>
      </p:sp>
    </p:spTree>
    <p:extLst>
      <p:ext uri="{BB962C8B-B14F-4D97-AF65-F5344CB8AC3E}">
        <p14:creationId xmlns:p14="http://schemas.microsoft.com/office/powerpoint/2010/main" val="1719508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a:xfrm>
            <a:off x="3634153" y="318234"/>
            <a:ext cx="8194432" cy="631336"/>
          </a:xfrm>
        </p:spPr>
        <p:txBody>
          <a:bodyPr>
            <a:normAutofit fontScale="90000"/>
          </a:bodyPr>
          <a:lstStyle/>
          <a:p>
            <a:r>
              <a:rPr lang="ar-SA" sz="4000" dirty="0">
                <a:cs typeface="PT Bold Heading" panose="02010400000000000000" pitchFamily="2" charset="-78"/>
              </a:rPr>
              <a:t>[محاور العرض]</a:t>
            </a:r>
          </a:p>
        </p:txBody>
      </p:sp>
      <p:sp>
        <p:nvSpPr>
          <p:cNvPr id="5" name="مستطيل 4"/>
          <p:cNvSpPr/>
          <p:nvPr/>
        </p:nvSpPr>
        <p:spPr>
          <a:xfrm>
            <a:off x="8949624" y="1992925"/>
            <a:ext cx="2145324" cy="527538"/>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3" action="ppaction://hlinksldjump"/>
              </a:rPr>
              <a:t>[صيد الحرم </a:t>
            </a:r>
            <a:r>
              <a:rPr lang="ar-SA" sz="1100" dirty="0">
                <a:solidFill>
                  <a:schemeClr val="tx1">
                    <a:lumMod val="95000"/>
                    <a:lumOff val="5000"/>
                  </a:schemeClr>
                </a:solidFill>
                <a:cs typeface="PT Bold Heading" pitchFamily="2" charset="-78"/>
                <a:hlinkClick r:id="rId3" action="ppaction://hlinksldjump"/>
              </a:rPr>
              <a:t>أي حرم مكة</a:t>
            </a:r>
            <a:r>
              <a:rPr lang="ar-SA" dirty="0">
                <a:solidFill>
                  <a:schemeClr val="tx1">
                    <a:lumMod val="95000"/>
                    <a:lumOff val="5000"/>
                  </a:schemeClr>
                </a:solidFill>
                <a:cs typeface="PT Bold Heading" pitchFamily="2" charset="-78"/>
                <a:hlinkClick r:id="rId3" action="ppaction://hlinksldjump"/>
              </a:rPr>
              <a:t>]</a:t>
            </a:r>
            <a:endParaRPr lang="ar-SA" dirty="0">
              <a:solidFill>
                <a:schemeClr val="tx1">
                  <a:lumMod val="95000"/>
                  <a:lumOff val="5000"/>
                </a:schemeClr>
              </a:solidFill>
            </a:endParaRPr>
          </a:p>
        </p:txBody>
      </p:sp>
      <p:sp>
        <p:nvSpPr>
          <p:cNvPr id="7" name="مستطيل 6"/>
          <p:cNvSpPr/>
          <p:nvPr/>
        </p:nvSpPr>
        <p:spPr>
          <a:xfrm>
            <a:off x="808892" y="2573214"/>
            <a:ext cx="3176954" cy="527538"/>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2000" dirty="0">
                <a:solidFill>
                  <a:schemeClr val="tx1">
                    <a:lumMod val="95000"/>
                    <a:lumOff val="5000"/>
                  </a:schemeClr>
                </a:solidFill>
                <a:cs typeface="PT Bold Heading" pitchFamily="2" charset="-78"/>
                <a:hlinkClick r:id="rId4" action="ppaction://hlinksldjump"/>
              </a:rPr>
              <a:t>[</a:t>
            </a:r>
            <a:r>
              <a:rPr lang="ar-SA" dirty="0">
                <a:solidFill>
                  <a:schemeClr val="tx1">
                    <a:lumMod val="95000"/>
                    <a:lumOff val="5000"/>
                  </a:schemeClr>
                </a:solidFill>
                <a:cs typeface="PT Bold Heading" pitchFamily="2" charset="-78"/>
                <a:hlinkClick r:id="rId4" action="ppaction://hlinksldjump"/>
              </a:rPr>
              <a:t>ما الأفضل؟ </a:t>
            </a:r>
            <a:r>
              <a:rPr lang="ar-SA" sz="1100" dirty="0">
                <a:solidFill>
                  <a:schemeClr val="tx1">
                    <a:lumMod val="95000"/>
                    <a:lumOff val="5000"/>
                  </a:schemeClr>
                </a:solidFill>
                <a:cs typeface="PT Bold Heading" pitchFamily="2" charset="-78"/>
                <a:hlinkClick r:id="rId4" action="ppaction://hlinksldjump"/>
              </a:rPr>
              <a:t>مجاورة مكة أم المدينة المنورة ؟</a:t>
            </a:r>
            <a:r>
              <a:rPr lang="ar-SA" sz="2000" dirty="0">
                <a:solidFill>
                  <a:schemeClr val="tx1">
                    <a:lumMod val="95000"/>
                    <a:lumOff val="5000"/>
                  </a:schemeClr>
                </a:solidFill>
                <a:cs typeface="PT Bold Heading" pitchFamily="2" charset="-78"/>
                <a:hlinkClick r:id="rId4" action="ppaction://hlinksldjump"/>
              </a:rPr>
              <a:t>]</a:t>
            </a:r>
            <a:endParaRPr lang="ar-SA" sz="1100" dirty="0">
              <a:solidFill>
                <a:schemeClr val="tx1">
                  <a:lumMod val="95000"/>
                  <a:lumOff val="5000"/>
                </a:schemeClr>
              </a:solidFill>
            </a:endParaRPr>
          </a:p>
        </p:txBody>
      </p:sp>
      <p:sp>
        <p:nvSpPr>
          <p:cNvPr id="8" name="مستطيل 7"/>
          <p:cNvSpPr/>
          <p:nvPr/>
        </p:nvSpPr>
        <p:spPr>
          <a:xfrm>
            <a:off x="4183170" y="2590800"/>
            <a:ext cx="2649417" cy="527538"/>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5" action="ppaction://hlinksldjump"/>
              </a:rPr>
              <a:t>[حدود حرم المدينة المنورة]</a:t>
            </a:r>
            <a:endParaRPr lang="ar-SA" dirty="0">
              <a:solidFill>
                <a:schemeClr val="tx1">
                  <a:lumMod val="95000"/>
                  <a:lumOff val="5000"/>
                </a:schemeClr>
              </a:solidFill>
            </a:endParaRPr>
          </a:p>
        </p:txBody>
      </p:sp>
      <p:sp>
        <p:nvSpPr>
          <p:cNvPr id="9" name="مستطيل 8"/>
          <p:cNvSpPr/>
          <p:nvPr/>
        </p:nvSpPr>
        <p:spPr>
          <a:xfrm>
            <a:off x="8949624" y="2590800"/>
            <a:ext cx="2145324" cy="527538"/>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6" action="ppaction://hlinksldjump"/>
              </a:rPr>
              <a:t>[حرم المدينة المنورة]</a:t>
            </a:r>
            <a:endParaRPr lang="ar-SA" dirty="0">
              <a:solidFill>
                <a:schemeClr val="tx1">
                  <a:lumMod val="95000"/>
                  <a:lumOff val="5000"/>
                </a:schemeClr>
              </a:solidFill>
            </a:endParaRPr>
          </a:p>
        </p:txBody>
      </p:sp>
      <p:sp>
        <p:nvSpPr>
          <p:cNvPr id="10" name="مستطيل 9"/>
          <p:cNvSpPr/>
          <p:nvPr/>
        </p:nvSpPr>
        <p:spPr>
          <a:xfrm>
            <a:off x="6953927" y="2590800"/>
            <a:ext cx="1901912" cy="527538"/>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7" action="ppaction://hlinksldjump"/>
              </a:rPr>
              <a:t>[المباحات من حرم المدينة]</a:t>
            </a:r>
            <a:endParaRPr lang="ar-SA" dirty="0">
              <a:solidFill>
                <a:schemeClr val="tx1">
                  <a:lumMod val="95000"/>
                  <a:lumOff val="5000"/>
                </a:schemeClr>
              </a:solidFill>
            </a:endParaRPr>
          </a:p>
        </p:txBody>
      </p:sp>
      <p:sp>
        <p:nvSpPr>
          <p:cNvPr id="11" name="مستطيل 10"/>
          <p:cNvSpPr/>
          <p:nvPr/>
        </p:nvSpPr>
        <p:spPr>
          <a:xfrm>
            <a:off x="808892" y="1992924"/>
            <a:ext cx="3176954" cy="445475"/>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8" action="ppaction://hlinksldjump"/>
              </a:rPr>
              <a:t>[تراب الحرم المكي, وحجارته, وماؤه]</a:t>
            </a:r>
            <a:endParaRPr lang="ar-SA" dirty="0">
              <a:solidFill>
                <a:schemeClr val="tx1">
                  <a:lumMod val="95000"/>
                  <a:lumOff val="5000"/>
                </a:schemeClr>
              </a:solidFill>
            </a:endParaRPr>
          </a:p>
        </p:txBody>
      </p:sp>
      <p:sp>
        <p:nvSpPr>
          <p:cNvPr id="12" name="مستطيل 11"/>
          <p:cNvSpPr/>
          <p:nvPr/>
        </p:nvSpPr>
        <p:spPr>
          <a:xfrm>
            <a:off x="4183170" y="1981201"/>
            <a:ext cx="2671742" cy="527538"/>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2000" dirty="0">
                <a:solidFill>
                  <a:schemeClr val="tx1">
                    <a:lumMod val="95000"/>
                    <a:lumOff val="5000"/>
                  </a:schemeClr>
                </a:solidFill>
                <a:cs typeface="PT Bold Heading" pitchFamily="2" charset="-78"/>
                <a:hlinkClick r:id="rId9" action="ppaction://hlinksldjump"/>
              </a:rPr>
              <a:t>[</a:t>
            </a:r>
            <a:r>
              <a:rPr lang="ar-SA" dirty="0">
                <a:solidFill>
                  <a:schemeClr val="tx1">
                    <a:lumMod val="95000"/>
                    <a:lumOff val="5000"/>
                  </a:schemeClr>
                </a:solidFill>
                <a:cs typeface="PT Bold Heading" pitchFamily="2" charset="-78"/>
                <a:hlinkClick r:id="rId9" action="ppaction://hlinksldjump"/>
              </a:rPr>
              <a:t>الضمان </a:t>
            </a:r>
            <a:r>
              <a:rPr lang="ar-SA" sz="1100" dirty="0">
                <a:solidFill>
                  <a:schemeClr val="tx1">
                    <a:lumMod val="95000"/>
                    <a:lumOff val="5000"/>
                  </a:schemeClr>
                </a:solidFill>
                <a:cs typeface="PT Bold Heading" pitchFamily="2" charset="-78"/>
                <a:hlinkClick r:id="rId9" action="ppaction://hlinksldjump"/>
              </a:rPr>
              <a:t>في قطع شيء من نبات الحرم</a:t>
            </a:r>
            <a:r>
              <a:rPr lang="ar-SA" sz="2000" dirty="0">
                <a:solidFill>
                  <a:schemeClr val="tx1">
                    <a:lumMod val="95000"/>
                    <a:lumOff val="5000"/>
                  </a:schemeClr>
                </a:solidFill>
                <a:cs typeface="PT Bold Heading" pitchFamily="2" charset="-78"/>
                <a:hlinkClick r:id="rId9" action="ppaction://hlinksldjump"/>
              </a:rPr>
              <a:t>]</a:t>
            </a:r>
            <a:endParaRPr lang="ar-SA" sz="1100" dirty="0">
              <a:solidFill>
                <a:schemeClr val="tx1">
                  <a:lumMod val="95000"/>
                  <a:lumOff val="5000"/>
                </a:schemeClr>
              </a:solidFill>
            </a:endParaRPr>
          </a:p>
        </p:txBody>
      </p:sp>
      <p:sp>
        <p:nvSpPr>
          <p:cNvPr id="13" name="مستطيل 12"/>
          <p:cNvSpPr/>
          <p:nvPr/>
        </p:nvSpPr>
        <p:spPr>
          <a:xfrm>
            <a:off x="6953927" y="1981201"/>
            <a:ext cx="1901912" cy="527538"/>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10" action="ppaction://hlinksldjump"/>
              </a:rPr>
              <a:t>[نبات حرم مكة]</a:t>
            </a:r>
            <a:endParaRPr lang="ar-SA" dirty="0">
              <a:solidFill>
                <a:schemeClr val="tx1">
                  <a:lumMod val="95000"/>
                  <a:lumOff val="5000"/>
                </a:schemeClr>
              </a:solidFill>
            </a:endParaRPr>
          </a:p>
        </p:txBody>
      </p:sp>
      <p:sp>
        <p:nvSpPr>
          <p:cNvPr id="6" name="مستطيل 5"/>
          <p:cNvSpPr/>
          <p:nvPr/>
        </p:nvSpPr>
        <p:spPr>
          <a:xfrm>
            <a:off x="6456327" y="3739662"/>
            <a:ext cx="1843611" cy="574430"/>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11" action="ppaction://hlinksldjump"/>
              </a:rPr>
              <a:t>أسئلة(اختياري)...</a:t>
            </a:r>
            <a:endParaRPr lang="ar-SA" dirty="0">
              <a:solidFill>
                <a:schemeClr val="tx1">
                  <a:lumMod val="95000"/>
                  <a:lumOff val="5000"/>
                </a:schemeClr>
              </a:solidFill>
            </a:endParaRPr>
          </a:p>
        </p:txBody>
      </p:sp>
      <p:sp>
        <p:nvSpPr>
          <p:cNvPr id="15" name="مستطيل 14"/>
          <p:cNvSpPr/>
          <p:nvPr/>
        </p:nvSpPr>
        <p:spPr>
          <a:xfrm>
            <a:off x="4268856" y="3739662"/>
            <a:ext cx="1843611" cy="574430"/>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a:solidFill>
                  <a:schemeClr val="tx1">
                    <a:lumMod val="95000"/>
                    <a:lumOff val="5000"/>
                  </a:schemeClr>
                </a:solidFill>
                <a:cs typeface="PT Bold Heading" pitchFamily="2" charset="-78"/>
                <a:hlinkClick r:id="rId12" action="ppaction://hlinksldjump"/>
              </a:rPr>
              <a:t>أسئلة(صح وخطأ)...</a:t>
            </a:r>
            <a:endParaRPr lang="ar-SA" dirty="0">
              <a:solidFill>
                <a:schemeClr val="tx1">
                  <a:lumMod val="95000"/>
                  <a:lumOff val="5000"/>
                </a:schemeClr>
              </a:solidFill>
            </a:endParaRPr>
          </a:p>
        </p:txBody>
      </p:sp>
    </p:spTree>
    <p:extLst>
      <p:ext uri="{BB962C8B-B14F-4D97-AF65-F5344CB8AC3E}">
        <p14:creationId xmlns:p14="http://schemas.microsoft.com/office/powerpoint/2010/main" val="63955599"/>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a:xfrm>
            <a:off x="838199" y="365125"/>
            <a:ext cx="11189677" cy="783737"/>
          </a:xfrm>
        </p:spPr>
        <p:txBody>
          <a:bodyPr>
            <a:normAutofit/>
          </a:bodyPr>
          <a:lstStyle/>
          <a:p>
            <a:r>
              <a:rPr lang="ar-SA" sz="4000" dirty="0">
                <a:cs typeface="PT Bold Heading" pitchFamily="2" charset="-78"/>
              </a:rPr>
              <a:t>[صيد الحرم </a:t>
            </a:r>
            <a:r>
              <a:rPr lang="ar-SA" sz="2000" dirty="0">
                <a:cs typeface="PT Bold Heading" pitchFamily="2" charset="-78"/>
              </a:rPr>
              <a:t>أي حرم مكة</a:t>
            </a:r>
            <a:r>
              <a:rPr lang="ar-SA" sz="4000" dirty="0">
                <a:cs typeface="PT Bold Heading" pitchFamily="2" charset="-78"/>
              </a:rPr>
              <a:t>]</a:t>
            </a:r>
          </a:p>
        </p:txBody>
      </p:sp>
      <p:graphicFrame>
        <p:nvGraphicFramePr>
          <p:cNvPr id="5" name="رسم تخطيطي 4"/>
          <p:cNvGraphicFramePr/>
          <p:nvPr/>
        </p:nvGraphicFramePr>
        <p:xfrm>
          <a:off x="304800" y="963204"/>
          <a:ext cx="11641015" cy="487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603779"/>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798651"/>
          </a:xfrm>
          <a:prstGeom prst="rect">
            <a:avLst/>
          </a:prstGeom>
        </p:spPr>
      </p:pic>
      <p:sp>
        <p:nvSpPr>
          <p:cNvPr id="2" name="عنوان 1"/>
          <p:cNvSpPr>
            <a:spLocks noGrp="1"/>
          </p:cNvSpPr>
          <p:nvPr>
            <p:ph type="title"/>
          </p:nvPr>
        </p:nvSpPr>
        <p:spPr>
          <a:xfrm>
            <a:off x="5838092" y="306511"/>
            <a:ext cx="6066692" cy="994752"/>
          </a:xfrm>
        </p:spPr>
        <p:txBody>
          <a:bodyPr>
            <a:normAutofit/>
          </a:bodyPr>
          <a:lstStyle/>
          <a:p>
            <a:r>
              <a:rPr lang="ar-SA" sz="4000" dirty="0">
                <a:cs typeface="PT Bold Heading" pitchFamily="2" charset="-78"/>
              </a:rPr>
              <a:t>[نبات حرم مكة]</a:t>
            </a:r>
          </a:p>
        </p:txBody>
      </p:sp>
      <p:graphicFrame>
        <p:nvGraphicFramePr>
          <p:cNvPr id="5" name="رسم تخطيطي 4"/>
          <p:cNvGraphicFramePr/>
          <p:nvPr/>
        </p:nvGraphicFramePr>
        <p:xfrm>
          <a:off x="193430" y="845973"/>
          <a:ext cx="11641015" cy="487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صورة 5"/>
          <p:cNvPicPr>
            <a:picLocks noChangeAspect="1"/>
          </p:cNvPicPr>
          <p:nvPr/>
        </p:nvPicPr>
        <p:blipFill rotWithShape="1">
          <a:blip r:embed="rId8" cstate="print">
            <a:extLst>
              <a:ext uri="{28A0092B-C50C-407E-A947-70E740481C1C}">
                <a14:useLocalDpi xmlns:a14="http://schemas.microsoft.com/office/drawing/2010/main" val="0"/>
              </a:ext>
            </a:extLst>
          </a:blip>
          <a:srcRect t="11239" b="30098"/>
          <a:stretch/>
        </p:blipFill>
        <p:spPr>
          <a:xfrm>
            <a:off x="2016368" y="4540250"/>
            <a:ext cx="1495059" cy="1602644"/>
          </a:xfrm>
          <a:prstGeom prst="rect">
            <a:avLst/>
          </a:prstGeom>
        </p:spPr>
      </p:pic>
      <p:pic>
        <p:nvPicPr>
          <p:cNvPr id="7" name="صورة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246" y="4540250"/>
            <a:ext cx="1495059" cy="1602644"/>
          </a:xfrm>
          <a:prstGeom prst="rect">
            <a:avLst/>
          </a:prstGeom>
        </p:spPr>
      </p:pic>
      <p:pic>
        <p:nvPicPr>
          <p:cNvPr id="8" name="صورة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16368" y="4540250"/>
            <a:ext cx="600808" cy="600808"/>
          </a:xfrm>
          <a:prstGeom prst="rect">
            <a:avLst/>
          </a:prstGeom>
        </p:spPr>
      </p:pic>
      <p:pic>
        <p:nvPicPr>
          <p:cNvPr id="9" name="صورة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246" y="4540251"/>
            <a:ext cx="609599" cy="600808"/>
          </a:xfrm>
          <a:prstGeom prst="rect">
            <a:avLst/>
          </a:prstGeom>
        </p:spPr>
      </p:pic>
    </p:spTree>
    <p:extLst>
      <p:ext uri="{BB962C8B-B14F-4D97-AF65-F5344CB8AC3E}">
        <p14:creationId xmlns:p14="http://schemas.microsoft.com/office/powerpoint/2010/main" val="2018474574"/>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sp>
        <p:nvSpPr>
          <p:cNvPr id="2" name="عنوان 1"/>
          <p:cNvSpPr>
            <a:spLocks noGrp="1"/>
          </p:cNvSpPr>
          <p:nvPr>
            <p:ph type="title"/>
          </p:nvPr>
        </p:nvSpPr>
        <p:spPr>
          <a:xfrm>
            <a:off x="1553307" y="236172"/>
            <a:ext cx="10515600" cy="725121"/>
          </a:xfrm>
        </p:spPr>
        <p:txBody>
          <a:bodyPr>
            <a:normAutofit/>
          </a:bodyPr>
          <a:lstStyle/>
          <a:p>
            <a:r>
              <a:rPr lang="ar-SA" sz="4000" dirty="0">
                <a:cs typeface="PT Bold Heading" pitchFamily="2" charset="-78"/>
              </a:rPr>
              <a:t>[الضمان </a:t>
            </a:r>
            <a:r>
              <a:rPr lang="ar-SA" sz="2000" dirty="0">
                <a:cs typeface="PT Bold Heading" pitchFamily="2" charset="-78"/>
              </a:rPr>
              <a:t>في قطع شيء من نبات الحرم</a:t>
            </a:r>
            <a:r>
              <a:rPr lang="ar-SA" sz="4000" dirty="0">
                <a:cs typeface="PT Bold Heading" pitchFamily="2" charset="-78"/>
              </a:rPr>
              <a:t>]</a:t>
            </a:r>
          </a:p>
        </p:txBody>
      </p:sp>
      <p:pic>
        <p:nvPicPr>
          <p:cNvPr id="6" name="عنصر نائب للمحتوى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9875" y="4530130"/>
            <a:ext cx="1735138" cy="1301353"/>
          </a:xfrm>
        </p:spPr>
      </p:pic>
      <p:graphicFrame>
        <p:nvGraphicFramePr>
          <p:cNvPr id="5" name="رسم تخطيطي 4"/>
          <p:cNvGraphicFramePr/>
          <p:nvPr/>
        </p:nvGraphicFramePr>
        <p:xfrm>
          <a:off x="586155" y="1254369"/>
          <a:ext cx="11265876" cy="4766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صورة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1069" y="5313483"/>
            <a:ext cx="392723" cy="392723"/>
          </a:xfrm>
          <a:prstGeom prst="rect">
            <a:avLst/>
          </a:prstGeom>
        </p:spPr>
      </p:pic>
    </p:spTree>
    <p:extLst>
      <p:ext uri="{BB962C8B-B14F-4D97-AF65-F5344CB8AC3E}">
        <p14:creationId xmlns:p14="http://schemas.microsoft.com/office/powerpoint/2010/main" val="443871302"/>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8651"/>
          </a:xfrm>
          <a:prstGeom prst="rect">
            <a:avLst/>
          </a:prstGeom>
        </p:spPr>
      </p:pic>
      <p:sp>
        <p:nvSpPr>
          <p:cNvPr id="2" name="عنوان 1"/>
          <p:cNvSpPr>
            <a:spLocks noGrp="1"/>
          </p:cNvSpPr>
          <p:nvPr>
            <p:ph type="title"/>
          </p:nvPr>
        </p:nvSpPr>
        <p:spPr>
          <a:xfrm>
            <a:off x="1412631" y="318234"/>
            <a:ext cx="10515600" cy="783736"/>
          </a:xfrm>
        </p:spPr>
        <p:txBody>
          <a:bodyPr>
            <a:normAutofit/>
          </a:bodyPr>
          <a:lstStyle/>
          <a:p>
            <a:r>
              <a:rPr lang="ar-SA" sz="4000" dirty="0">
                <a:cs typeface="PT Bold Heading" pitchFamily="2" charset="-78"/>
              </a:rPr>
              <a:t>[تراب الحرم المكي, وحجارته, وماؤه]</a:t>
            </a:r>
          </a:p>
        </p:txBody>
      </p:sp>
      <p:graphicFrame>
        <p:nvGraphicFramePr>
          <p:cNvPr id="5" name="رسم تخطيطي 4"/>
          <p:cNvGraphicFramePr/>
          <p:nvPr/>
        </p:nvGraphicFramePr>
        <p:xfrm>
          <a:off x="2032000" y="1301261"/>
          <a:ext cx="8128000" cy="4837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صورة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563" y="3399325"/>
            <a:ext cx="1308222" cy="1010666"/>
          </a:xfrm>
          <a:prstGeom prst="rect">
            <a:avLst/>
          </a:prstGeom>
        </p:spPr>
      </p:pic>
      <p:pic>
        <p:nvPicPr>
          <p:cNvPr id="7" name="صورة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563" y="3904658"/>
            <a:ext cx="358652" cy="495300"/>
          </a:xfrm>
          <a:prstGeom prst="rect">
            <a:avLst/>
          </a:prstGeom>
        </p:spPr>
      </p:pic>
    </p:spTree>
    <p:extLst>
      <p:ext uri="{BB962C8B-B14F-4D97-AF65-F5344CB8AC3E}">
        <p14:creationId xmlns:p14="http://schemas.microsoft.com/office/powerpoint/2010/main" val="18877299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صورة 1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497"/>
            <a:ext cx="12192000" cy="6798651"/>
          </a:xfrm>
          <a:prstGeom prst="rect">
            <a:avLst/>
          </a:prstGeom>
        </p:spPr>
      </p:pic>
      <p:sp>
        <p:nvSpPr>
          <p:cNvPr id="2" name="عنوان 1"/>
          <p:cNvSpPr>
            <a:spLocks noGrp="1"/>
          </p:cNvSpPr>
          <p:nvPr>
            <p:ph type="title"/>
          </p:nvPr>
        </p:nvSpPr>
        <p:spPr>
          <a:xfrm>
            <a:off x="1431152" y="204272"/>
            <a:ext cx="10515600" cy="844064"/>
          </a:xfrm>
        </p:spPr>
        <p:txBody>
          <a:bodyPr>
            <a:normAutofit/>
          </a:bodyPr>
          <a:lstStyle/>
          <a:p>
            <a:r>
              <a:rPr lang="ar-SA" sz="3000" dirty="0">
                <a:solidFill>
                  <a:srgbClr val="3C6345"/>
                </a:solidFill>
                <a:cs typeface="PT Bold Heading" pitchFamily="2" charset="-78"/>
              </a:rPr>
              <a:t>[ما الحكم فيمن عجز عن الحج والعمرة؟]</a:t>
            </a:r>
          </a:p>
        </p:txBody>
      </p:sp>
      <p:sp>
        <p:nvSpPr>
          <p:cNvPr id="3" name="عنصر نائب للمحتوى 2"/>
          <p:cNvSpPr>
            <a:spLocks noGrp="1"/>
          </p:cNvSpPr>
          <p:nvPr>
            <p:ph idx="1"/>
          </p:nvPr>
        </p:nvSpPr>
        <p:spPr>
          <a:xfrm>
            <a:off x="9011093" y="1082991"/>
            <a:ext cx="2743201" cy="419763"/>
          </a:xfrm>
        </p:spPr>
        <p:txBody>
          <a:bodyPr>
            <a:normAutofit fontScale="25000" lnSpcReduction="20000"/>
          </a:bodyPr>
          <a:lstStyle/>
          <a:p>
            <a:pPr marL="0" indent="0">
              <a:buNone/>
            </a:pPr>
            <a:r>
              <a:rPr lang="ar-SA" sz="6400" dirty="0">
                <a:latin typeface="+mj-lt"/>
                <a:ea typeface="+mj-ea"/>
                <a:cs typeface="PT Bold Heading" pitchFamily="2" charset="-78"/>
              </a:rPr>
              <a:t>أسباب العجز عن </a:t>
            </a:r>
            <a:r>
              <a:rPr lang="ar-SA" sz="6400" dirty="0">
                <a:latin typeface="+mj-lt"/>
                <a:ea typeface="+mj-ea"/>
                <a:cs typeface="PT Simple Bold Ruled" pitchFamily="2" charset="-78"/>
              </a:rPr>
              <a:t>الحج</a:t>
            </a:r>
            <a:r>
              <a:rPr lang="ar-SA" sz="6400" dirty="0">
                <a:latin typeface="+mj-lt"/>
                <a:ea typeface="+mj-ea"/>
                <a:cs typeface="PT Bold Heading" pitchFamily="2" charset="-78"/>
              </a:rPr>
              <a:t> والعمرة </a:t>
            </a:r>
            <a:r>
              <a:rPr lang="ar-SA" sz="6400" dirty="0">
                <a:cs typeface="PT Simple Bold Ruled" pitchFamily="2" charset="-78"/>
              </a:rPr>
              <a:t>: </a:t>
            </a:r>
          </a:p>
          <a:p>
            <a:pPr marL="0" indent="0">
              <a:buNone/>
            </a:pPr>
            <a:endParaRPr lang="ar-SA" sz="2000" dirty="0">
              <a:latin typeface="+mj-lt"/>
              <a:ea typeface="+mj-ea"/>
              <a:cs typeface="PT Bold Heading" pitchFamily="2" charset="-78"/>
            </a:endParaRPr>
          </a:p>
        </p:txBody>
      </p:sp>
      <p:cxnSp>
        <p:nvCxnSpPr>
          <p:cNvPr id="14" name="رابط كسهم مستقيم 13"/>
          <p:cNvCxnSpPr/>
          <p:nvPr/>
        </p:nvCxnSpPr>
        <p:spPr>
          <a:xfrm>
            <a:off x="11653918" y="2763362"/>
            <a:ext cx="1" cy="922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مستطيل 14"/>
          <p:cNvSpPr/>
          <p:nvPr/>
        </p:nvSpPr>
        <p:spPr>
          <a:xfrm>
            <a:off x="281355" y="4034937"/>
            <a:ext cx="3798276" cy="1767986"/>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لقول ابن عباس: «إن امرأة من خثعم قالت: يا رسول الله إن أبي أدركته فريضة الله تعالى في الحج شيخا كبيرا لا يستطيع أن يستوي على الراحلة </a:t>
            </a:r>
            <a:r>
              <a:rPr kumimoji="0" lang="ar-SA" sz="2400" b="0" i="0" u="none"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أفأحج</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عنه؟ قال: حجي عنه» متفق عليه.</a:t>
            </a:r>
          </a:p>
        </p:txBody>
      </p:sp>
      <p:sp>
        <p:nvSpPr>
          <p:cNvPr id="49" name="مستطيل 48"/>
          <p:cNvSpPr/>
          <p:nvPr/>
        </p:nvSpPr>
        <p:spPr>
          <a:xfrm>
            <a:off x="9418975" y="2220315"/>
            <a:ext cx="2516659" cy="492369"/>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1- </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وجد نائبا</a:t>
            </a: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(حج الفريضة)</a:t>
            </a:r>
          </a:p>
        </p:txBody>
      </p:sp>
      <p:sp>
        <p:nvSpPr>
          <p:cNvPr id="50" name="مستطيل 49"/>
          <p:cNvSpPr/>
          <p:nvPr/>
        </p:nvSpPr>
        <p:spPr>
          <a:xfrm>
            <a:off x="4326372" y="4072322"/>
            <a:ext cx="3095993" cy="1719631"/>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ويجزئ </a:t>
            </a: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الحج والعمرة عنه أي عن </a:t>
            </a:r>
            <a:r>
              <a:rPr kumimoji="0" lang="ar-SA" sz="2400" b="0" i="0" strike="noStrike" kern="1200" cap="none" spc="0" normalizeH="0" baseline="0" noProof="0" dirty="0" err="1">
                <a:ln>
                  <a:noFill/>
                </a:ln>
                <a:solidFill>
                  <a:prstClr val="black"/>
                </a:solidFill>
                <a:effectLst/>
                <a:uLnTx/>
                <a:uFillTx/>
                <a:latin typeface="Sakkal Majalla" pitchFamily="2" charset="-78"/>
                <a:ea typeface="+mn-ea"/>
                <a:cs typeface="Sakkal Majalla" pitchFamily="2" charset="-78"/>
              </a:rPr>
              <a:t>المنوب</a:t>
            </a:r>
            <a:r>
              <a:rPr kumimoji="0" lang="ar-SA" sz="2400" b="0"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عنه إن عوفي بعد الإحرام قبل فراغ نائبه من النسك أو بعده؛ لأنه أتى بما أمر به فخرج من العهدة</a:t>
            </a:r>
          </a:p>
        </p:txBody>
      </p:sp>
      <p:sp>
        <p:nvSpPr>
          <p:cNvPr id="54" name="مربع نص 53"/>
          <p:cNvSpPr txBox="1"/>
          <p:nvPr/>
        </p:nvSpPr>
        <p:spPr>
          <a:xfrm>
            <a:off x="8771726" y="4202774"/>
            <a:ext cx="3130390" cy="307777"/>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Calibri"/>
                <a:ea typeface="+mn-ea"/>
                <a:cs typeface="PT Bold Heading" pitchFamily="2" charset="-78"/>
              </a:rPr>
              <a:t>ما حكم نسك النائب إن عوفي </a:t>
            </a:r>
            <a:r>
              <a:rPr kumimoji="0" lang="ar-SA" sz="1400" b="0" i="0" u="none" strike="noStrike" kern="1200" cap="none" spc="0" normalizeH="0" baseline="0" noProof="0" dirty="0" err="1">
                <a:ln>
                  <a:noFill/>
                </a:ln>
                <a:solidFill>
                  <a:prstClr val="black"/>
                </a:solidFill>
                <a:effectLst/>
                <a:uLnTx/>
                <a:uFillTx/>
                <a:latin typeface="Calibri"/>
                <a:ea typeface="+mn-ea"/>
                <a:cs typeface="PT Bold Heading" pitchFamily="2" charset="-78"/>
              </a:rPr>
              <a:t>المنوب</a:t>
            </a:r>
            <a:r>
              <a:rPr kumimoji="0" lang="ar-SA" sz="1400" b="0" i="0" u="none" strike="noStrike" kern="1200" cap="none" spc="0" normalizeH="0" baseline="0" noProof="0" dirty="0">
                <a:ln>
                  <a:noFill/>
                </a:ln>
                <a:solidFill>
                  <a:prstClr val="black"/>
                </a:solidFill>
                <a:effectLst/>
                <a:uLnTx/>
                <a:uFillTx/>
                <a:latin typeface="Calibri"/>
                <a:ea typeface="+mn-ea"/>
                <a:cs typeface="PT Bold Heading" pitchFamily="2" charset="-78"/>
              </a:rPr>
              <a:t> عنه؟</a:t>
            </a:r>
          </a:p>
        </p:txBody>
      </p:sp>
      <p:cxnSp>
        <p:nvCxnSpPr>
          <p:cNvPr id="56" name="رابط كسهم مستقيم 55"/>
          <p:cNvCxnSpPr/>
          <p:nvPr/>
        </p:nvCxnSpPr>
        <p:spPr>
          <a:xfrm>
            <a:off x="8805244" y="2741215"/>
            <a:ext cx="0" cy="1271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7" name="مستطيل 56"/>
          <p:cNvSpPr/>
          <p:nvPr/>
        </p:nvSpPr>
        <p:spPr>
          <a:xfrm>
            <a:off x="9431866" y="1388809"/>
            <a:ext cx="1810111" cy="400110"/>
          </a:xfrm>
          <a:prstGeom prst="rect">
            <a:avLst/>
          </a:prstGeom>
          <a:solidFill>
            <a:srgbClr val="FEEFAD"/>
          </a:solidFill>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وإن أعجزه عن السعي </a:t>
            </a:r>
          </a:p>
        </p:txBody>
      </p:sp>
      <p:sp>
        <p:nvSpPr>
          <p:cNvPr id="70" name="مستطيل 69"/>
          <p:cNvSpPr/>
          <p:nvPr/>
        </p:nvSpPr>
        <p:spPr>
          <a:xfrm>
            <a:off x="7913327" y="2208684"/>
            <a:ext cx="1312735" cy="492369"/>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لم يجد نائبا</a:t>
            </a:r>
          </a:p>
        </p:txBody>
      </p:sp>
      <p:sp>
        <p:nvSpPr>
          <p:cNvPr id="74" name="مربع نص 73"/>
          <p:cNvSpPr txBox="1"/>
          <p:nvPr/>
        </p:nvSpPr>
        <p:spPr>
          <a:xfrm>
            <a:off x="9575445" y="2868332"/>
            <a:ext cx="2360189" cy="1200329"/>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لزمه </a:t>
            </a: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أن يقيم من يحج ويعتمر عنه فورا من حيث وجبا أي من بلده</a:t>
            </a:r>
          </a:p>
        </p:txBody>
      </p:sp>
      <p:sp>
        <p:nvSpPr>
          <p:cNvPr id="77" name="مربع نص 76"/>
          <p:cNvSpPr txBox="1"/>
          <p:nvPr/>
        </p:nvSpPr>
        <p:spPr>
          <a:xfrm>
            <a:off x="7913327" y="2855659"/>
            <a:ext cx="1317038" cy="1200329"/>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ويسقطان</a:t>
            </a: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عمن لم يجد نائبا.</a:t>
            </a:r>
          </a:p>
        </p:txBody>
      </p:sp>
      <p:cxnSp>
        <p:nvCxnSpPr>
          <p:cNvPr id="80" name="رابط بشكل مرفق 79"/>
          <p:cNvCxnSpPr/>
          <p:nvPr/>
        </p:nvCxnSpPr>
        <p:spPr>
          <a:xfrm rot="10800000" flipV="1">
            <a:off x="7569106" y="4356663"/>
            <a:ext cx="1000588" cy="259731"/>
          </a:xfrm>
          <a:prstGeom prst="bentConnector3">
            <a:avLst/>
          </a:prstGeom>
          <a:ln>
            <a:tailEnd type="arrow"/>
          </a:ln>
        </p:spPr>
        <p:style>
          <a:lnRef idx="1">
            <a:schemeClr val="dk1"/>
          </a:lnRef>
          <a:fillRef idx="0">
            <a:schemeClr val="dk1"/>
          </a:fillRef>
          <a:effectRef idx="0">
            <a:schemeClr val="dk1"/>
          </a:effectRef>
          <a:fontRef idx="minor">
            <a:schemeClr val="tx1"/>
          </a:fontRef>
        </p:style>
      </p:cxnSp>
      <p:sp>
        <p:nvSpPr>
          <p:cNvPr id="101" name="مستطيل 100"/>
          <p:cNvSpPr/>
          <p:nvPr/>
        </p:nvSpPr>
        <p:spPr>
          <a:xfrm>
            <a:off x="9073662" y="4616395"/>
            <a:ext cx="2873090" cy="49470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2- وجد نائبا ( لم يحج الفريضة)</a:t>
            </a:r>
          </a:p>
        </p:txBody>
      </p:sp>
      <p:sp>
        <p:nvSpPr>
          <p:cNvPr id="102" name="مربع نص 101"/>
          <p:cNvSpPr txBox="1"/>
          <p:nvPr/>
        </p:nvSpPr>
        <p:spPr>
          <a:xfrm>
            <a:off x="7893567" y="5387424"/>
            <a:ext cx="2360189" cy="830997"/>
          </a:xfrm>
          <a:prstGeom prst="rect">
            <a:avLst/>
          </a:prstGeom>
          <a:solidFill>
            <a:srgbClr val="B9B9B9"/>
          </a:solidFill>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ومن لم يحج عن نفسه لم يحج عن غيره.</a:t>
            </a:r>
          </a:p>
        </p:txBody>
      </p:sp>
      <p:sp>
        <p:nvSpPr>
          <p:cNvPr id="107" name="مربع نص 106"/>
          <p:cNvSpPr txBox="1"/>
          <p:nvPr/>
        </p:nvSpPr>
        <p:spPr>
          <a:xfrm>
            <a:off x="9411164" y="1919916"/>
            <a:ext cx="2229441" cy="30777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أ- الفريضة  في حق </a:t>
            </a:r>
            <a:r>
              <a:rPr kumimoji="0" lang="ar-SA" sz="1400" b="1" i="0" u="none" strike="noStrike" kern="1200" cap="none" spc="0" normalizeH="0" baseline="0" noProof="0" dirty="0" err="1">
                <a:ln>
                  <a:noFill/>
                </a:ln>
                <a:solidFill>
                  <a:prstClr val="black"/>
                </a:solidFill>
                <a:effectLst/>
                <a:uLnTx/>
                <a:uFillTx/>
                <a:latin typeface="Sakkal Majalla" pitchFamily="2" charset="-78"/>
                <a:ea typeface="+mn-ea"/>
                <a:cs typeface="PT Bold Heading" pitchFamily="2" charset="-78"/>
              </a:rPr>
              <a:t>المنوب</a:t>
            </a:r>
            <a:r>
              <a:rPr kumimoji="0" lang="ar-SA" sz="1400" b="1"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 عنه</a:t>
            </a:r>
          </a:p>
        </p:txBody>
      </p:sp>
      <p:sp>
        <p:nvSpPr>
          <p:cNvPr id="113" name="مربع نص 112"/>
          <p:cNvSpPr txBox="1"/>
          <p:nvPr/>
        </p:nvSpPr>
        <p:spPr>
          <a:xfrm>
            <a:off x="5341720" y="1887708"/>
            <a:ext cx="2227384" cy="30777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ب- نفل في حق </a:t>
            </a:r>
            <a:r>
              <a:rPr kumimoji="0" lang="ar-SA" sz="1400" b="1" i="0" u="none" strike="noStrike" kern="1200" cap="none" spc="0" normalizeH="0" baseline="0" noProof="0" dirty="0" err="1">
                <a:ln>
                  <a:noFill/>
                </a:ln>
                <a:solidFill>
                  <a:prstClr val="black"/>
                </a:solidFill>
                <a:effectLst/>
                <a:uLnTx/>
                <a:uFillTx/>
                <a:latin typeface="Sakkal Majalla" pitchFamily="2" charset="-78"/>
                <a:ea typeface="+mn-ea"/>
                <a:cs typeface="PT Bold Heading" pitchFamily="2" charset="-78"/>
              </a:rPr>
              <a:t>المنوب</a:t>
            </a:r>
            <a:r>
              <a:rPr kumimoji="0" lang="ar-SA" sz="1400" b="1"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 عنه</a:t>
            </a:r>
          </a:p>
        </p:txBody>
      </p:sp>
      <p:sp>
        <p:nvSpPr>
          <p:cNvPr id="115" name="مستطيل 114"/>
          <p:cNvSpPr/>
          <p:nvPr/>
        </p:nvSpPr>
        <p:spPr>
          <a:xfrm>
            <a:off x="3101335" y="2215542"/>
            <a:ext cx="4456669" cy="461665"/>
          </a:xfrm>
          <a:prstGeom prst="rect">
            <a:avLst/>
          </a:prstGeom>
          <a:solidFill>
            <a:srgbClr val="FEF3DD"/>
          </a:solidFill>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يصح</a:t>
            </a:r>
            <a:r>
              <a:rPr kumimoji="0" lang="ar-SA" sz="2400" b="1"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 أن يستنيب قادر وغيره في نفل حج أو بعضه</a:t>
            </a:r>
            <a:endPar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endParaRPr>
          </a:p>
        </p:txBody>
      </p:sp>
      <p:cxnSp>
        <p:nvCxnSpPr>
          <p:cNvPr id="132" name="رابط بشكل مرفق 131"/>
          <p:cNvCxnSpPr/>
          <p:nvPr/>
        </p:nvCxnSpPr>
        <p:spPr>
          <a:xfrm>
            <a:off x="11523341" y="2066742"/>
            <a:ext cx="117264" cy="129039"/>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37" name="رابط مستقيم 136"/>
          <p:cNvCxnSpPr>
            <a:stCxn id="107" idx="1"/>
          </p:cNvCxnSpPr>
          <p:nvPr/>
        </p:nvCxnSpPr>
        <p:spPr>
          <a:xfrm flipH="1" flipV="1">
            <a:off x="9222876" y="2072652"/>
            <a:ext cx="188288" cy="1153"/>
          </a:xfrm>
          <a:prstGeom prst="line">
            <a:avLst/>
          </a:prstGeom>
        </p:spPr>
        <p:style>
          <a:lnRef idx="1">
            <a:schemeClr val="dk1"/>
          </a:lnRef>
          <a:fillRef idx="0">
            <a:schemeClr val="dk1"/>
          </a:fillRef>
          <a:effectRef idx="0">
            <a:schemeClr val="dk1"/>
          </a:effectRef>
          <a:fontRef idx="minor">
            <a:schemeClr val="tx1"/>
          </a:fontRef>
        </p:style>
      </p:cxnSp>
      <p:cxnSp>
        <p:nvCxnSpPr>
          <p:cNvPr id="139" name="رابط كسهم مستقيم 138"/>
          <p:cNvCxnSpPr/>
          <p:nvPr/>
        </p:nvCxnSpPr>
        <p:spPr>
          <a:xfrm>
            <a:off x="9226062" y="2072649"/>
            <a:ext cx="0" cy="1114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8" name="رابط مستقيم 147"/>
          <p:cNvCxnSpPr/>
          <p:nvPr/>
        </p:nvCxnSpPr>
        <p:spPr>
          <a:xfrm flipH="1">
            <a:off x="7244238" y="1780154"/>
            <a:ext cx="4396367" cy="1344"/>
          </a:xfrm>
          <a:prstGeom prst="line">
            <a:avLst/>
          </a:prstGeom>
        </p:spPr>
        <p:style>
          <a:lnRef idx="1">
            <a:schemeClr val="dk1"/>
          </a:lnRef>
          <a:fillRef idx="0">
            <a:schemeClr val="dk1"/>
          </a:fillRef>
          <a:effectRef idx="0">
            <a:schemeClr val="dk1"/>
          </a:effectRef>
          <a:fontRef idx="minor">
            <a:schemeClr val="tx1"/>
          </a:fontRef>
        </p:style>
      </p:cxnSp>
      <p:cxnSp>
        <p:nvCxnSpPr>
          <p:cNvPr id="154" name="رابط كسهم مستقيم 153"/>
          <p:cNvCxnSpPr/>
          <p:nvPr/>
        </p:nvCxnSpPr>
        <p:spPr>
          <a:xfrm>
            <a:off x="7244804" y="1781498"/>
            <a:ext cx="0" cy="1565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6" name="رابط كسهم مستقيم 155"/>
          <p:cNvCxnSpPr/>
          <p:nvPr/>
        </p:nvCxnSpPr>
        <p:spPr>
          <a:xfrm>
            <a:off x="11640605" y="1780154"/>
            <a:ext cx="0" cy="1166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7" name="مربع نص 156"/>
          <p:cNvSpPr txBox="1"/>
          <p:nvPr/>
        </p:nvSpPr>
        <p:spPr>
          <a:xfrm>
            <a:off x="2262555" y="2868332"/>
            <a:ext cx="5460751" cy="830997"/>
          </a:xfrm>
          <a:prstGeom prst="rect">
            <a:avLst/>
          </a:prstGeom>
          <a:ln>
            <a:solidFill>
              <a:schemeClr val="accent3"/>
            </a:solidFill>
          </a:ln>
        </p:spPr>
        <p:style>
          <a:lnRef idx="0">
            <a:scrgbClr r="0" g="0" b="0"/>
          </a:lnRef>
          <a:fillRef idx="1002">
            <a:schemeClr val="lt2"/>
          </a:fillRef>
          <a:effectRef idx="0">
            <a:scrgbClr r="0" g="0" b="0"/>
          </a:effectRef>
          <a:fontRef idx="major"/>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والنائب </a:t>
            </a:r>
            <a:r>
              <a:rPr kumimoji="0" lang="ar-SA" sz="2400" b="1"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أمين</a:t>
            </a: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فيما </a:t>
            </a:r>
            <a:r>
              <a:rPr kumimoji="0" lang="ar-SA" sz="2400" b="0" i="0" u="none" strike="noStrike" kern="1200" cap="none" spc="0" normalizeH="0" baseline="0" noProof="0" dirty="0" err="1">
                <a:ln>
                  <a:noFill/>
                </a:ln>
                <a:solidFill>
                  <a:prstClr val="black"/>
                </a:solidFill>
                <a:effectLst/>
                <a:uLnTx/>
                <a:uFillTx/>
                <a:latin typeface="Sakkal Majalla" pitchFamily="2" charset="-78"/>
                <a:ea typeface="+mj-ea"/>
                <a:cs typeface="Sakkal Majalla" pitchFamily="2" charset="-78"/>
              </a:rPr>
              <a:t>يعطاه</a:t>
            </a: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 ليحج منه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j-ea"/>
                <a:cs typeface="Sakkal Majalla" pitchFamily="2" charset="-78"/>
              </a:rPr>
              <a:t>ويحتسب له نفقة رجوعه وخادمه إن لم يخدم مثله نفسه</a:t>
            </a:r>
          </a:p>
        </p:txBody>
      </p:sp>
      <p:pic>
        <p:nvPicPr>
          <p:cNvPr id="1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238" y="2959441"/>
            <a:ext cx="313766" cy="331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cxnSp>
        <p:nvCxnSpPr>
          <p:cNvPr id="160" name="رابط كسهم مستقيم 159"/>
          <p:cNvCxnSpPr>
            <a:stCxn id="157" idx="1"/>
          </p:cNvCxnSpPr>
          <p:nvPr/>
        </p:nvCxnSpPr>
        <p:spPr>
          <a:xfrm flipH="1" flipV="1">
            <a:off x="1927004" y="3283830"/>
            <a:ext cx="3355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2" name="رابط كسهم مستقيم 161"/>
          <p:cNvCxnSpPr/>
          <p:nvPr/>
        </p:nvCxnSpPr>
        <p:spPr>
          <a:xfrm>
            <a:off x="7373815" y="2701053"/>
            <a:ext cx="0" cy="103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3" name="مستطيل 162"/>
          <p:cNvSpPr/>
          <p:nvPr/>
        </p:nvSpPr>
        <p:spPr>
          <a:xfrm>
            <a:off x="418379" y="3029527"/>
            <a:ext cx="1656606"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black"/>
                </a:solidFill>
                <a:effectLst/>
                <a:uLnTx/>
                <a:uFillTx/>
                <a:latin typeface="Sakkal Majalla" pitchFamily="2" charset="-78"/>
                <a:ea typeface="+mn-ea"/>
                <a:cs typeface="PT Bold Heading" pitchFamily="2" charset="-78"/>
              </a:rPr>
              <a:t>حكم النفقة للنائب عموما في فرض أو نفل</a:t>
            </a:r>
          </a:p>
        </p:txBody>
      </p:sp>
      <p:sp>
        <p:nvSpPr>
          <p:cNvPr id="165" name="مستطيل 164"/>
          <p:cNvSpPr/>
          <p:nvPr/>
        </p:nvSpPr>
        <p:spPr>
          <a:xfrm>
            <a:off x="1781908" y="957922"/>
            <a:ext cx="7444154"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1- كبر   2- أو مرض لا يرجى برؤه   3 - أو ثقل لا يقدر معه على الركوب إلا بمشقة شديدة    4- أو كان نضو الخلقة لا يقدر ثبوتا على راحلة إلا بمشقة غير محتملة .</a:t>
            </a:r>
          </a:p>
        </p:txBody>
      </p:sp>
      <p:cxnSp>
        <p:nvCxnSpPr>
          <p:cNvPr id="180" name="رابط كسهم مستقيم 179"/>
          <p:cNvCxnSpPr/>
          <p:nvPr/>
        </p:nvCxnSpPr>
        <p:spPr>
          <a:xfrm flipH="1">
            <a:off x="4079631" y="4918930"/>
            <a:ext cx="24674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1" name="رابط كسهم مستقيم 180"/>
          <p:cNvCxnSpPr/>
          <p:nvPr/>
        </p:nvCxnSpPr>
        <p:spPr>
          <a:xfrm>
            <a:off x="9540276" y="5116326"/>
            <a:ext cx="0" cy="1895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2347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5"/>
                                        </p:tgtEl>
                                        <p:attrNameLst>
                                          <p:attrName>style.visibility</p:attrName>
                                        </p:attrNameLst>
                                      </p:cBhvr>
                                      <p:to>
                                        <p:strVal val="visible"/>
                                      </p:to>
                                    </p:set>
                                    <p:animEffect transition="in" filter="wipe(down)">
                                      <p:cBhvr>
                                        <p:cTn id="13" dur="500"/>
                                        <p:tgtEl>
                                          <p:spTgt spid="1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ppt_x"/>
                                          </p:val>
                                        </p:tav>
                                        <p:tav tm="100000">
                                          <p:val>
                                            <p:strVal val="#ppt_x"/>
                                          </p:val>
                                        </p:tav>
                                      </p:tavLst>
                                    </p:anim>
                                    <p:anim calcmode="lin" valueType="num">
                                      <p:cBhvr additive="base">
                                        <p:cTn id="1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ppt_x"/>
                                          </p:val>
                                        </p:tav>
                                        <p:tav tm="100000">
                                          <p:val>
                                            <p:strVal val="#ppt_x"/>
                                          </p:val>
                                        </p:tav>
                                      </p:tavLst>
                                    </p:anim>
                                    <p:anim calcmode="lin" valueType="num">
                                      <p:cBhvr additive="base">
                                        <p:cTn id="2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additive="base">
                                        <p:cTn id="30" dur="500" fill="hold"/>
                                        <p:tgtEl>
                                          <p:spTgt spid="113"/>
                                        </p:tgtEl>
                                        <p:attrNameLst>
                                          <p:attrName>ppt_x</p:attrName>
                                        </p:attrNameLst>
                                      </p:cBhvr>
                                      <p:tavLst>
                                        <p:tav tm="0">
                                          <p:val>
                                            <p:strVal val="#ppt_x"/>
                                          </p:val>
                                        </p:tav>
                                        <p:tav tm="100000">
                                          <p:val>
                                            <p:strVal val="#ppt_x"/>
                                          </p:val>
                                        </p:tav>
                                      </p:tavLst>
                                    </p:anim>
                                    <p:anim calcmode="lin" valueType="num">
                                      <p:cBhvr additive="base">
                                        <p:cTn id="31"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500" fill="hold"/>
                                        <p:tgtEl>
                                          <p:spTgt spid="74"/>
                                        </p:tgtEl>
                                        <p:attrNameLst>
                                          <p:attrName>ppt_x</p:attrName>
                                        </p:attrNameLst>
                                      </p:cBhvr>
                                      <p:tavLst>
                                        <p:tav tm="0">
                                          <p:val>
                                            <p:strVal val="#ppt_x"/>
                                          </p:val>
                                        </p:tav>
                                        <p:tav tm="100000">
                                          <p:val>
                                            <p:strVal val="#ppt_x"/>
                                          </p:val>
                                        </p:tav>
                                      </p:tavLst>
                                    </p:anim>
                                    <p:anim calcmode="lin" valueType="num">
                                      <p:cBhvr additive="base">
                                        <p:cTn id="4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fill="hold"/>
                                        <p:tgtEl>
                                          <p:spTgt spid="77"/>
                                        </p:tgtEl>
                                        <p:attrNameLst>
                                          <p:attrName>ppt_x</p:attrName>
                                        </p:attrNameLst>
                                      </p:cBhvr>
                                      <p:tavLst>
                                        <p:tav tm="0">
                                          <p:val>
                                            <p:strVal val="#ppt_x"/>
                                          </p:val>
                                        </p:tav>
                                        <p:tav tm="100000">
                                          <p:val>
                                            <p:strVal val="#ppt_x"/>
                                          </p:val>
                                        </p:tav>
                                      </p:tavLst>
                                    </p:anim>
                                    <p:anim calcmode="lin" valueType="num">
                                      <p:cBhvr additive="base">
                                        <p:cTn id="5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ppt_x"/>
                                          </p:val>
                                        </p:tav>
                                        <p:tav tm="100000">
                                          <p:val>
                                            <p:strVal val="#ppt_x"/>
                                          </p:val>
                                        </p:tav>
                                      </p:tavLst>
                                    </p:anim>
                                    <p:anim calcmode="lin" valueType="num">
                                      <p:cBhvr additive="base">
                                        <p:cTn id="59"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additive="base">
                                        <p:cTn id="76" dur="500" fill="hold"/>
                                        <p:tgtEl>
                                          <p:spTgt spid="101"/>
                                        </p:tgtEl>
                                        <p:attrNameLst>
                                          <p:attrName>ppt_x</p:attrName>
                                        </p:attrNameLst>
                                      </p:cBhvr>
                                      <p:tavLst>
                                        <p:tav tm="0">
                                          <p:val>
                                            <p:strVal val="#ppt_x"/>
                                          </p:val>
                                        </p:tav>
                                        <p:tav tm="100000">
                                          <p:val>
                                            <p:strVal val="#ppt_x"/>
                                          </p:val>
                                        </p:tav>
                                      </p:tavLst>
                                    </p:anim>
                                    <p:anim calcmode="lin" valueType="num">
                                      <p:cBhvr additive="base">
                                        <p:cTn id="77"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additive="base">
                                        <p:cTn id="82" dur="500" fill="hold"/>
                                        <p:tgtEl>
                                          <p:spTgt spid="102"/>
                                        </p:tgtEl>
                                        <p:attrNameLst>
                                          <p:attrName>ppt_x</p:attrName>
                                        </p:attrNameLst>
                                      </p:cBhvr>
                                      <p:tavLst>
                                        <p:tav tm="0">
                                          <p:val>
                                            <p:strVal val="#ppt_x"/>
                                          </p:val>
                                        </p:tav>
                                        <p:tav tm="100000">
                                          <p:val>
                                            <p:strVal val="#ppt_x"/>
                                          </p:val>
                                        </p:tav>
                                      </p:tavLst>
                                    </p:anim>
                                    <p:anim calcmode="lin" valueType="num">
                                      <p:cBhvr additive="base">
                                        <p:cTn id="83"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57"/>
                                        </p:tgtEl>
                                        <p:attrNameLst>
                                          <p:attrName>style.visibility</p:attrName>
                                        </p:attrNameLst>
                                      </p:cBhvr>
                                      <p:to>
                                        <p:strVal val="visible"/>
                                      </p:to>
                                    </p:set>
                                    <p:anim calcmode="lin" valueType="num">
                                      <p:cBhvr additive="base">
                                        <p:cTn id="94" dur="500" fill="hold"/>
                                        <p:tgtEl>
                                          <p:spTgt spid="157"/>
                                        </p:tgtEl>
                                        <p:attrNameLst>
                                          <p:attrName>ppt_x</p:attrName>
                                        </p:attrNameLst>
                                      </p:cBhvr>
                                      <p:tavLst>
                                        <p:tav tm="0">
                                          <p:val>
                                            <p:strVal val="#ppt_x"/>
                                          </p:val>
                                        </p:tav>
                                        <p:tav tm="100000">
                                          <p:val>
                                            <p:strVal val="#ppt_x"/>
                                          </p:val>
                                        </p:tav>
                                      </p:tavLst>
                                    </p:anim>
                                    <p:anim calcmode="lin" valueType="num">
                                      <p:cBhvr additive="base">
                                        <p:cTn id="95"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63"/>
                                        </p:tgtEl>
                                        <p:attrNameLst>
                                          <p:attrName>style.visibility</p:attrName>
                                        </p:attrNameLst>
                                      </p:cBhvr>
                                      <p:to>
                                        <p:strVal val="visible"/>
                                      </p:to>
                                    </p:set>
                                    <p:anim calcmode="lin" valueType="num">
                                      <p:cBhvr additive="base">
                                        <p:cTn id="100" dur="500" fill="hold"/>
                                        <p:tgtEl>
                                          <p:spTgt spid="163"/>
                                        </p:tgtEl>
                                        <p:attrNameLst>
                                          <p:attrName>ppt_x</p:attrName>
                                        </p:attrNameLst>
                                      </p:cBhvr>
                                      <p:tavLst>
                                        <p:tav tm="0">
                                          <p:val>
                                            <p:strVal val="#ppt_x"/>
                                          </p:val>
                                        </p:tav>
                                        <p:tav tm="100000">
                                          <p:val>
                                            <p:strVal val="#ppt_x"/>
                                          </p:val>
                                        </p:tav>
                                      </p:tavLst>
                                    </p:anim>
                                    <p:anim calcmode="lin" valueType="num">
                                      <p:cBhvr additive="base">
                                        <p:cTn id="101"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49" grpId="0" animBg="1"/>
      <p:bldP spid="50" grpId="0" animBg="1"/>
      <p:bldP spid="54" grpId="0" animBg="1"/>
      <p:bldP spid="57" grpId="0" animBg="1"/>
      <p:bldP spid="70" grpId="0" animBg="1"/>
      <p:bldP spid="74" grpId="0" animBg="1"/>
      <p:bldP spid="77" grpId="0" animBg="1"/>
      <p:bldP spid="101" grpId="0" animBg="1"/>
      <p:bldP spid="102" grpId="0" animBg="1"/>
      <p:bldP spid="107" grpId="0"/>
      <p:bldP spid="113" grpId="0"/>
      <p:bldP spid="115" grpId="0" animBg="1"/>
      <p:bldP spid="157" grpId="0" animBg="1"/>
      <p:bldP spid="163" grpId="0"/>
      <p:bldP spid="16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7" y="0"/>
            <a:ext cx="12192000" cy="6798651"/>
          </a:xfrm>
          <a:prstGeom prst="rect">
            <a:avLst/>
          </a:prstGeom>
        </p:spPr>
      </p:pic>
      <p:sp>
        <p:nvSpPr>
          <p:cNvPr id="2" name="عنوان 1"/>
          <p:cNvSpPr>
            <a:spLocks noGrp="1"/>
          </p:cNvSpPr>
          <p:nvPr>
            <p:ph type="title"/>
          </p:nvPr>
        </p:nvSpPr>
        <p:spPr>
          <a:xfrm>
            <a:off x="1213339" y="283065"/>
            <a:ext cx="10515600" cy="689952"/>
          </a:xfrm>
        </p:spPr>
        <p:txBody>
          <a:bodyPr>
            <a:normAutofit/>
          </a:bodyPr>
          <a:lstStyle/>
          <a:p>
            <a:r>
              <a:rPr lang="ar-SA" sz="4000" dirty="0">
                <a:cs typeface="PT Bold Heading" pitchFamily="2" charset="-78"/>
              </a:rPr>
              <a:t>[حرم المدينة المنورة]</a:t>
            </a:r>
          </a:p>
        </p:txBody>
      </p:sp>
      <p:graphicFrame>
        <p:nvGraphicFramePr>
          <p:cNvPr id="6" name="رسم تخطيطي 5"/>
          <p:cNvGraphicFramePr/>
          <p:nvPr/>
        </p:nvGraphicFramePr>
        <p:xfrm>
          <a:off x="1477944" y="889283"/>
          <a:ext cx="92690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968747"/>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482861"/>
          </a:xfrm>
          <a:prstGeom prst="rect">
            <a:avLst/>
          </a:prstGeom>
        </p:spPr>
      </p:pic>
      <p:sp>
        <p:nvSpPr>
          <p:cNvPr id="2" name="عنوان 1"/>
          <p:cNvSpPr>
            <a:spLocks noGrp="1"/>
          </p:cNvSpPr>
          <p:nvPr>
            <p:ph type="title"/>
          </p:nvPr>
        </p:nvSpPr>
        <p:spPr>
          <a:xfrm>
            <a:off x="1494692" y="0"/>
            <a:ext cx="10515600" cy="1325563"/>
          </a:xfrm>
        </p:spPr>
        <p:txBody>
          <a:bodyPr>
            <a:normAutofit/>
          </a:bodyPr>
          <a:lstStyle/>
          <a:p>
            <a:r>
              <a:rPr lang="ar-SA" sz="4000" dirty="0">
                <a:cs typeface="PT Bold Heading" pitchFamily="2" charset="-78"/>
              </a:rPr>
              <a:t>[المباحات من حرم المدينة]</a:t>
            </a:r>
          </a:p>
        </p:txBody>
      </p:sp>
      <p:grpSp>
        <p:nvGrpSpPr>
          <p:cNvPr id="15" name="مجموعة 14"/>
          <p:cNvGrpSpPr/>
          <p:nvPr/>
        </p:nvGrpSpPr>
        <p:grpSpPr>
          <a:xfrm>
            <a:off x="8604746" y="1617786"/>
            <a:ext cx="2500205" cy="2579076"/>
            <a:chOff x="8941505" y="1339139"/>
            <a:chExt cx="1483483" cy="2423864"/>
          </a:xfrm>
          <a:scene3d>
            <a:camera prst="orthographicFront"/>
            <a:lightRig rig="flat" dir="t"/>
          </a:scene3d>
        </p:grpSpPr>
        <p:sp>
          <p:nvSpPr>
            <p:cNvPr id="16" name="مستطيل مستدير الزوايا 15"/>
            <p:cNvSpPr/>
            <p:nvPr/>
          </p:nvSpPr>
          <p:spPr>
            <a:xfrm>
              <a:off x="8941505" y="1339139"/>
              <a:ext cx="1483483" cy="2423864"/>
            </a:xfrm>
            <a:prstGeom prst="roundRect">
              <a:avLst/>
            </a:prstGeom>
            <a:solidFill>
              <a:schemeClr val="accent2">
                <a:lumMod val="20000"/>
                <a:lumOff val="80000"/>
              </a:schemeClr>
            </a:solidFill>
            <a:sp3d prstMaterial="plastic">
              <a:bevelT w="120900" h="88900"/>
              <a:bevelB w="88900" h="31750" prst="angle"/>
            </a:sp3d>
          </p:spPr>
          <p:style>
            <a:lnRef idx="0">
              <a:schemeClr val="lt1">
                <a:hueOff val="0"/>
                <a:satOff val="0"/>
                <a:lumOff val="0"/>
                <a:alphaOff val="0"/>
              </a:schemeClr>
            </a:lnRef>
            <a:fillRef idx="3">
              <a:schemeClr val="accent2">
                <a:hueOff val="-727682"/>
                <a:satOff val="-41964"/>
                <a:lumOff val="4314"/>
                <a:alphaOff val="0"/>
              </a:schemeClr>
            </a:fillRef>
            <a:effectRef idx="2">
              <a:schemeClr val="accent2">
                <a:hueOff val="-727682"/>
                <a:satOff val="-41964"/>
                <a:lumOff val="4314"/>
                <a:alphaOff val="0"/>
              </a:schemeClr>
            </a:effectRef>
            <a:fontRef idx="minor">
              <a:schemeClr val="lt1"/>
            </a:fontRef>
          </p:style>
        </p:sp>
        <p:sp>
          <p:nvSpPr>
            <p:cNvPr id="17" name="مستطيل 16"/>
            <p:cNvSpPr/>
            <p:nvPr/>
          </p:nvSpPr>
          <p:spPr>
            <a:xfrm>
              <a:off x="9013920" y="1339139"/>
              <a:ext cx="1338647" cy="2351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2800" kern="1200" dirty="0">
                  <a:solidFill>
                    <a:schemeClr val="tx1">
                      <a:lumMod val="95000"/>
                      <a:lumOff val="5000"/>
                    </a:schemeClr>
                  </a:solidFill>
                  <a:latin typeface="Sakkal Majalla" pitchFamily="2" charset="-78"/>
                  <a:cs typeface="Sakkal Majalla" pitchFamily="2" charset="-78"/>
                </a:rPr>
                <a:t>1- </a:t>
              </a:r>
              <a:r>
                <a:rPr lang="ar-SA" sz="2800" b="1" u="sng" kern="1200" dirty="0">
                  <a:solidFill>
                    <a:schemeClr val="tx1">
                      <a:lumMod val="95000"/>
                      <a:lumOff val="5000"/>
                    </a:schemeClr>
                  </a:solidFill>
                  <a:latin typeface="Sakkal Majalla" pitchFamily="2" charset="-78"/>
                  <a:cs typeface="Sakkal Majalla" pitchFamily="2" charset="-78"/>
                </a:rPr>
                <a:t>ويباح </a:t>
              </a:r>
              <a:r>
                <a:rPr lang="ar-SA" sz="2800" kern="1200" dirty="0">
                  <a:solidFill>
                    <a:schemeClr val="tx1">
                      <a:lumMod val="95000"/>
                      <a:lumOff val="5000"/>
                    </a:schemeClr>
                  </a:solidFill>
                  <a:latin typeface="Sakkal Majalla" pitchFamily="2" charset="-78"/>
                  <a:cs typeface="Sakkal Majalla" pitchFamily="2" charset="-78"/>
                </a:rPr>
                <a:t>الحشيش من حرم المدينة للعلف لما تقدم</a:t>
              </a:r>
            </a:p>
          </p:txBody>
        </p:sp>
      </p:grpSp>
      <p:grpSp>
        <p:nvGrpSpPr>
          <p:cNvPr id="18" name="مجموعة 17"/>
          <p:cNvGrpSpPr/>
          <p:nvPr/>
        </p:nvGrpSpPr>
        <p:grpSpPr>
          <a:xfrm>
            <a:off x="691662" y="1617786"/>
            <a:ext cx="7584830" cy="2579076"/>
            <a:chOff x="2340969" y="1768425"/>
            <a:chExt cx="3484397" cy="1950351"/>
          </a:xfrm>
          <a:scene3d>
            <a:camera prst="orthographicFront"/>
            <a:lightRig rig="flat" dir="t"/>
          </a:scene3d>
        </p:grpSpPr>
        <p:sp>
          <p:nvSpPr>
            <p:cNvPr id="19" name="مستطيل مستدير الزوايا 18"/>
            <p:cNvSpPr/>
            <p:nvPr/>
          </p:nvSpPr>
          <p:spPr>
            <a:xfrm>
              <a:off x="2340969" y="1768425"/>
              <a:ext cx="3484397" cy="1950351"/>
            </a:xfrm>
            <a:prstGeom prst="roundRect">
              <a:avLst/>
            </a:prstGeom>
            <a:solidFill>
              <a:schemeClr val="accent3">
                <a:lumMod val="40000"/>
                <a:lumOff val="60000"/>
              </a:schemeClr>
            </a:solid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مستطيل 19"/>
            <p:cNvSpPr/>
            <p:nvPr/>
          </p:nvSpPr>
          <p:spPr>
            <a:xfrm>
              <a:off x="2436177" y="1863633"/>
              <a:ext cx="3293981" cy="175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2800" kern="1200" dirty="0">
                  <a:solidFill>
                    <a:schemeClr val="tx1">
                      <a:lumMod val="95000"/>
                      <a:lumOff val="5000"/>
                    </a:schemeClr>
                  </a:solidFill>
                  <a:latin typeface="Sakkal Majalla" pitchFamily="2" charset="-78"/>
                  <a:cs typeface="Sakkal Majalla" pitchFamily="2" charset="-78"/>
                </a:rPr>
                <a:t>2- </a:t>
              </a:r>
              <a:r>
                <a:rPr lang="ar-SA" sz="2800" b="1" u="sng" kern="1200" dirty="0">
                  <a:solidFill>
                    <a:schemeClr val="tx1">
                      <a:lumMod val="95000"/>
                      <a:lumOff val="5000"/>
                    </a:schemeClr>
                  </a:solidFill>
                  <a:latin typeface="Sakkal Majalla" pitchFamily="2" charset="-78"/>
                  <a:cs typeface="Sakkal Majalla" pitchFamily="2" charset="-78"/>
                </a:rPr>
                <a:t>و يباح </a:t>
              </a:r>
              <a:r>
                <a:rPr lang="ar-SA" sz="2800" kern="1200" dirty="0">
                  <a:solidFill>
                    <a:schemeClr val="tx1">
                      <a:lumMod val="95000"/>
                      <a:lumOff val="5000"/>
                    </a:schemeClr>
                  </a:solidFill>
                  <a:latin typeface="Sakkal Majalla" pitchFamily="2" charset="-78"/>
                  <a:cs typeface="Sakkal Majalla" pitchFamily="2" charset="-78"/>
                </a:rPr>
                <a:t>اتخاذ </a:t>
              </a:r>
              <a:r>
                <a:rPr lang="ar-SA" sz="2800" b="1" kern="1200" dirty="0">
                  <a:solidFill>
                    <a:schemeClr val="tx1">
                      <a:lumMod val="95000"/>
                      <a:lumOff val="5000"/>
                    </a:schemeClr>
                  </a:solidFill>
                  <a:latin typeface="Sakkal Majalla" pitchFamily="2" charset="-78"/>
                  <a:cs typeface="Sakkal Majalla" pitchFamily="2" charset="-78"/>
                </a:rPr>
                <a:t>آلة الحرث </a:t>
              </a:r>
              <a:r>
                <a:rPr lang="ar-SA" sz="2800" kern="1200" dirty="0">
                  <a:solidFill>
                    <a:schemeClr val="tx1">
                      <a:lumMod val="95000"/>
                      <a:lumOff val="5000"/>
                    </a:schemeClr>
                  </a:solidFill>
                  <a:latin typeface="Sakkal Majalla" pitchFamily="2" charset="-78"/>
                  <a:cs typeface="Sakkal Majalla" pitchFamily="2" charset="-78"/>
                </a:rPr>
                <a:t>ونحوه كالمساند </a:t>
              </a:r>
              <a:r>
                <a:rPr lang="ar-SA" sz="2800" b="1" kern="1200" dirty="0">
                  <a:solidFill>
                    <a:schemeClr val="tx1">
                      <a:lumMod val="95000"/>
                      <a:lumOff val="5000"/>
                    </a:schemeClr>
                  </a:solidFill>
                  <a:latin typeface="Sakkal Majalla" pitchFamily="2" charset="-78"/>
                  <a:cs typeface="Sakkal Majalla" pitchFamily="2" charset="-78"/>
                </a:rPr>
                <a:t>وآلة الرحل </a:t>
              </a:r>
              <a:r>
                <a:rPr lang="ar-SA" sz="2800" kern="1200" dirty="0">
                  <a:solidFill>
                    <a:schemeClr val="tx1">
                      <a:lumMod val="95000"/>
                      <a:lumOff val="5000"/>
                    </a:schemeClr>
                  </a:solidFill>
                  <a:latin typeface="Sakkal Majalla" pitchFamily="2" charset="-78"/>
                  <a:cs typeface="Sakkal Majalla" pitchFamily="2" charset="-78"/>
                </a:rPr>
                <a:t>من شجر حرم المدينة، لما روى أحمد عن جابر بن عبد الله " أن النبي - صَلَّى اللَّهُ عَلَيْهِ وَسَلَّمَ - لما حرم المدينة قالوا: يا رسول الله إنا أصحاب عمل وأصحاب نضح وإنا لا نستطيع أرضا غير أرضنا، فرخص لنا فقال: «القائمتان والوسادة والعارضة والمسند، فأما غير ذلك فلا يعضد ولا يخبط منها شيء» والمسند: عود البكرة ومن أدخلها صيدا فله إمساكه وذبحه. </a:t>
              </a:r>
            </a:p>
          </p:txBody>
        </p:sp>
      </p:grpSp>
      <p:pic>
        <p:nvPicPr>
          <p:cNvPr id="22" name="صورة 21"/>
          <p:cNvPicPr>
            <a:picLocks noChangeAspect="1"/>
          </p:cNvPicPr>
          <p:nvPr/>
        </p:nvPicPr>
        <p:blipFill rotWithShape="1">
          <a:blip r:embed="rId3" cstate="print">
            <a:extLst>
              <a:ext uri="{28A0092B-C50C-407E-A947-70E740481C1C}">
                <a14:useLocalDpi xmlns:a14="http://schemas.microsoft.com/office/drawing/2010/main" val="0"/>
              </a:ext>
            </a:extLst>
          </a:blip>
          <a:srcRect l="12355" t="21031" r="4311" b="2469"/>
          <a:stretch/>
        </p:blipFill>
        <p:spPr>
          <a:xfrm>
            <a:off x="5595675" y="4364040"/>
            <a:ext cx="2473569" cy="1586886"/>
          </a:xfrm>
          <a:prstGeom prst="rect">
            <a:avLst/>
          </a:prstGeom>
        </p:spPr>
      </p:pic>
      <p:pic>
        <p:nvPicPr>
          <p:cNvPr id="23" name="صورة 22"/>
          <p:cNvPicPr>
            <a:picLocks noChangeAspect="1"/>
          </p:cNvPicPr>
          <p:nvPr/>
        </p:nvPicPr>
        <p:blipFill rotWithShape="1">
          <a:blip r:embed="rId4">
            <a:extLst>
              <a:ext uri="{28A0092B-C50C-407E-A947-70E740481C1C}">
                <a14:useLocalDpi xmlns:a14="http://schemas.microsoft.com/office/drawing/2010/main" val="0"/>
              </a:ext>
            </a:extLst>
          </a:blip>
          <a:srcRect l="27382" r="19871" b="15436"/>
          <a:stretch/>
        </p:blipFill>
        <p:spPr>
          <a:xfrm>
            <a:off x="4607169" y="4364039"/>
            <a:ext cx="820616" cy="1586887"/>
          </a:xfrm>
          <a:prstGeom prst="rect">
            <a:avLst/>
          </a:prstGeom>
        </p:spPr>
      </p:pic>
    </p:spTree>
    <p:extLst>
      <p:ext uri="{BB962C8B-B14F-4D97-AF65-F5344CB8AC3E}">
        <p14:creationId xmlns:p14="http://schemas.microsoft.com/office/powerpoint/2010/main" val="527331381"/>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82861"/>
          </a:xfrm>
          <a:prstGeom prst="rect">
            <a:avLst/>
          </a:prstGeom>
        </p:spPr>
      </p:pic>
      <p:sp>
        <p:nvSpPr>
          <p:cNvPr id="2" name="عنوان 1"/>
          <p:cNvSpPr>
            <a:spLocks noGrp="1"/>
          </p:cNvSpPr>
          <p:nvPr>
            <p:ph type="title"/>
          </p:nvPr>
        </p:nvSpPr>
        <p:spPr>
          <a:xfrm>
            <a:off x="1506415" y="142388"/>
            <a:ext cx="10515600" cy="971306"/>
          </a:xfrm>
        </p:spPr>
        <p:txBody>
          <a:bodyPr>
            <a:normAutofit/>
          </a:bodyPr>
          <a:lstStyle/>
          <a:p>
            <a:r>
              <a:rPr lang="ar-SA" sz="4000" dirty="0">
                <a:cs typeface="PT Bold Heading" pitchFamily="2" charset="-78"/>
              </a:rPr>
              <a:t>[حدود حرم المدينة المنورة]</a:t>
            </a:r>
          </a:p>
        </p:txBody>
      </p:sp>
      <p:sp>
        <p:nvSpPr>
          <p:cNvPr id="3" name="عنصر نائب للمحتوى 2"/>
          <p:cNvSpPr>
            <a:spLocks noGrp="1"/>
          </p:cNvSpPr>
          <p:nvPr>
            <p:ph idx="1"/>
          </p:nvPr>
        </p:nvSpPr>
        <p:spPr>
          <a:xfrm>
            <a:off x="838200" y="1825625"/>
            <a:ext cx="10515600" cy="1116867"/>
          </a:xfr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buNone/>
            </a:pPr>
            <a:r>
              <a:rPr lang="ar-SA" dirty="0">
                <a:latin typeface="Sakkal Majalla" pitchFamily="2" charset="-78"/>
                <a:cs typeface="Sakkal Majalla" pitchFamily="2" charset="-78"/>
              </a:rPr>
              <a:t>وحرمها بريد في بريد وهو ما بين عير جبل مشهور بها إلى ثور جبل صغير لونه إلى الحمرة فيه تدوير ليس بالمستطيل خلف أحد من جهة الشمال، وما بين عير إلى ثور هو ما بين لابتيها</a:t>
            </a:r>
          </a:p>
          <a:p>
            <a:pPr marL="0" indent="0">
              <a:buNone/>
            </a:pPr>
            <a:r>
              <a:rPr lang="ar-SA" b="1" dirty="0">
                <a:latin typeface="Sakkal Majalla" pitchFamily="2" charset="-78"/>
                <a:cs typeface="Sakkal Majalla" pitchFamily="2" charset="-78"/>
              </a:rPr>
              <a:t> واللابة الحرة: </a:t>
            </a:r>
            <a:r>
              <a:rPr lang="ar-SA" dirty="0">
                <a:latin typeface="Sakkal Majalla" pitchFamily="2" charset="-78"/>
                <a:cs typeface="Sakkal Majalla" pitchFamily="2" charset="-78"/>
              </a:rPr>
              <a:t>وهي أرض تركبها حجارة سود.</a:t>
            </a:r>
          </a:p>
          <a:p>
            <a:pPr marL="0" indent="0">
              <a:buNone/>
            </a:pP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431" y="3241430"/>
            <a:ext cx="5709138" cy="2660772"/>
          </a:xfrm>
          <a:prstGeom prst="rect">
            <a:avLst/>
          </a:prstGeom>
        </p:spPr>
      </p:pic>
    </p:spTree>
    <p:extLst>
      <p:ext uri="{BB962C8B-B14F-4D97-AF65-F5344CB8AC3E}">
        <p14:creationId xmlns:p14="http://schemas.microsoft.com/office/powerpoint/2010/main" val="1301089137"/>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482861"/>
          </a:xfrm>
          <a:prstGeom prst="rect">
            <a:avLst/>
          </a:prstGeom>
        </p:spPr>
      </p:pic>
      <p:sp>
        <p:nvSpPr>
          <p:cNvPr id="2" name="عنوان 1"/>
          <p:cNvSpPr>
            <a:spLocks noGrp="1"/>
          </p:cNvSpPr>
          <p:nvPr>
            <p:ph type="title"/>
          </p:nvPr>
        </p:nvSpPr>
        <p:spPr>
          <a:xfrm>
            <a:off x="1588476" y="0"/>
            <a:ext cx="10515600" cy="1325563"/>
          </a:xfrm>
        </p:spPr>
        <p:txBody>
          <a:bodyPr>
            <a:normAutofit/>
          </a:bodyPr>
          <a:lstStyle/>
          <a:p>
            <a:r>
              <a:rPr lang="ar-SA" sz="4000" dirty="0">
                <a:cs typeface="PT Bold Heading" pitchFamily="2" charset="-78"/>
              </a:rPr>
              <a:t>[ما الأفضل؟ </a:t>
            </a:r>
            <a:r>
              <a:rPr lang="ar-SA" sz="2000" dirty="0">
                <a:cs typeface="PT Bold Heading" pitchFamily="2" charset="-78"/>
              </a:rPr>
              <a:t>مجاورة مكة أم المدينة المنورة ؟</a:t>
            </a:r>
            <a:r>
              <a:rPr lang="ar-SA" sz="4000" dirty="0">
                <a:cs typeface="PT Bold Heading" pitchFamily="2" charset="-78"/>
              </a:rPr>
              <a:t>]</a:t>
            </a:r>
          </a:p>
        </p:txBody>
      </p:sp>
      <p:graphicFrame>
        <p:nvGraphicFramePr>
          <p:cNvPr id="5" name="رسم تخطيطي 4"/>
          <p:cNvGraphicFramePr/>
          <p:nvPr/>
        </p:nvGraphicFramePr>
        <p:xfrm>
          <a:off x="3915508" y="634701"/>
          <a:ext cx="849923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مستطيل 7"/>
          <p:cNvSpPr/>
          <p:nvPr/>
        </p:nvSpPr>
        <p:spPr>
          <a:xfrm>
            <a:off x="937847" y="4938396"/>
            <a:ext cx="4836580" cy="523220"/>
          </a:xfrm>
          <a:prstGeom prst="rect">
            <a:avLst/>
          </a:prstGeom>
          <a:solidFill>
            <a:schemeClr val="accent2">
              <a:lumMod val="20000"/>
              <a:lumOff val="80000"/>
            </a:schemeClr>
          </a:solidFill>
        </p:spPr>
        <p:style>
          <a:lnRef idx="1">
            <a:schemeClr val="accent3"/>
          </a:lnRef>
          <a:fillRef idx="3">
            <a:schemeClr val="accent3"/>
          </a:fillRef>
          <a:effectRef idx="2">
            <a:schemeClr val="accent3"/>
          </a:effectRef>
          <a:fontRef idx="minor">
            <a:schemeClr val="lt1"/>
          </a:fontRef>
        </p:style>
        <p:txBody>
          <a:bodyPr wrap="none">
            <a:spAutoFit/>
          </a:bodyPr>
          <a:lstStyle/>
          <a:p>
            <a:r>
              <a:rPr lang="ar-SA" sz="2800" dirty="0">
                <a:solidFill>
                  <a:schemeClr val="tx1">
                    <a:lumMod val="95000"/>
                    <a:lumOff val="5000"/>
                  </a:schemeClr>
                </a:solidFill>
                <a:latin typeface="Sakkal Majalla" pitchFamily="2" charset="-78"/>
                <a:cs typeface="Sakkal Majalla" pitchFamily="2" charset="-78"/>
              </a:rPr>
              <a:t>وتضاعف الحسنة والسيئة بمكان وزمان فاضل.</a:t>
            </a:r>
          </a:p>
        </p:txBody>
      </p:sp>
      <p:pic>
        <p:nvPicPr>
          <p:cNvPr id="9" name="صورة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0355" y="3269639"/>
            <a:ext cx="3028950" cy="1514475"/>
          </a:xfrm>
          <a:prstGeom prst="rect">
            <a:avLst/>
          </a:prstGeom>
        </p:spPr>
      </p:pic>
    </p:spTree>
    <p:extLst>
      <p:ext uri="{BB962C8B-B14F-4D97-AF65-F5344CB8AC3E}">
        <p14:creationId xmlns:p14="http://schemas.microsoft.com/office/powerpoint/2010/main" val="3115066475"/>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784"/>
            <a:ext cx="12192000" cy="6764215"/>
          </a:xfrm>
          <a:prstGeom prst="rect">
            <a:avLst/>
          </a:prstGeom>
        </p:spPr>
      </p:pic>
      <p:sp>
        <p:nvSpPr>
          <p:cNvPr id="2" name="عنوان 1"/>
          <p:cNvSpPr>
            <a:spLocks noGrp="1"/>
          </p:cNvSpPr>
          <p:nvPr>
            <p:ph type="title"/>
          </p:nvPr>
        </p:nvSpPr>
        <p:spPr/>
        <p:txBody>
          <a:bodyPr/>
          <a:lstStyle/>
          <a:p>
            <a:r>
              <a:rPr lang="ar-SA" dirty="0">
                <a:cs typeface="PT Bold Heading" pitchFamily="2" charset="-78"/>
              </a:rPr>
              <a:t>أسئلة(اختياري)...</a:t>
            </a:r>
            <a:endParaRPr lang="ar-SA" dirty="0"/>
          </a:p>
        </p:txBody>
      </p:sp>
      <p:sp>
        <p:nvSpPr>
          <p:cNvPr id="5" name="مربع نص 4"/>
          <p:cNvSpPr txBox="1"/>
          <p:nvPr/>
        </p:nvSpPr>
        <p:spPr>
          <a:xfrm>
            <a:off x="2192215" y="1793631"/>
            <a:ext cx="8217877" cy="3539430"/>
          </a:xfrm>
          <a:prstGeom prst="rect">
            <a:avLst/>
          </a:prstGeom>
          <a:noFill/>
        </p:spPr>
        <p:txBody>
          <a:bodyPr wrap="square" rtlCol="1">
            <a:spAutoFit/>
          </a:bodyPr>
          <a:lstStyle/>
          <a:p>
            <a:r>
              <a:rPr lang="ar-SA" sz="2800" b="1" dirty="0">
                <a:latin typeface="Sakkal Majalla" pitchFamily="2" charset="-78"/>
                <a:cs typeface="Sakkal Majalla" pitchFamily="2" charset="-78"/>
              </a:rPr>
              <a:t>1-حكم صيد حرم مكة:</a:t>
            </a:r>
          </a:p>
          <a:p>
            <a:pPr marL="342900" indent="-342900">
              <a:buAutoNum type="arabic1Minus"/>
            </a:pPr>
            <a:r>
              <a:rPr lang="ar-SA" sz="2800" dirty="0">
                <a:latin typeface="Sakkal Majalla" pitchFamily="2" charset="-78"/>
                <a:cs typeface="Sakkal Majalla" pitchFamily="2" charset="-78"/>
              </a:rPr>
              <a:t>مستحب                  ب- محرم       ج- جائز</a:t>
            </a:r>
          </a:p>
          <a:p>
            <a:endParaRPr lang="ar-SA" sz="2800" b="1" dirty="0">
              <a:latin typeface="Sakkal Majalla" pitchFamily="2" charset="-78"/>
              <a:cs typeface="Sakkal Majalla" pitchFamily="2" charset="-78"/>
            </a:endParaRPr>
          </a:p>
          <a:p>
            <a:pPr lvl="0"/>
            <a:r>
              <a:rPr lang="ar-SA" sz="2800" b="1" dirty="0">
                <a:latin typeface="Sakkal Majalla" pitchFamily="2" charset="-78"/>
                <a:cs typeface="Sakkal Majalla" pitchFamily="2" charset="-78"/>
              </a:rPr>
              <a:t>2-  قطع اليابس والثمرة وما زرعه الآدمي من نبات مكة:</a:t>
            </a:r>
          </a:p>
          <a:p>
            <a:r>
              <a:rPr lang="ar-SA" sz="2800" dirty="0">
                <a:latin typeface="Sakkal Majalla" pitchFamily="2" charset="-78"/>
                <a:cs typeface="Sakkal Majalla" pitchFamily="2" charset="-78"/>
              </a:rPr>
              <a:t>أ- يجوز                        ب- يحرم         ج- مباح</a:t>
            </a:r>
          </a:p>
          <a:p>
            <a:endParaRPr lang="ar-SA" sz="2800" dirty="0">
              <a:latin typeface="Sakkal Majalla" pitchFamily="2" charset="-78"/>
              <a:cs typeface="Sakkal Majalla" pitchFamily="2" charset="-78"/>
            </a:endParaRPr>
          </a:p>
          <a:p>
            <a:r>
              <a:rPr lang="ar-SA" sz="2800" b="1" dirty="0">
                <a:latin typeface="Sakkal Majalla" pitchFamily="2" charset="-78"/>
                <a:cs typeface="Sakkal Majalla" pitchFamily="2" charset="-78"/>
              </a:rPr>
              <a:t>3- حشيش المدينة لغرض العلف:</a:t>
            </a:r>
          </a:p>
          <a:p>
            <a:r>
              <a:rPr lang="ar-SA" sz="2800" dirty="0">
                <a:latin typeface="Sakkal Majalla" pitchFamily="2" charset="-78"/>
                <a:cs typeface="Sakkal Majalla" pitchFamily="2" charset="-78"/>
              </a:rPr>
              <a:t>أ- يحرم                    ب- يجوز            ج- مباح </a:t>
            </a:r>
          </a:p>
        </p:txBody>
      </p:sp>
      <p:sp>
        <p:nvSpPr>
          <p:cNvPr id="6" name="نجمة ذات 5 نقاط 5"/>
          <p:cNvSpPr/>
          <p:nvPr/>
        </p:nvSpPr>
        <p:spPr>
          <a:xfrm>
            <a:off x="7819291" y="2192215"/>
            <a:ext cx="222739" cy="211015"/>
          </a:xfrm>
          <a:prstGeom prst="star5">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7" name="نجمة ذات 5 نقاط 6"/>
          <p:cNvSpPr/>
          <p:nvPr/>
        </p:nvSpPr>
        <p:spPr>
          <a:xfrm>
            <a:off x="6670429" y="4759569"/>
            <a:ext cx="222739" cy="211015"/>
          </a:xfrm>
          <a:prstGeom prst="star5">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8" name="نجمة ذات 5 نقاط 7"/>
          <p:cNvSpPr/>
          <p:nvPr/>
        </p:nvSpPr>
        <p:spPr>
          <a:xfrm>
            <a:off x="9905999" y="3457838"/>
            <a:ext cx="222739" cy="211015"/>
          </a:xfrm>
          <a:prstGeom prst="star5">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93" y="2778369"/>
            <a:ext cx="1416900" cy="2368062"/>
          </a:xfrm>
          <a:prstGeom prst="rect">
            <a:avLst/>
          </a:prstGeom>
        </p:spPr>
      </p:pic>
    </p:spTree>
    <p:extLst>
      <p:ext uri="{BB962C8B-B14F-4D97-AF65-F5344CB8AC3E}">
        <p14:creationId xmlns:p14="http://schemas.microsoft.com/office/powerpoint/2010/main" val="3775274604"/>
      </p:ext>
    </p:extLst>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139"/>
            <a:ext cx="12192000" cy="6482861"/>
          </a:xfrm>
          <a:prstGeom prst="rect">
            <a:avLst/>
          </a:prstGeom>
        </p:spPr>
      </p:pic>
      <p:sp>
        <p:nvSpPr>
          <p:cNvPr id="2" name="عنوان 1"/>
          <p:cNvSpPr>
            <a:spLocks noGrp="1"/>
          </p:cNvSpPr>
          <p:nvPr>
            <p:ph type="title"/>
          </p:nvPr>
        </p:nvSpPr>
        <p:spPr/>
        <p:txBody>
          <a:bodyPr/>
          <a:lstStyle/>
          <a:p>
            <a:r>
              <a:rPr lang="ar-SA" dirty="0">
                <a:cs typeface="PT Bold Heading" pitchFamily="2" charset="-78"/>
              </a:rPr>
              <a:t>أسئلة(صح وخطأ)...</a:t>
            </a:r>
            <a:endParaRPr lang="ar-SA" dirty="0"/>
          </a:p>
        </p:txBody>
      </p:sp>
      <p:sp>
        <p:nvSpPr>
          <p:cNvPr id="3" name="عنصر نائب للمحتوى 2"/>
          <p:cNvSpPr>
            <a:spLocks noGrp="1"/>
          </p:cNvSpPr>
          <p:nvPr>
            <p:ph idx="1"/>
          </p:nvPr>
        </p:nvSpPr>
        <p:spPr/>
        <p:txBody>
          <a:bodyPr/>
          <a:lstStyle/>
          <a:p>
            <a:pPr marL="0" lvl="0" indent="0">
              <a:buNone/>
            </a:pPr>
            <a:endParaRPr lang="ar-SA" dirty="0"/>
          </a:p>
          <a:p>
            <a:pPr marL="0" lvl="0" indent="0">
              <a:buNone/>
            </a:pPr>
            <a:r>
              <a:rPr lang="ar-SA" dirty="0"/>
              <a:t>1- </a:t>
            </a:r>
            <a:r>
              <a:rPr lang="ar-SA" b="1" u="sng" dirty="0">
                <a:latin typeface="Sakkal Majalla" pitchFamily="2" charset="-78"/>
                <a:cs typeface="Sakkal Majalla" pitchFamily="2" charset="-78"/>
              </a:rPr>
              <a:t>وتستحب</a:t>
            </a:r>
            <a:r>
              <a:rPr lang="ar-SA" dirty="0">
                <a:latin typeface="Sakkal Majalla" pitchFamily="2" charset="-78"/>
                <a:cs typeface="Sakkal Majalla" pitchFamily="2" charset="-78"/>
              </a:rPr>
              <a:t> المجاورة بمكة وهي أفضل من المدينة (صح)</a:t>
            </a:r>
          </a:p>
          <a:p>
            <a:pPr marL="0" lvl="0" indent="0">
              <a:buNone/>
            </a:pPr>
            <a:endParaRPr lang="ar-SA" dirty="0">
              <a:latin typeface="Sakkal Majalla" pitchFamily="2" charset="-78"/>
              <a:cs typeface="Sakkal Majalla" pitchFamily="2" charset="-78"/>
            </a:endParaRPr>
          </a:p>
          <a:p>
            <a:pPr marL="0" indent="0">
              <a:buNone/>
            </a:pPr>
            <a:r>
              <a:rPr lang="ar-SA" dirty="0">
                <a:latin typeface="Sakkal Majalla" pitchFamily="2" charset="-78"/>
                <a:cs typeface="Sakkal Majalla" pitchFamily="2" charset="-78"/>
              </a:rPr>
              <a:t>2- </a:t>
            </a:r>
            <a:r>
              <a:rPr lang="ar-SA" b="1" dirty="0">
                <a:latin typeface="Sakkal Majalla" pitchFamily="2" charset="-78"/>
                <a:cs typeface="Sakkal Majalla" pitchFamily="2" charset="-78"/>
              </a:rPr>
              <a:t> واللابة الحرة: </a:t>
            </a:r>
            <a:r>
              <a:rPr lang="ar-SA" dirty="0">
                <a:latin typeface="Sakkal Majalla" pitchFamily="2" charset="-78"/>
                <a:cs typeface="Sakkal Majalla" pitchFamily="2" charset="-78"/>
              </a:rPr>
              <a:t>وهي أرض تركبها حجارة سود(صح)</a:t>
            </a:r>
          </a:p>
          <a:p>
            <a:pPr marL="0" indent="0">
              <a:buNone/>
            </a:pPr>
            <a:endParaRPr lang="ar-SA" dirty="0">
              <a:latin typeface="Sakkal Majalla" pitchFamily="2" charset="-78"/>
              <a:cs typeface="Sakkal Majalla" pitchFamily="2" charset="-78"/>
            </a:endParaRPr>
          </a:p>
          <a:p>
            <a:pPr marL="0" indent="0">
              <a:buNone/>
            </a:pPr>
            <a:r>
              <a:rPr lang="ar-SA" dirty="0">
                <a:latin typeface="Sakkal Majalla" pitchFamily="2" charset="-78"/>
                <a:cs typeface="Sakkal Majalla" pitchFamily="2" charset="-78"/>
              </a:rPr>
              <a:t>3-</a:t>
            </a:r>
            <a:r>
              <a:rPr lang="ar-SA" b="1" u="sng" dirty="0">
                <a:latin typeface="Sakkal Majalla" pitchFamily="2" charset="-78"/>
                <a:cs typeface="Sakkal Majalla" pitchFamily="2" charset="-78"/>
              </a:rPr>
              <a:t> يكره </a:t>
            </a:r>
            <a:r>
              <a:rPr lang="ar-SA" dirty="0">
                <a:latin typeface="Sakkal Majalla" pitchFamily="2" charset="-78"/>
                <a:cs typeface="Sakkal Majalla" pitchFamily="2" charset="-78"/>
              </a:rPr>
              <a:t>إخراج ماء زمزم(خطأ)</a:t>
            </a:r>
          </a:p>
          <a:p>
            <a:pPr marL="0" lvl="0" indent="0">
              <a:buNone/>
            </a:pPr>
            <a:endParaRPr lang="ar-SA" dirty="0"/>
          </a:p>
          <a:p>
            <a:pPr marL="0" indent="0">
              <a:buNone/>
            </a:pPr>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723" y="2368794"/>
            <a:ext cx="1828800" cy="2495550"/>
          </a:xfrm>
          <a:prstGeom prst="rect">
            <a:avLst/>
          </a:prstGeom>
        </p:spPr>
      </p:pic>
    </p:spTree>
    <p:extLst>
      <p:ext uri="{BB962C8B-B14F-4D97-AF65-F5344CB8AC3E}">
        <p14:creationId xmlns:p14="http://schemas.microsoft.com/office/powerpoint/2010/main" val="2347097224"/>
      </p:ext>
    </p:extLst>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22653ED1-09A9-4956-9820-62B6FC11F7C1}"/>
              </a:ext>
            </a:extLst>
          </p:cNvPr>
          <p:cNvSpPr txBox="1"/>
          <p:nvPr/>
        </p:nvSpPr>
        <p:spPr>
          <a:xfrm>
            <a:off x="-949185" y="5454317"/>
            <a:ext cx="7482051"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545454"/>
                </a:solidFill>
                <a:uLnTx/>
                <a:uFillTx/>
                <a:latin typeface="Microsoft Uighur" pitchFamily="2" charset="-78"/>
                <a:cs typeface="Microsoft Uighur" pitchFamily="2" charset="-78"/>
              </a:rPr>
              <a:t>-باب ذكر دخول مكة وما يتعلق به من الطواف والسعي-</a:t>
            </a:r>
          </a:p>
        </p:txBody>
      </p:sp>
    </p:spTree>
    <p:extLst>
      <p:ext uri="{BB962C8B-B14F-4D97-AF65-F5344CB8AC3E}">
        <p14:creationId xmlns:p14="http://schemas.microsoft.com/office/powerpoint/2010/main" val="1507594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رسم 15" descr="شاشة جهاز العرض">
            <a:extLst>
              <a:ext uri="{FF2B5EF4-FFF2-40B4-BE49-F238E27FC236}">
                <a16:creationId xmlns:a16="http://schemas.microsoft.com/office/drawing/2014/main" id="{E4A5DD99-D4B5-478B-BD50-8FBEAF6C78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58" t="8679" b="32939"/>
          <a:stretch/>
        </p:blipFill>
        <p:spPr>
          <a:xfrm>
            <a:off x="4385328" y="88234"/>
            <a:ext cx="3689683" cy="1187116"/>
          </a:xfrm>
          <a:prstGeom prst="rect">
            <a:avLst/>
          </a:prstGeom>
        </p:spPr>
      </p:pic>
      <p:sp>
        <p:nvSpPr>
          <p:cNvPr id="18" name="مربع نص 17">
            <a:extLst>
              <a:ext uri="{FF2B5EF4-FFF2-40B4-BE49-F238E27FC236}">
                <a16:creationId xmlns:a16="http://schemas.microsoft.com/office/drawing/2014/main" id="{6586A960-AD24-4176-8562-6EAC56328495}"/>
              </a:ext>
            </a:extLst>
          </p:cNvPr>
          <p:cNvSpPr txBox="1"/>
          <p:nvPr/>
        </p:nvSpPr>
        <p:spPr>
          <a:xfrm>
            <a:off x="3048000" y="421488"/>
            <a:ext cx="609600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محاور العرض</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20" name="مستطيل: زوايا مستديرة 19">
            <a:hlinkClick r:id="rId5" action="ppaction://hlinksldjump"/>
            <a:extLst>
              <a:ext uri="{FF2B5EF4-FFF2-40B4-BE49-F238E27FC236}">
                <a16:creationId xmlns:a16="http://schemas.microsoft.com/office/drawing/2014/main" id="{CA761501-6C88-4B6A-9AA1-DAE4D3C23B78}"/>
              </a:ext>
            </a:extLst>
          </p:cNvPr>
          <p:cNvSpPr/>
          <p:nvPr/>
        </p:nvSpPr>
        <p:spPr>
          <a:xfrm>
            <a:off x="6730248" y="1699207"/>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يسن عند الدخول والخروج من مكة</a:t>
            </a: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22" name="مستطيل: زوايا مستديرة 21">
            <a:hlinkClick r:id="rId5" action="ppaction://hlinksldjump"/>
            <a:extLst>
              <a:ext uri="{FF2B5EF4-FFF2-40B4-BE49-F238E27FC236}">
                <a16:creationId xmlns:a16="http://schemas.microsoft.com/office/drawing/2014/main" id="{22AF657B-7F8C-4BFA-9067-05BF1DD7E4FE}"/>
              </a:ext>
            </a:extLst>
          </p:cNvPr>
          <p:cNvSpPr/>
          <p:nvPr/>
        </p:nvSpPr>
        <p:spPr>
          <a:xfrm>
            <a:off x="902584" y="16909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ما يسن عند دخول المسجد الحرام</a:t>
            </a:r>
          </a:p>
        </p:txBody>
      </p:sp>
      <p:sp>
        <p:nvSpPr>
          <p:cNvPr id="24" name="مستطيل: زوايا مستديرة 23">
            <a:hlinkClick r:id="rId6" action="ppaction://hlinksldjump"/>
            <a:extLst>
              <a:ext uri="{FF2B5EF4-FFF2-40B4-BE49-F238E27FC236}">
                <a16:creationId xmlns:a16="http://schemas.microsoft.com/office/drawing/2014/main" id="{CC7D0475-5F55-4E0F-BD65-CF73C510B935}"/>
              </a:ext>
            </a:extLst>
          </p:cNvPr>
          <p:cNvSpPr/>
          <p:nvPr/>
        </p:nvSpPr>
        <p:spPr>
          <a:xfrm>
            <a:off x="6730248" y="2422261"/>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صفة الطواف</a:t>
            </a:r>
          </a:p>
        </p:txBody>
      </p:sp>
      <p:sp>
        <p:nvSpPr>
          <p:cNvPr id="26" name="مستطيل: زوايا مستديرة 25">
            <a:hlinkClick r:id="rId7" action="ppaction://hlinksldjump"/>
            <a:extLst>
              <a:ext uri="{FF2B5EF4-FFF2-40B4-BE49-F238E27FC236}">
                <a16:creationId xmlns:a16="http://schemas.microsoft.com/office/drawing/2014/main" id="{C5A84B6D-72CD-4F4F-BDB1-9319AA66A197}"/>
              </a:ext>
            </a:extLst>
          </p:cNvPr>
          <p:cNvSpPr/>
          <p:nvPr/>
        </p:nvSpPr>
        <p:spPr>
          <a:xfrm>
            <a:off x="902584" y="2422260"/>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مراتب استلام الحجر الاسود</a:t>
            </a:r>
          </a:p>
        </p:txBody>
      </p:sp>
      <p:sp>
        <p:nvSpPr>
          <p:cNvPr id="28" name="مستطيل: زوايا مستديرة 27">
            <a:hlinkClick r:id="rId8" action="ppaction://hlinksldjump"/>
            <a:extLst>
              <a:ext uri="{FF2B5EF4-FFF2-40B4-BE49-F238E27FC236}">
                <a16:creationId xmlns:a16="http://schemas.microsoft.com/office/drawing/2014/main" id="{BFA2EBED-E7AB-44B4-A851-EE79255A4F95}"/>
              </a:ext>
            </a:extLst>
          </p:cNvPr>
          <p:cNvSpPr/>
          <p:nvPr/>
        </p:nvSpPr>
        <p:spPr>
          <a:xfrm>
            <a:off x="6730248" y="3145315"/>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قضاء الرمل</a:t>
            </a:r>
          </a:p>
        </p:txBody>
      </p:sp>
      <p:sp>
        <p:nvSpPr>
          <p:cNvPr id="30" name="مستطيل: زوايا مستديرة 29">
            <a:hlinkClick r:id="rId9" action="ppaction://hlinksldjump"/>
            <a:extLst>
              <a:ext uri="{FF2B5EF4-FFF2-40B4-BE49-F238E27FC236}">
                <a16:creationId xmlns:a16="http://schemas.microsoft.com/office/drawing/2014/main" id="{6DC2C765-8107-497A-9B0E-1D5F29824A19}"/>
              </a:ext>
            </a:extLst>
          </p:cNvPr>
          <p:cNvSpPr/>
          <p:nvPr/>
        </p:nvSpPr>
        <p:spPr>
          <a:xfrm>
            <a:off x="902584" y="3153559"/>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من لا يصح طوافه</a:t>
            </a:r>
          </a:p>
        </p:txBody>
      </p:sp>
      <p:sp>
        <p:nvSpPr>
          <p:cNvPr id="32" name="مستطيل: زوايا مستديرة 31">
            <a:hlinkClick r:id="rId10" action="ppaction://hlinksldjump"/>
            <a:extLst>
              <a:ext uri="{FF2B5EF4-FFF2-40B4-BE49-F238E27FC236}">
                <a16:creationId xmlns:a16="http://schemas.microsoft.com/office/drawing/2014/main" id="{84EB4385-F6D2-451E-A06D-63D4B15152D3}"/>
              </a:ext>
            </a:extLst>
          </p:cNvPr>
          <p:cNvSpPr/>
          <p:nvPr/>
        </p:nvSpPr>
        <p:spPr>
          <a:xfrm>
            <a:off x="6730248" y="3869144"/>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صفة السعي</a:t>
            </a:r>
          </a:p>
        </p:txBody>
      </p:sp>
      <p:sp>
        <p:nvSpPr>
          <p:cNvPr id="34" name="مستطيل: زوايا مستديرة 33">
            <a:hlinkClick r:id="rId11" action="ppaction://hlinksldjump"/>
            <a:extLst>
              <a:ext uri="{FF2B5EF4-FFF2-40B4-BE49-F238E27FC236}">
                <a16:creationId xmlns:a16="http://schemas.microsoft.com/office/drawing/2014/main" id="{77817E30-89E4-4F6F-B592-2877F1A3A018}"/>
              </a:ext>
            </a:extLst>
          </p:cNvPr>
          <p:cNvSpPr/>
          <p:nvPr/>
        </p:nvSpPr>
        <p:spPr>
          <a:xfrm>
            <a:off x="902584" y="3884858"/>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شروط السعي</a:t>
            </a:r>
          </a:p>
        </p:txBody>
      </p:sp>
      <p:sp>
        <p:nvSpPr>
          <p:cNvPr id="36" name="مستطيل: زوايا مستديرة 35">
            <a:hlinkClick r:id="rId11" action="ppaction://hlinksldjump"/>
            <a:extLst>
              <a:ext uri="{FF2B5EF4-FFF2-40B4-BE49-F238E27FC236}">
                <a16:creationId xmlns:a16="http://schemas.microsoft.com/office/drawing/2014/main" id="{F69C6C6B-DEB6-4F14-83D3-AA94F09DCD54}"/>
              </a:ext>
            </a:extLst>
          </p:cNvPr>
          <p:cNvSpPr/>
          <p:nvPr/>
        </p:nvSpPr>
        <p:spPr>
          <a:xfrm>
            <a:off x="6730248" y="4592973"/>
            <a:ext cx="4559168" cy="584775"/>
          </a:xfrm>
          <a:prstGeom prst="roundRect">
            <a:avLst/>
          </a:prstGeom>
          <a:solidFill>
            <a:srgbClr val="FFF2CC"/>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سنن السعي </a:t>
            </a:r>
          </a:p>
        </p:txBody>
      </p:sp>
      <p:sp>
        <p:nvSpPr>
          <p:cNvPr id="38" name="مستطيل: زوايا مستديرة 37">
            <a:hlinkClick r:id="rId12" action="ppaction://hlinksldjump"/>
            <a:extLst>
              <a:ext uri="{FF2B5EF4-FFF2-40B4-BE49-F238E27FC236}">
                <a16:creationId xmlns:a16="http://schemas.microsoft.com/office/drawing/2014/main" id="{3369224C-8B06-484B-B913-1D12C635EFB0}"/>
              </a:ext>
            </a:extLst>
          </p:cNvPr>
          <p:cNvSpPr/>
          <p:nvPr/>
        </p:nvSpPr>
        <p:spPr>
          <a:xfrm>
            <a:off x="902584" y="4614262"/>
            <a:ext cx="4559168" cy="584775"/>
          </a:xfrm>
          <a:prstGeom prst="roundRect">
            <a:avLst/>
          </a:prstGeom>
          <a:solidFill>
            <a:srgbClr val="E9E7E7"/>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بعد السعي</a:t>
            </a:r>
          </a:p>
        </p:txBody>
      </p:sp>
      <p:sp>
        <p:nvSpPr>
          <p:cNvPr id="40" name="مستطيل: زوايا مستديرة 39">
            <a:hlinkClick r:id="rId13" action="ppaction://hlinksldjump"/>
            <a:extLst>
              <a:ext uri="{FF2B5EF4-FFF2-40B4-BE49-F238E27FC236}">
                <a16:creationId xmlns:a16="http://schemas.microsoft.com/office/drawing/2014/main" id="{F78E146E-5B71-45E6-A9AC-D6E3399D9951}"/>
              </a:ext>
            </a:extLst>
          </p:cNvPr>
          <p:cNvSpPr/>
          <p:nvPr/>
        </p:nvSpPr>
        <p:spPr>
          <a:xfrm>
            <a:off x="4897871" y="5530895"/>
            <a:ext cx="2664595" cy="584775"/>
          </a:xfrm>
          <a:prstGeom prst="roundRect">
            <a:avLst/>
          </a:prstGeom>
          <a:solidFill>
            <a:schemeClr val="accent4">
              <a:lumMod val="40000"/>
              <a:lumOff val="60000"/>
              <a:alpha val="71000"/>
            </a:schemeClr>
          </a:solidFill>
          <a:ln>
            <a:solidFill>
              <a:srgbClr val="663717"/>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الاسئلة</a:t>
            </a:r>
          </a:p>
        </p:txBody>
      </p:sp>
    </p:spTree>
    <p:extLst>
      <p:ext uri="{BB962C8B-B14F-4D97-AF65-F5344CB8AC3E}">
        <p14:creationId xmlns:p14="http://schemas.microsoft.com/office/powerpoint/2010/main" val="455325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3783EC66-3A0C-4095-A810-498A3F2AF7FB}"/>
              </a:ext>
            </a:extLst>
          </p:cNvPr>
          <p:cNvSpPr/>
          <p:nvPr/>
        </p:nvSpPr>
        <p:spPr>
          <a:xfrm>
            <a:off x="5815932" y="1015244"/>
            <a:ext cx="5886390" cy="644577"/>
          </a:xfrm>
          <a:prstGeom prst="roundRect">
            <a:avLst/>
          </a:prstGeom>
          <a:noFill/>
          <a:ln w="47625" cmpd="tri">
            <a:solidFill>
              <a:srgbClr val="FCE6C3"/>
            </a:solid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عند الدخول والخروج من مكة</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7" name="موصل: على شكل مرفق 6">
            <a:extLst>
              <a:ext uri="{FF2B5EF4-FFF2-40B4-BE49-F238E27FC236}">
                <a16:creationId xmlns:a16="http://schemas.microsoft.com/office/drawing/2014/main" id="{1373A707-180C-40FC-AF16-114690DAC679}"/>
              </a:ext>
            </a:extLst>
          </p:cNvPr>
          <p:cNvCxnSpPr>
            <a:cxnSpLocks/>
            <a:endCxn id="2" idx="3"/>
          </p:cNvCxnSpPr>
          <p:nvPr/>
        </p:nvCxnSpPr>
        <p:spPr>
          <a:xfrm rot="5400000">
            <a:off x="10958608" y="1668105"/>
            <a:ext cx="555049" cy="372239"/>
          </a:xfrm>
          <a:prstGeom prst="bentConnector2">
            <a:avLst/>
          </a:prstGeom>
          <a:ln w="3175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مستطيل: زوايا مستديرة 1">
            <a:extLst>
              <a:ext uri="{FF2B5EF4-FFF2-40B4-BE49-F238E27FC236}">
                <a16:creationId xmlns:a16="http://schemas.microsoft.com/office/drawing/2014/main" id="{2AD5E7AA-5128-425F-8BBC-F0CAE62473EC}"/>
              </a:ext>
            </a:extLst>
          </p:cNvPr>
          <p:cNvSpPr/>
          <p:nvPr/>
        </p:nvSpPr>
        <p:spPr>
          <a:xfrm>
            <a:off x="7236248" y="1809460"/>
            <a:ext cx="3813764" cy="644577"/>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الدخول من أعلاها</a:t>
            </a:r>
          </a:p>
        </p:txBody>
      </p:sp>
      <p:cxnSp>
        <p:nvCxnSpPr>
          <p:cNvPr id="6" name="موصل: على شكل مرفق 5">
            <a:extLst>
              <a:ext uri="{FF2B5EF4-FFF2-40B4-BE49-F238E27FC236}">
                <a16:creationId xmlns:a16="http://schemas.microsoft.com/office/drawing/2014/main" id="{2F1BBD0F-0110-44E2-861E-4F2EC7F49A98}"/>
              </a:ext>
            </a:extLst>
          </p:cNvPr>
          <p:cNvCxnSpPr>
            <a:cxnSpLocks/>
            <a:endCxn id="17" idx="3"/>
          </p:cNvCxnSpPr>
          <p:nvPr/>
        </p:nvCxnSpPr>
        <p:spPr>
          <a:xfrm rot="5400000">
            <a:off x="6603021" y="1703772"/>
            <a:ext cx="555049" cy="337446"/>
          </a:xfrm>
          <a:prstGeom prst="bentConnector2">
            <a:avLst/>
          </a:prstGeom>
          <a:ln w="3175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مستطيل: زوايا مستديرة 16">
            <a:extLst>
              <a:ext uri="{FF2B5EF4-FFF2-40B4-BE49-F238E27FC236}">
                <a16:creationId xmlns:a16="http://schemas.microsoft.com/office/drawing/2014/main" id="{47070C90-3F39-468E-9B21-357775F5CA18}"/>
              </a:ext>
            </a:extLst>
          </p:cNvPr>
          <p:cNvSpPr/>
          <p:nvPr/>
        </p:nvSpPr>
        <p:spPr>
          <a:xfrm>
            <a:off x="2898058" y="1827731"/>
            <a:ext cx="3813764" cy="644577"/>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الخروج من أسفلها</a:t>
            </a:r>
          </a:p>
        </p:txBody>
      </p:sp>
      <p:sp>
        <p:nvSpPr>
          <p:cNvPr id="38" name="مستطيل: زوايا مستديرة 37">
            <a:extLst>
              <a:ext uri="{FF2B5EF4-FFF2-40B4-BE49-F238E27FC236}">
                <a16:creationId xmlns:a16="http://schemas.microsoft.com/office/drawing/2014/main" id="{ADB0FA10-72AF-470F-9285-A8B45B42B60B}"/>
              </a:ext>
            </a:extLst>
          </p:cNvPr>
          <p:cNvSpPr/>
          <p:nvPr/>
        </p:nvSpPr>
        <p:spPr>
          <a:xfrm>
            <a:off x="5815931" y="3268274"/>
            <a:ext cx="5606321" cy="519056"/>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 يسن دخول المسجد الحرام  من باب بني شيبة</a:t>
            </a:r>
          </a:p>
        </p:txBody>
      </p:sp>
      <p:sp>
        <p:nvSpPr>
          <p:cNvPr id="42" name="مستطيل: زوايا مستديرة 41">
            <a:extLst>
              <a:ext uri="{FF2B5EF4-FFF2-40B4-BE49-F238E27FC236}">
                <a16:creationId xmlns:a16="http://schemas.microsoft.com/office/drawing/2014/main" id="{B1C2EEBE-7B34-4084-9D12-8FC7EC7CC2BD}"/>
              </a:ext>
            </a:extLst>
          </p:cNvPr>
          <p:cNvSpPr/>
          <p:nvPr/>
        </p:nvSpPr>
        <p:spPr>
          <a:xfrm>
            <a:off x="11005868" y="3220119"/>
            <a:ext cx="460528" cy="55724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a:t>
            </a:r>
          </a:p>
        </p:txBody>
      </p:sp>
      <p:cxnSp>
        <p:nvCxnSpPr>
          <p:cNvPr id="51" name="موصل: على شكل مرفق 50">
            <a:extLst>
              <a:ext uri="{FF2B5EF4-FFF2-40B4-BE49-F238E27FC236}">
                <a16:creationId xmlns:a16="http://schemas.microsoft.com/office/drawing/2014/main" id="{61D3C8FB-9C30-4442-8AE6-85BE7264F7BF}"/>
              </a:ext>
            </a:extLst>
          </p:cNvPr>
          <p:cNvCxnSpPr>
            <a:cxnSpLocks/>
            <a:stCxn id="33" idx="3"/>
            <a:endCxn id="42" idx="3"/>
          </p:cNvCxnSpPr>
          <p:nvPr/>
        </p:nvCxnSpPr>
        <p:spPr>
          <a:xfrm flipH="1">
            <a:off x="11466396" y="2849043"/>
            <a:ext cx="235925" cy="649700"/>
          </a:xfrm>
          <a:prstGeom prst="bentConnector3">
            <a:avLst>
              <a:gd name="adj1" fmla="val -96895"/>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مربع نص 32">
            <a:extLst>
              <a:ext uri="{FF2B5EF4-FFF2-40B4-BE49-F238E27FC236}">
                <a16:creationId xmlns:a16="http://schemas.microsoft.com/office/drawing/2014/main" id="{74F088DD-A556-476B-A012-1875D59FE7B8}"/>
              </a:ext>
            </a:extLst>
          </p:cNvPr>
          <p:cNvSpPr txBox="1"/>
          <p:nvPr/>
        </p:nvSpPr>
        <p:spPr>
          <a:xfrm>
            <a:off x="6571279" y="2572044"/>
            <a:ext cx="5131042"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عند دخول المسجد الحرام</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48" name="رابط مستقيم 47">
            <a:extLst>
              <a:ext uri="{FF2B5EF4-FFF2-40B4-BE49-F238E27FC236}">
                <a16:creationId xmlns:a16="http://schemas.microsoft.com/office/drawing/2014/main" id="{37A7452B-3D94-4A58-978A-4C004EF636A3}"/>
              </a:ext>
            </a:extLst>
          </p:cNvPr>
          <p:cNvCxnSpPr/>
          <p:nvPr/>
        </p:nvCxnSpPr>
        <p:spPr>
          <a:xfrm flipH="1">
            <a:off x="7792485" y="3124399"/>
            <a:ext cx="3992463" cy="0"/>
          </a:xfrm>
          <a:prstGeom prst="line">
            <a:avLst/>
          </a:prstGeom>
          <a:ln w="31750">
            <a:solidFill>
              <a:srgbClr val="5C2A08"/>
            </a:solidFill>
            <a:prstDash val="sysDot"/>
          </a:ln>
        </p:spPr>
        <p:style>
          <a:lnRef idx="1">
            <a:schemeClr val="accent1"/>
          </a:lnRef>
          <a:fillRef idx="0">
            <a:schemeClr val="accent1"/>
          </a:fillRef>
          <a:effectRef idx="0">
            <a:schemeClr val="accent1"/>
          </a:effectRef>
          <a:fontRef idx="minor">
            <a:schemeClr val="tx1"/>
          </a:fontRef>
        </p:style>
      </p:cxnSp>
      <p:sp>
        <p:nvSpPr>
          <p:cNvPr id="28" name="مربع نص 27">
            <a:extLst>
              <a:ext uri="{FF2B5EF4-FFF2-40B4-BE49-F238E27FC236}">
                <a16:creationId xmlns:a16="http://schemas.microsoft.com/office/drawing/2014/main" id="{ADBAE230-D659-4A6C-B83B-4EC3E18ACA05}"/>
              </a:ext>
            </a:extLst>
          </p:cNvPr>
          <p:cNvSpPr txBox="1"/>
          <p:nvPr/>
        </p:nvSpPr>
        <p:spPr>
          <a:xfrm>
            <a:off x="349679" y="3858708"/>
            <a:ext cx="10744620" cy="1015663"/>
          </a:xfrm>
          <a:prstGeom prst="rect">
            <a:avLst/>
          </a:prstGeom>
          <a:noFill/>
          <a:ln w="6350">
            <a:no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لما روى مسلم وغيره عن جابر (أن النبي - صَلَّى اللَّهُ عَلَيْهِ وَسَلَّمَ - دخل مكة ارتفاع الضحى وأناخ راحلته عند بني شيبة ثم دخل). </a:t>
            </a:r>
          </a:p>
        </p:txBody>
      </p:sp>
      <p:cxnSp>
        <p:nvCxnSpPr>
          <p:cNvPr id="29" name="موصل: على شكل مرفق 28">
            <a:extLst>
              <a:ext uri="{FF2B5EF4-FFF2-40B4-BE49-F238E27FC236}">
                <a16:creationId xmlns:a16="http://schemas.microsoft.com/office/drawing/2014/main" id="{9E2251DB-9CD5-462D-AC78-CAED936A4521}"/>
              </a:ext>
            </a:extLst>
          </p:cNvPr>
          <p:cNvCxnSpPr>
            <a:cxnSpLocks/>
            <a:stCxn id="33" idx="3"/>
            <a:endCxn id="9" idx="3"/>
          </p:cNvCxnSpPr>
          <p:nvPr/>
        </p:nvCxnSpPr>
        <p:spPr>
          <a:xfrm flipH="1">
            <a:off x="10549414" y="2849043"/>
            <a:ext cx="1152907" cy="2294103"/>
          </a:xfrm>
          <a:prstGeom prst="bentConnector3">
            <a:avLst>
              <a:gd name="adj1" fmla="val -1982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D55432E5-C86F-492A-BC1D-E2BC447C932D}"/>
              </a:ext>
            </a:extLst>
          </p:cNvPr>
          <p:cNvSpPr/>
          <p:nvPr/>
        </p:nvSpPr>
        <p:spPr>
          <a:xfrm>
            <a:off x="7094922" y="4888792"/>
            <a:ext cx="3179221" cy="521478"/>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يسن أن يقول عند دخوله :</a:t>
            </a:r>
          </a:p>
        </p:txBody>
      </p:sp>
      <p:sp>
        <p:nvSpPr>
          <p:cNvPr id="9" name="مستطيل: زوايا مستديرة 8">
            <a:extLst>
              <a:ext uri="{FF2B5EF4-FFF2-40B4-BE49-F238E27FC236}">
                <a16:creationId xmlns:a16="http://schemas.microsoft.com/office/drawing/2014/main" id="{822199AF-61AC-4815-A9D8-395B9AA41457}"/>
              </a:ext>
            </a:extLst>
          </p:cNvPr>
          <p:cNvSpPr/>
          <p:nvPr/>
        </p:nvSpPr>
        <p:spPr>
          <a:xfrm>
            <a:off x="10088886" y="4866147"/>
            <a:ext cx="460528" cy="55399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a:t>
            </a:r>
          </a:p>
        </p:txBody>
      </p:sp>
      <p:sp>
        <p:nvSpPr>
          <p:cNvPr id="21" name="مربع نص 20">
            <a:extLst>
              <a:ext uri="{FF2B5EF4-FFF2-40B4-BE49-F238E27FC236}">
                <a16:creationId xmlns:a16="http://schemas.microsoft.com/office/drawing/2014/main" id="{E73212C9-ABA5-44FA-A826-2F8F8FF0EBF6}"/>
              </a:ext>
            </a:extLst>
          </p:cNvPr>
          <p:cNvSpPr txBox="1"/>
          <p:nvPr/>
        </p:nvSpPr>
        <p:spPr>
          <a:xfrm>
            <a:off x="587292" y="5581908"/>
            <a:ext cx="9215279" cy="523220"/>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بسم الله وبالله ومن الله وإلى الله، اللهم أفتح لي أبواب فضلك، ذكره في أسباب الهداية </a:t>
            </a:r>
            <a:endParaRPr kumimoji="0" lang="ar-SA"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مربع نص 24">
            <a:extLst>
              <a:ext uri="{FF2B5EF4-FFF2-40B4-BE49-F238E27FC236}">
                <a16:creationId xmlns:a16="http://schemas.microsoft.com/office/drawing/2014/main" id="{98B0EEC3-54E1-48E0-BD96-85B2132E28F4}"/>
              </a:ext>
            </a:extLst>
          </p:cNvPr>
          <p:cNvSpPr txBox="1"/>
          <p:nvPr/>
        </p:nvSpPr>
        <p:spPr>
          <a:xfrm>
            <a:off x="2305388" y="410205"/>
            <a:ext cx="8090443"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باب ذكر دخول مكة وما يتعلق به من الطواف والسعي</a:t>
            </a:r>
          </a:p>
        </p:txBody>
      </p:sp>
    </p:spTree>
    <p:extLst>
      <p:ext uri="{BB962C8B-B14F-4D97-AF65-F5344CB8AC3E}">
        <p14:creationId xmlns:p14="http://schemas.microsoft.com/office/powerpoint/2010/main" val="17819920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مستطيل: زوايا مستديرة 39">
            <a:extLst>
              <a:ext uri="{FF2B5EF4-FFF2-40B4-BE49-F238E27FC236}">
                <a16:creationId xmlns:a16="http://schemas.microsoft.com/office/drawing/2014/main" id="{DD3297F7-36CE-4EAA-B9B3-C6536FF6EC89}"/>
              </a:ext>
            </a:extLst>
          </p:cNvPr>
          <p:cNvSpPr/>
          <p:nvPr/>
        </p:nvSpPr>
        <p:spPr>
          <a:xfrm>
            <a:off x="387457" y="1564479"/>
            <a:ext cx="10501759" cy="521478"/>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فإذا رأى البيت رفع يديه بفعله - صَلَّى اللَّهُ عَلَيْهِ وَسَلَّمَ - رواه الشافعي عن ابن جريج وقال ما ورد ومنه: </a:t>
            </a:r>
          </a:p>
        </p:txBody>
      </p:sp>
      <p:sp>
        <p:nvSpPr>
          <p:cNvPr id="41" name="مستطيل: زوايا مستديرة 40">
            <a:extLst>
              <a:ext uri="{FF2B5EF4-FFF2-40B4-BE49-F238E27FC236}">
                <a16:creationId xmlns:a16="http://schemas.microsoft.com/office/drawing/2014/main" id="{95B50F9A-1ADB-443A-A97B-D67CFCDBE4B7}"/>
              </a:ext>
            </a:extLst>
          </p:cNvPr>
          <p:cNvSpPr/>
          <p:nvPr/>
        </p:nvSpPr>
        <p:spPr>
          <a:xfrm>
            <a:off x="2495227" y="4856769"/>
            <a:ext cx="7856973" cy="509079"/>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الابتداء بالطواف، طواف العمرة للمعتمر، والقارن والمفرد للقدوم </a:t>
            </a:r>
          </a:p>
        </p:txBody>
      </p:sp>
      <p:sp>
        <p:nvSpPr>
          <p:cNvPr id="49" name="مربع نص 48">
            <a:extLst>
              <a:ext uri="{FF2B5EF4-FFF2-40B4-BE49-F238E27FC236}">
                <a16:creationId xmlns:a16="http://schemas.microsoft.com/office/drawing/2014/main" id="{898F243C-C0D5-4D15-9B2B-1C47C8CB1709}"/>
              </a:ext>
            </a:extLst>
          </p:cNvPr>
          <p:cNvSpPr txBox="1"/>
          <p:nvPr/>
        </p:nvSpPr>
        <p:spPr>
          <a:xfrm>
            <a:off x="510284" y="2333002"/>
            <a:ext cx="10759050" cy="2246769"/>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((اللهم أنت السلام ومنك السلام حينا ربنا بالسلام، اللهم زد هذا البيت تعظيما وتشريفا وتكريما ومهابة وبرا، وزد من عظمه وشرفه ممن حجه واعتمره تعظيما وتشريفا وتكريما ومهابة وبرا، الحمد لله رب العالمين كثيرا كما هو أهله وكما ينبغي لكرم وجهه وعز جلاله، والحمد لله الذي بلغني بيته ورآني لذلك أهلا، والحمد لله على كل حال، اللهم إنك دعوت إلى حج بيتك الحرام وقد جئتك لذلك، اللهم تقبل مني واعف عني وأصلح لي شأني كله لا إله إلا أنت)) يرفع بذلك صوته.</a:t>
            </a:r>
          </a:p>
        </p:txBody>
      </p:sp>
      <p:sp>
        <p:nvSpPr>
          <p:cNvPr id="57" name="مستطيل: زوايا مستديرة 56">
            <a:extLst>
              <a:ext uri="{FF2B5EF4-FFF2-40B4-BE49-F238E27FC236}">
                <a16:creationId xmlns:a16="http://schemas.microsoft.com/office/drawing/2014/main" id="{2477DA3A-7B91-45C6-AFE0-B5B25A3E2376}"/>
              </a:ext>
            </a:extLst>
          </p:cNvPr>
          <p:cNvSpPr/>
          <p:nvPr/>
        </p:nvSpPr>
        <p:spPr>
          <a:xfrm>
            <a:off x="10808806" y="1532718"/>
            <a:ext cx="460528" cy="55399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a:t>
            </a:r>
          </a:p>
        </p:txBody>
      </p:sp>
      <p:sp>
        <p:nvSpPr>
          <p:cNvPr id="58" name="مستطيل: زوايا مستديرة 57">
            <a:extLst>
              <a:ext uri="{FF2B5EF4-FFF2-40B4-BE49-F238E27FC236}">
                <a16:creationId xmlns:a16="http://schemas.microsoft.com/office/drawing/2014/main" id="{266D9F1A-5E30-409E-86CF-8BAD5AB69117}"/>
              </a:ext>
            </a:extLst>
          </p:cNvPr>
          <p:cNvSpPr/>
          <p:nvPr/>
        </p:nvSpPr>
        <p:spPr>
          <a:xfrm>
            <a:off x="10088075" y="4856769"/>
            <a:ext cx="460528" cy="553997"/>
          </a:xfrm>
          <a:prstGeom prst="roundRect">
            <a:avLst/>
          </a:prstGeom>
          <a:solidFill>
            <a:srgbClr val="FFEEB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4.</a:t>
            </a:r>
          </a:p>
        </p:txBody>
      </p:sp>
      <p:cxnSp>
        <p:nvCxnSpPr>
          <p:cNvPr id="59" name="موصل: على شكل مرفق 58">
            <a:extLst>
              <a:ext uri="{FF2B5EF4-FFF2-40B4-BE49-F238E27FC236}">
                <a16:creationId xmlns:a16="http://schemas.microsoft.com/office/drawing/2014/main" id="{85DE4200-DF0F-4F14-91F6-697FCEB9FAD3}"/>
              </a:ext>
            </a:extLst>
          </p:cNvPr>
          <p:cNvCxnSpPr>
            <a:cxnSpLocks/>
            <a:stCxn id="33" idx="3"/>
            <a:endCxn id="57" idx="3"/>
          </p:cNvCxnSpPr>
          <p:nvPr/>
        </p:nvCxnSpPr>
        <p:spPr>
          <a:xfrm flipH="1">
            <a:off x="11269334" y="779035"/>
            <a:ext cx="416107" cy="1030682"/>
          </a:xfrm>
          <a:prstGeom prst="bentConnector3">
            <a:avLst>
              <a:gd name="adj1" fmla="val -5493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مربع نص 32">
            <a:extLst>
              <a:ext uri="{FF2B5EF4-FFF2-40B4-BE49-F238E27FC236}">
                <a16:creationId xmlns:a16="http://schemas.microsoft.com/office/drawing/2014/main" id="{74F088DD-A556-476B-A012-1875D59FE7B8}"/>
              </a:ext>
            </a:extLst>
          </p:cNvPr>
          <p:cNvSpPr txBox="1"/>
          <p:nvPr/>
        </p:nvSpPr>
        <p:spPr>
          <a:xfrm>
            <a:off x="6580909" y="502036"/>
            <a:ext cx="5104532"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ما يسن عند دخول المسجد الحرام</a:t>
            </a: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45" name="موصل: على شكل مرفق 44">
            <a:extLst>
              <a:ext uri="{FF2B5EF4-FFF2-40B4-BE49-F238E27FC236}">
                <a16:creationId xmlns:a16="http://schemas.microsoft.com/office/drawing/2014/main" id="{5564C8BF-69D6-427A-8E77-B2955D7C2239}"/>
              </a:ext>
            </a:extLst>
          </p:cNvPr>
          <p:cNvCxnSpPr>
            <a:cxnSpLocks/>
            <a:stCxn id="33" idx="3"/>
            <a:endCxn id="58" idx="3"/>
          </p:cNvCxnSpPr>
          <p:nvPr/>
        </p:nvCxnSpPr>
        <p:spPr>
          <a:xfrm flipH="1">
            <a:off x="10548603" y="779035"/>
            <a:ext cx="1136838" cy="4354733"/>
          </a:xfrm>
          <a:prstGeom prst="bentConnector3">
            <a:avLst>
              <a:gd name="adj1" fmla="val -20108"/>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رابط مستقيم 47">
            <a:extLst>
              <a:ext uri="{FF2B5EF4-FFF2-40B4-BE49-F238E27FC236}">
                <a16:creationId xmlns:a16="http://schemas.microsoft.com/office/drawing/2014/main" id="{37A7452B-3D94-4A58-978A-4C004EF636A3}"/>
              </a:ext>
            </a:extLst>
          </p:cNvPr>
          <p:cNvCxnSpPr/>
          <p:nvPr/>
        </p:nvCxnSpPr>
        <p:spPr>
          <a:xfrm flipH="1">
            <a:off x="7878677" y="1056034"/>
            <a:ext cx="3992463" cy="0"/>
          </a:xfrm>
          <a:prstGeom prst="line">
            <a:avLst/>
          </a:prstGeom>
          <a:ln w="31750">
            <a:solidFill>
              <a:srgbClr val="5C2A08"/>
            </a:solidFill>
            <a:prstDash val="sysDot"/>
          </a:ln>
        </p:spPr>
        <p:style>
          <a:lnRef idx="1">
            <a:schemeClr val="accent1"/>
          </a:lnRef>
          <a:fillRef idx="0">
            <a:schemeClr val="accent1"/>
          </a:fillRef>
          <a:effectRef idx="0">
            <a:schemeClr val="accent1"/>
          </a:effectRef>
          <a:fontRef idx="minor">
            <a:schemeClr val="tx1"/>
          </a:fontRef>
        </p:style>
      </p:cxnSp>
      <p:pic>
        <p:nvPicPr>
          <p:cNvPr id="2" name="صورة 1">
            <a:extLst>
              <a:ext uri="{FF2B5EF4-FFF2-40B4-BE49-F238E27FC236}">
                <a16:creationId xmlns:a16="http://schemas.microsoft.com/office/drawing/2014/main" id="{2F214A9A-7149-4042-9415-22EC94A84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50" y="4228583"/>
            <a:ext cx="2129876" cy="2129876"/>
          </a:xfrm>
          <a:prstGeom prst="rect">
            <a:avLst/>
          </a:prstGeom>
        </p:spPr>
      </p:pic>
    </p:spTree>
    <p:extLst>
      <p:ext uri="{BB962C8B-B14F-4D97-AF65-F5344CB8AC3E}">
        <p14:creationId xmlns:p14="http://schemas.microsoft.com/office/powerpoint/2010/main" val="99802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798651"/>
          </a:xfrm>
          <a:prstGeom prst="rect">
            <a:avLst/>
          </a:prstGeom>
        </p:spPr>
      </p:pic>
      <p:sp>
        <p:nvSpPr>
          <p:cNvPr id="2" name="عنوان 1"/>
          <p:cNvSpPr>
            <a:spLocks noGrp="1"/>
          </p:cNvSpPr>
          <p:nvPr>
            <p:ph type="title"/>
          </p:nvPr>
        </p:nvSpPr>
        <p:spPr>
          <a:xfrm>
            <a:off x="1377462" y="142387"/>
            <a:ext cx="10515600" cy="1325563"/>
          </a:xfrm>
        </p:spPr>
        <p:txBody>
          <a:bodyPr>
            <a:normAutofit/>
          </a:bodyPr>
          <a:lstStyle/>
          <a:p>
            <a:r>
              <a:rPr lang="ar-SA" sz="3000" dirty="0">
                <a:solidFill>
                  <a:srgbClr val="3C6345"/>
                </a:solidFill>
                <a:cs typeface="PT Bold Heading" pitchFamily="2" charset="-78"/>
              </a:rPr>
              <a:t>[أحكام المحرم]</a:t>
            </a:r>
          </a:p>
        </p:txBody>
      </p:sp>
      <p:graphicFrame>
        <p:nvGraphicFramePr>
          <p:cNvPr id="6" name="عنصر نائب للمحتوى 5"/>
          <p:cNvGraphicFramePr>
            <a:graphicFrameLocks noGrp="1"/>
          </p:cNvGraphicFramePr>
          <p:nvPr>
            <p:ph idx="1"/>
          </p:nvPr>
        </p:nvGraphicFramePr>
        <p:xfrm>
          <a:off x="363415" y="1787792"/>
          <a:ext cx="11465170" cy="2658793"/>
        </p:xfrm>
        <a:graphic>
          <a:graphicData uri="http://schemas.openxmlformats.org/drawingml/2006/table">
            <a:tbl>
              <a:tblPr rtl="1" firstRow="1" bandRow="1">
                <a:tableStyleId>{C083E6E3-FA7D-4D7B-A595-EF9225AFEA82}</a:tableStyleId>
              </a:tblPr>
              <a:tblGrid>
                <a:gridCol w="3246879">
                  <a:extLst>
                    <a:ext uri="{9D8B030D-6E8A-4147-A177-3AD203B41FA5}">
                      <a16:colId xmlns:a16="http://schemas.microsoft.com/office/drawing/2014/main" val="20000"/>
                    </a:ext>
                  </a:extLst>
                </a:gridCol>
                <a:gridCol w="2854399">
                  <a:extLst>
                    <a:ext uri="{9D8B030D-6E8A-4147-A177-3AD203B41FA5}">
                      <a16:colId xmlns:a16="http://schemas.microsoft.com/office/drawing/2014/main" val="20001"/>
                    </a:ext>
                  </a:extLst>
                </a:gridCol>
                <a:gridCol w="3151732">
                  <a:extLst>
                    <a:ext uri="{9D8B030D-6E8A-4147-A177-3AD203B41FA5}">
                      <a16:colId xmlns:a16="http://schemas.microsoft.com/office/drawing/2014/main" val="20002"/>
                    </a:ext>
                  </a:extLst>
                </a:gridCol>
                <a:gridCol w="2212160">
                  <a:extLst>
                    <a:ext uri="{9D8B030D-6E8A-4147-A177-3AD203B41FA5}">
                      <a16:colId xmlns:a16="http://schemas.microsoft.com/office/drawing/2014/main" val="20003"/>
                    </a:ext>
                  </a:extLst>
                </a:gridCol>
              </a:tblGrid>
              <a:tr h="433753">
                <a:tc>
                  <a:txBody>
                    <a:bodyPr/>
                    <a:lstStyle/>
                    <a:p>
                      <a:pPr rtl="1"/>
                      <a:r>
                        <a:rPr lang="ar-SA" sz="2000" dirty="0">
                          <a:latin typeface="Sakkal Majalla" pitchFamily="2" charset="-78"/>
                          <a:cs typeface="Sakkal Majalla" pitchFamily="2" charset="-78"/>
                        </a:rPr>
                        <a:t>حكم</a:t>
                      </a:r>
                      <a:r>
                        <a:rPr lang="ar-SA" sz="2000" baseline="0" dirty="0">
                          <a:latin typeface="Sakkal Majalla" pitchFamily="2" charset="-78"/>
                          <a:cs typeface="Sakkal Majalla" pitchFamily="2" charset="-78"/>
                        </a:rPr>
                        <a:t> المحرم: شرط للوجوب</a:t>
                      </a:r>
                      <a:endParaRPr lang="ar-SA" sz="2000" b="1" dirty="0">
                        <a:latin typeface="Sakkal Majalla" pitchFamily="2" charset="-78"/>
                        <a:cs typeface="Sakkal Majalla" pitchFamily="2" charset="-78"/>
                      </a:endParaRPr>
                    </a:p>
                  </a:txBody>
                  <a:tcPr>
                    <a:solidFill>
                      <a:srgbClr val="FEEFAD"/>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000" dirty="0">
                          <a:latin typeface="Sakkal Majalla" pitchFamily="2" charset="-78"/>
                          <a:cs typeface="Sakkal Majalla" pitchFamily="2" charset="-78"/>
                        </a:rPr>
                        <a:t>ضابط المحرم:</a:t>
                      </a:r>
                      <a:r>
                        <a:rPr lang="ar-SA" sz="2000" baseline="0" dirty="0">
                          <a:latin typeface="Sakkal Majalla" pitchFamily="2" charset="-78"/>
                          <a:cs typeface="Sakkal Majalla" pitchFamily="2" charset="-78"/>
                        </a:rPr>
                        <a:t> </a:t>
                      </a:r>
                      <a:r>
                        <a:rPr lang="ar-SA" sz="2000" kern="1200" dirty="0">
                          <a:latin typeface="Sakkal Majalla" pitchFamily="2" charset="-78"/>
                          <a:cs typeface="Sakkal Majalla" pitchFamily="2" charset="-78"/>
                        </a:rPr>
                        <a:t>وهو أي محرم السفر:</a:t>
                      </a:r>
                      <a:endParaRPr lang="ar-SA" sz="2000" b="0" kern="1200" dirty="0">
                        <a:solidFill>
                          <a:schemeClr val="tx1"/>
                        </a:solidFill>
                        <a:latin typeface="Sakkal Majalla" pitchFamily="2" charset="-78"/>
                        <a:ea typeface="+mn-ea"/>
                        <a:cs typeface="Sakkal Majalla" pitchFamily="2" charset="-78"/>
                      </a:endParaRPr>
                    </a:p>
                  </a:txBody>
                  <a:tcPr>
                    <a:solidFill>
                      <a:srgbClr val="FEEFAD"/>
                    </a:solidFill>
                  </a:tcPr>
                </a:tc>
                <a:tc>
                  <a:txBody>
                    <a:bodyPr/>
                    <a:lstStyle/>
                    <a:p>
                      <a:pPr rtl="1"/>
                      <a:r>
                        <a:rPr lang="ar-SA" sz="2000" dirty="0">
                          <a:latin typeface="Sakkal Majalla" pitchFamily="2" charset="-78"/>
                          <a:cs typeface="Sakkal Majalla" pitchFamily="2" charset="-78"/>
                        </a:rPr>
                        <a:t>أمثلة على من</a:t>
                      </a:r>
                      <a:r>
                        <a:rPr lang="ar-SA" sz="2000" baseline="0" dirty="0">
                          <a:latin typeface="Sakkal Majalla" pitchFamily="2" charset="-78"/>
                          <a:cs typeface="Sakkal Majalla" pitchFamily="2" charset="-78"/>
                        </a:rPr>
                        <a:t> لا يعتبر محرما:</a:t>
                      </a:r>
                      <a:endParaRPr lang="ar-SA" sz="2000" b="0" dirty="0">
                        <a:latin typeface="Sakkal Majalla" pitchFamily="2" charset="-78"/>
                        <a:cs typeface="Sakkal Majalla" pitchFamily="2" charset="-78"/>
                      </a:endParaRPr>
                    </a:p>
                  </a:txBody>
                  <a:tcPr>
                    <a:solidFill>
                      <a:srgbClr val="FEEFAD"/>
                    </a:solidFill>
                  </a:tcPr>
                </a:tc>
                <a:tc>
                  <a:txBody>
                    <a:bodyPr/>
                    <a:lstStyle/>
                    <a:p>
                      <a:pPr rtl="1"/>
                      <a:r>
                        <a:rPr lang="ar-SA" sz="2000" dirty="0">
                          <a:latin typeface="Sakkal Majalla" pitchFamily="2" charset="-78"/>
                          <a:cs typeface="Sakkal Majalla" pitchFamily="2" charset="-78"/>
                        </a:rPr>
                        <a:t>حكم نفقة</a:t>
                      </a:r>
                      <a:r>
                        <a:rPr lang="ar-SA" sz="2000" baseline="0" dirty="0">
                          <a:latin typeface="Sakkal Majalla" pitchFamily="2" charset="-78"/>
                          <a:cs typeface="Sakkal Majalla" pitchFamily="2" charset="-78"/>
                        </a:rPr>
                        <a:t> المحرم وسفره:</a:t>
                      </a:r>
                      <a:endParaRPr lang="ar-SA" sz="2000" b="0" dirty="0">
                        <a:latin typeface="Sakkal Majalla" pitchFamily="2" charset="-78"/>
                        <a:cs typeface="Sakkal Majalla" pitchFamily="2" charset="-78"/>
                      </a:endParaRPr>
                    </a:p>
                  </a:txBody>
                  <a:tcPr>
                    <a:solidFill>
                      <a:srgbClr val="FEEFAD"/>
                    </a:solidFill>
                  </a:tcPr>
                </a:tc>
                <a:extLst>
                  <a:ext uri="{0D108BD9-81ED-4DB2-BD59-A6C34878D82A}">
                    <a16:rowId xmlns:a16="http://schemas.microsoft.com/office/drawing/2014/main" val="10000"/>
                  </a:ext>
                </a:extLst>
              </a:tr>
              <a:tr h="370840">
                <a:tc>
                  <a:txBody>
                    <a:bodyPr/>
                    <a:lstStyle/>
                    <a:p>
                      <a:pPr rtl="1"/>
                      <a:r>
                        <a:rPr lang="ar-SA" sz="2000" kern="1200" dirty="0">
                          <a:latin typeface="Sakkal Majalla" pitchFamily="2" charset="-78"/>
                          <a:cs typeface="Sakkal Majalla" pitchFamily="2" charset="-78"/>
                        </a:rPr>
                        <a:t>ويشترط لوجوبه أي الحج والعمرة</a:t>
                      </a:r>
                      <a:r>
                        <a:rPr lang="ar-SA" sz="2000" kern="1200" baseline="0" dirty="0">
                          <a:latin typeface="Sakkal Majalla" pitchFamily="2" charset="-78"/>
                          <a:cs typeface="Sakkal Majalla" pitchFamily="2" charset="-78"/>
                        </a:rPr>
                        <a:t> </a:t>
                      </a:r>
                      <a:r>
                        <a:rPr lang="ar-SA" sz="2000" kern="1200" dirty="0">
                          <a:latin typeface="Sakkal Majalla" pitchFamily="2" charset="-78"/>
                          <a:cs typeface="Sakkal Majalla" pitchFamily="2" charset="-78"/>
                        </a:rPr>
                        <a:t>على المرأة وجود محرمها.</a:t>
                      </a:r>
                    </a:p>
                    <a:p>
                      <a:pPr marL="0" marR="0" indent="0" algn="r" defTabSz="914400" rtl="1" eaLnBrk="1" fontAlgn="auto" latinLnBrk="0" hangingPunct="1">
                        <a:lnSpc>
                          <a:spcPct val="100000"/>
                        </a:lnSpc>
                        <a:spcBef>
                          <a:spcPts val="0"/>
                        </a:spcBef>
                        <a:spcAft>
                          <a:spcPts val="0"/>
                        </a:spcAft>
                        <a:buClrTx/>
                        <a:buSzTx/>
                        <a:buFontTx/>
                        <a:buNone/>
                        <a:tabLst/>
                        <a:defRPr/>
                      </a:pPr>
                      <a:r>
                        <a:rPr lang="ar-SA" sz="2000" kern="1200" dirty="0">
                          <a:latin typeface="Sakkal Majalla" pitchFamily="2" charset="-78"/>
                          <a:cs typeface="Sakkal Majalla" pitchFamily="2" charset="-78"/>
                        </a:rPr>
                        <a:t>لحديث ابن عباس: «لا تسافر امرأة إلا مع محرم، ولا يدخل عليها رجل إلا ومعها محرم» رواه أحمد بإسناد صحيح، ولا فرق بين الشابة والعجوز وقصير السفر وطويله.</a:t>
                      </a:r>
                      <a:endParaRPr lang="ar-SA" sz="2800" dirty="0">
                        <a:latin typeface="Sakkal Majalla" pitchFamily="2" charset="-78"/>
                        <a:cs typeface="Sakkal Majalla" pitchFamily="2" charset="-78"/>
                      </a:endParaRPr>
                    </a:p>
                    <a:p>
                      <a:pPr rtl="1"/>
                      <a:endParaRPr lang="ar-SA" sz="2000" b="0" dirty="0">
                        <a:latin typeface="Sakkal Majalla" pitchFamily="2" charset="-78"/>
                        <a:cs typeface="Sakkal Majalla" pitchFamily="2" charset="-78"/>
                      </a:endParaRPr>
                    </a:p>
                  </a:txBody>
                  <a:tcPr>
                    <a:solidFill>
                      <a:srgbClr val="FEEFAD"/>
                    </a:solidFill>
                  </a:tcPr>
                </a:tc>
                <a:tc>
                  <a:txBody>
                    <a:bodyPr/>
                    <a:lstStyle/>
                    <a:p>
                      <a:pPr rtl="1"/>
                      <a:r>
                        <a:rPr lang="ar-SA" sz="2000" kern="1200" dirty="0">
                          <a:latin typeface="Sakkal Majalla" pitchFamily="2" charset="-78"/>
                          <a:cs typeface="Sakkal Majalla" pitchFamily="2" charset="-78"/>
                        </a:rPr>
                        <a:t>1-</a:t>
                      </a:r>
                      <a:r>
                        <a:rPr lang="ar-SA" sz="2000" kern="1200" baseline="0" dirty="0">
                          <a:latin typeface="Sakkal Majalla" pitchFamily="2" charset="-78"/>
                          <a:cs typeface="Sakkal Majalla" pitchFamily="2" charset="-78"/>
                        </a:rPr>
                        <a:t> </a:t>
                      </a:r>
                      <a:r>
                        <a:rPr lang="ar-SA" sz="2000" kern="1200" dirty="0">
                          <a:latin typeface="Sakkal Majalla" pitchFamily="2" charset="-78"/>
                          <a:cs typeface="Sakkal Majalla" pitchFamily="2" charset="-78"/>
                        </a:rPr>
                        <a:t>زوجها </a:t>
                      </a:r>
                    </a:p>
                    <a:p>
                      <a:pPr rtl="1"/>
                      <a:r>
                        <a:rPr lang="ar-SA" sz="2000" kern="1200" dirty="0">
                          <a:latin typeface="Sakkal Majalla" pitchFamily="2" charset="-78"/>
                          <a:cs typeface="Sakkal Majalla" pitchFamily="2" charset="-78"/>
                        </a:rPr>
                        <a:t>2- أو من تحرم عليه على التأبيد:</a:t>
                      </a:r>
                    </a:p>
                    <a:p>
                      <a:pPr rtl="1"/>
                      <a:r>
                        <a:rPr lang="ar-SA" sz="2000" kern="1200" dirty="0">
                          <a:latin typeface="Sakkal Majalla" pitchFamily="2" charset="-78"/>
                          <a:cs typeface="Sakkal Majalla" pitchFamily="2" charset="-78"/>
                        </a:rPr>
                        <a:t>أ- بنسب</a:t>
                      </a:r>
                      <a:r>
                        <a:rPr lang="ar-SA" sz="2000" kern="1200" baseline="0" dirty="0">
                          <a:latin typeface="Sakkal Majalla" pitchFamily="2" charset="-78"/>
                          <a:cs typeface="Sakkal Majalla" pitchFamily="2" charset="-78"/>
                        </a:rPr>
                        <a:t> </a:t>
                      </a:r>
                      <a:r>
                        <a:rPr lang="ar-SA" sz="2000" kern="1200" dirty="0">
                          <a:latin typeface="Sakkal Majalla" pitchFamily="2" charset="-78"/>
                          <a:cs typeface="Sakkal Majalla" pitchFamily="2" charset="-78"/>
                        </a:rPr>
                        <a:t>كأخ مسلم مكلف.</a:t>
                      </a:r>
                    </a:p>
                    <a:p>
                      <a:pPr rtl="1"/>
                      <a:r>
                        <a:rPr lang="ar-SA" sz="2000" kern="1200" dirty="0">
                          <a:latin typeface="Sakkal Majalla" pitchFamily="2" charset="-78"/>
                          <a:cs typeface="Sakkal Majalla" pitchFamily="2" charset="-78"/>
                        </a:rPr>
                        <a:t> ب-</a:t>
                      </a:r>
                      <a:r>
                        <a:rPr lang="ar-SA" sz="2000" kern="1200" baseline="0" dirty="0">
                          <a:latin typeface="Sakkal Majalla" pitchFamily="2" charset="-78"/>
                          <a:cs typeface="Sakkal Majalla" pitchFamily="2" charset="-78"/>
                        </a:rPr>
                        <a:t> </a:t>
                      </a:r>
                      <a:r>
                        <a:rPr lang="ar-SA" sz="2000" kern="1200" dirty="0">
                          <a:latin typeface="Sakkal Majalla" pitchFamily="2" charset="-78"/>
                          <a:cs typeface="Sakkal Majalla" pitchFamily="2" charset="-78"/>
                        </a:rPr>
                        <a:t>أو سبب مباح كأخ من رضاع كذلك. </a:t>
                      </a:r>
                      <a:endParaRPr lang="ar-SA" sz="2000" b="0" dirty="0">
                        <a:latin typeface="Sakkal Majalla" pitchFamily="2" charset="-78"/>
                        <a:cs typeface="Sakkal Majalla" pitchFamily="2" charset="-78"/>
                      </a:endParaRPr>
                    </a:p>
                  </a:txBody>
                  <a:tcPr>
                    <a:solidFill>
                      <a:srgbClr val="FEEFAD"/>
                    </a:solidFill>
                  </a:tcPr>
                </a:tc>
                <a:tc>
                  <a:txBody>
                    <a:bodyPr/>
                    <a:lstStyle/>
                    <a:p>
                      <a:pPr rtl="1"/>
                      <a:r>
                        <a:rPr lang="ar-SA" sz="2000" kern="1200" dirty="0">
                          <a:latin typeface="Sakkal Majalla" pitchFamily="2" charset="-78"/>
                          <a:cs typeface="Sakkal Majalla" pitchFamily="2" charset="-78"/>
                        </a:rPr>
                        <a:t>وخرج من تحرم عليه بسبب محرم :  </a:t>
                      </a:r>
                    </a:p>
                    <a:p>
                      <a:pPr rtl="1"/>
                      <a:r>
                        <a:rPr lang="ar-SA" sz="2000" kern="1200" dirty="0">
                          <a:latin typeface="Sakkal Majalla" pitchFamily="2" charset="-78"/>
                          <a:cs typeface="Sakkal Majalla" pitchFamily="2" charset="-78"/>
                        </a:rPr>
                        <a:t>  1- كأم المزني بها وبنتها</a:t>
                      </a:r>
                    </a:p>
                    <a:p>
                      <a:pPr rtl="1"/>
                      <a:r>
                        <a:rPr lang="ar-SA" sz="2000" kern="1200" dirty="0">
                          <a:latin typeface="Sakkal Majalla" pitchFamily="2" charset="-78"/>
                          <a:cs typeface="Sakkal Majalla" pitchFamily="2" charset="-78"/>
                        </a:rPr>
                        <a:t> 2- وكذا أم الموطوءة بشبهة وبنتها </a:t>
                      </a:r>
                    </a:p>
                    <a:p>
                      <a:pPr rtl="1"/>
                      <a:r>
                        <a:rPr lang="ar-SA" sz="2000" kern="1200" dirty="0">
                          <a:latin typeface="Sakkal Majalla" pitchFamily="2" charset="-78"/>
                          <a:cs typeface="Sakkal Majalla" pitchFamily="2" charset="-78"/>
                        </a:rPr>
                        <a:t>والملاعن ليس محرما للملاعنة؛ لأن تحريمها عليه أبدا عقوبة وتغليظ عليه لا لحرمته</a:t>
                      </a:r>
                      <a:endParaRPr lang="ar-SA" sz="2000" b="0" dirty="0">
                        <a:latin typeface="Sakkal Majalla" pitchFamily="2" charset="-78"/>
                        <a:cs typeface="Sakkal Majalla" pitchFamily="2" charset="-78"/>
                      </a:endParaRPr>
                    </a:p>
                  </a:txBody>
                  <a:tcPr>
                    <a:solidFill>
                      <a:srgbClr val="FEEFAD"/>
                    </a:solidFill>
                  </a:tcPr>
                </a:tc>
                <a:tc>
                  <a:txBody>
                    <a:bodyPr/>
                    <a:lstStyle/>
                    <a:p>
                      <a:pPr rtl="1"/>
                      <a:r>
                        <a:rPr lang="ar-SA" sz="2000" kern="1200" dirty="0">
                          <a:latin typeface="Sakkal Majalla" pitchFamily="2" charset="-78"/>
                          <a:cs typeface="Sakkal Majalla" pitchFamily="2" charset="-78"/>
                        </a:rPr>
                        <a:t>1- ونفقة المحرم : عليها فيشترط لها ملك زاد وراحلة لهما.</a:t>
                      </a:r>
                    </a:p>
                    <a:p>
                      <a:pPr rtl="1"/>
                      <a:r>
                        <a:rPr lang="ar-SA" sz="2000" kern="1200" dirty="0">
                          <a:latin typeface="Sakkal Majalla" pitchFamily="2" charset="-78"/>
                          <a:cs typeface="Sakkal Majalla" pitchFamily="2" charset="-78"/>
                        </a:rPr>
                        <a:t> 2- ولا يلزمه مع بذلها ذلك سفر معه.</a:t>
                      </a:r>
                      <a:endParaRPr lang="ar-SA" sz="2000" b="0" dirty="0">
                        <a:latin typeface="Sakkal Majalla" pitchFamily="2" charset="-78"/>
                        <a:cs typeface="Sakkal Majalla" pitchFamily="2" charset="-78"/>
                      </a:endParaRPr>
                    </a:p>
                  </a:txBody>
                  <a:tcPr>
                    <a:solidFill>
                      <a:srgbClr val="FEEFAD"/>
                    </a:solidFill>
                  </a:tcPr>
                </a:tc>
                <a:extLst>
                  <a:ext uri="{0D108BD9-81ED-4DB2-BD59-A6C34878D82A}">
                    <a16:rowId xmlns:a16="http://schemas.microsoft.com/office/drawing/2014/main" val="10001"/>
                  </a:ext>
                </a:extLst>
              </a:tr>
            </a:tbl>
          </a:graphicData>
        </a:graphic>
      </p:graphicFrame>
      <p:sp>
        <p:nvSpPr>
          <p:cNvPr id="12" name="مربع نص 11"/>
          <p:cNvSpPr txBox="1"/>
          <p:nvPr/>
        </p:nvSpPr>
        <p:spPr>
          <a:xfrm>
            <a:off x="7831015" y="4570939"/>
            <a:ext cx="1395047"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ما حكم من أيست من المحرم بعد جوده؟</a:t>
            </a:r>
          </a:p>
        </p:txBody>
      </p:sp>
      <p:sp>
        <p:nvSpPr>
          <p:cNvPr id="13" name="مستطيل 12"/>
          <p:cNvSpPr/>
          <p:nvPr/>
        </p:nvSpPr>
        <p:spPr>
          <a:xfrm>
            <a:off x="5087814" y="4682434"/>
            <a:ext cx="2743200" cy="608005"/>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ومن أيست منه استنابت.</a:t>
            </a:r>
          </a:p>
        </p:txBody>
      </p:sp>
      <p:sp>
        <p:nvSpPr>
          <p:cNvPr id="15" name="مستطيل 14"/>
          <p:cNvSpPr/>
          <p:nvPr/>
        </p:nvSpPr>
        <p:spPr>
          <a:xfrm>
            <a:off x="7831013" y="5546319"/>
            <a:ext cx="1594339" cy="58477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alibri"/>
                <a:ea typeface="+mn-ea"/>
                <a:cs typeface="PT Bold Heading" pitchFamily="2" charset="-78"/>
              </a:rPr>
              <a:t>ما حكم حج المرأة بدون محرم؟</a:t>
            </a:r>
          </a:p>
        </p:txBody>
      </p:sp>
      <p:sp>
        <p:nvSpPr>
          <p:cNvPr id="16" name="مستطيل 15"/>
          <p:cNvSpPr/>
          <p:nvPr/>
        </p:nvSpPr>
        <p:spPr>
          <a:xfrm>
            <a:off x="5087815" y="5546319"/>
            <a:ext cx="2743200" cy="608005"/>
          </a:xfrm>
          <a:prstGeom prst="rect">
            <a:avLst/>
          </a:prstGeom>
          <a:solidFill>
            <a:srgbClr val="B9B9B9"/>
          </a:solidFill>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itchFamily="2" charset="-78"/>
                <a:ea typeface="+mn-ea"/>
                <a:cs typeface="Sakkal Majalla" pitchFamily="2" charset="-78"/>
              </a:rPr>
              <a:t>وإن حجت بدونه حرم وأجز</a:t>
            </a: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345" y="5672858"/>
            <a:ext cx="313766" cy="331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352" y="4712831"/>
            <a:ext cx="313766" cy="331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032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مستطيل: زوايا مستديرة 41">
            <a:extLst>
              <a:ext uri="{FF2B5EF4-FFF2-40B4-BE49-F238E27FC236}">
                <a16:creationId xmlns:a16="http://schemas.microsoft.com/office/drawing/2014/main" id="{B1C2EEBE-7B34-4084-9D12-8FC7EC7CC2BD}"/>
              </a:ext>
            </a:extLst>
          </p:cNvPr>
          <p:cNvSpPr/>
          <p:nvPr/>
        </p:nvSpPr>
        <p:spPr>
          <a:xfrm>
            <a:off x="11161811" y="1476753"/>
            <a:ext cx="460528" cy="557247"/>
          </a:xfrm>
          <a:prstGeom prst="roundRect">
            <a:avLst/>
          </a:prstGeom>
          <a:solidFill>
            <a:srgbClr val="FFEEB1"/>
          </a:solidFill>
          <a:ln>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1.</a:t>
            </a:r>
          </a:p>
        </p:txBody>
      </p:sp>
      <p:pic>
        <p:nvPicPr>
          <p:cNvPr id="15" name="صورة 14">
            <a:extLst>
              <a:ext uri="{FF2B5EF4-FFF2-40B4-BE49-F238E27FC236}">
                <a16:creationId xmlns:a16="http://schemas.microsoft.com/office/drawing/2014/main" id="{7532722B-B8DF-404E-A60A-B349E5C66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64" y="1094980"/>
            <a:ext cx="2581644" cy="2581644"/>
          </a:xfrm>
          <a:prstGeom prst="ellipse">
            <a:avLst/>
          </a:prstGeom>
          <a:ln>
            <a:noFill/>
          </a:ln>
          <a:effectLst>
            <a:softEdge rad="317500"/>
          </a:effectLst>
        </p:spPr>
      </p:pic>
      <p:sp>
        <p:nvSpPr>
          <p:cNvPr id="3" name="مستطيل: زوايا مستديرة 2">
            <a:extLst>
              <a:ext uri="{FF2B5EF4-FFF2-40B4-BE49-F238E27FC236}">
                <a16:creationId xmlns:a16="http://schemas.microsoft.com/office/drawing/2014/main" id="{40964E52-282B-4AAD-A34E-77F5B14D3A23}"/>
              </a:ext>
            </a:extLst>
          </p:cNvPr>
          <p:cNvSpPr/>
          <p:nvPr/>
        </p:nvSpPr>
        <p:spPr>
          <a:xfrm>
            <a:off x="8958020" y="599606"/>
            <a:ext cx="274430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الطواف</a:t>
            </a: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6" name="مستطيل: زوايا مستديرة 5">
            <a:extLst>
              <a:ext uri="{FF2B5EF4-FFF2-40B4-BE49-F238E27FC236}">
                <a16:creationId xmlns:a16="http://schemas.microsoft.com/office/drawing/2014/main" id="{98F2BB82-B9AF-4563-B056-25E720878EA7}"/>
              </a:ext>
            </a:extLst>
          </p:cNvPr>
          <p:cNvSpPr/>
          <p:nvPr/>
        </p:nvSpPr>
        <p:spPr>
          <a:xfrm>
            <a:off x="235174" y="3316463"/>
            <a:ext cx="2970624" cy="1687627"/>
          </a:xfrm>
          <a:prstGeom prst="roundRect">
            <a:avLst/>
          </a:prstGeom>
          <a:solidFill>
            <a:schemeClr val="accent4">
              <a:lumMod val="40000"/>
              <a:lumOff val="60000"/>
              <a:alpha val="71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18" name="مربع نص 17">
            <a:extLst>
              <a:ext uri="{FF2B5EF4-FFF2-40B4-BE49-F238E27FC236}">
                <a16:creationId xmlns:a16="http://schemas.microsoft.com/office/drawing/2014/main" id="{EC76F887-A7E3-491A-8D2B-FF74A171C1DA}"/>
              </a:ext>
            </a:extLst>
          </p:cNvPr>
          <p:cNvSpPr txBox="1"/>
          <p:nvPr/>
        </p:nvSpPr>
        <p:spPr>
          <a:xfrm>
            <a:off x="235174" y="3415439"/>
            <a:ext cx="2970624" cy="1489674"/>
          </a:xfrm>
          <a:prstGeom prst="rect">
            <a:avLst/>
          </a:prstGeom>
          <a:solidFill>
            <a:srgbClr val="FFF2CC"/>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الاضطباع: أن يجعل وسط ردائه تحت عاتقه الأيمن وطرفيه على عاتقه الأيسر.</a:t>
            </a:r>
          </a:p>
        </p:txBody>
      </p:sp>
      <p:sp>
        <p:nvSpPr>
          <p:cNvPr id="21" name="مربع نص 20">
            <a:extLst>
              <a:ext uri="{FF2B5EF4-FFF2-40B4-BE49-F238E27FC236}">
                <a16:creationId xmlns:a16="http://schemas.microsoft.com/office/drawing/2014/main" id="{158C2BB8-85D0-432E-9DC8-FEF9BC2F39AC}"/>
              </a:ext>
            </a:extLst>
          </p:cNvPr>
          <p:cNvSpPr txBox="1"/>
          <p:nvPr/>
        </p:nvSpPr>
        <p:spPr>
          <a:xfrm>
            <a:off x="3623422" y="2144280"/>
            <a:ext cx="776865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ويطوف مضطبعا في كل أسبوعه استحبابا إن لم يكن حامل معذور بردائه  </a:t>
            </a:r>
          </a:p>
        </p:txBody>
      </p:sp>
      <p:sp>
        <p:nvSpPr>
          <p:cNvPr id="23" name="مربع نص 22">
            <a:extLst>
              <a:ext uri="{FF2B5EF4-FFF2-40B4-BE49-F238E27FC236}">
                <a16:creationId xmlns:a16="http://schemas.microsoft.com/office/drawing/2014/main" id="{D5E09F1D-8E38-46A5-8C66-1A5D9DDDAB82}"/>
              </a:ext>
            </a:extLst>
          </p:cNvPr>
          <p:cNvSpPr txBox="1"/>
          <p:nvPr/>
        </p:nvSpPr>
        <p:spPr>
          <a:xfrm>
            <a:off x="7399610" y="2766416"/>
            <a:ext cx="399246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وإذا فرغ من الطواف أزال الاضطباع</a:t>
            </a:r>
          </a:p>
        </p:txBody>
      </p:sp>
      <p:sp>
        <p:nvSpPr>
          <p:cNvPr id="12" name="مربع نص 11">
            <a:extLst>
              <a:ext uri="{FF2B5EF4-FFF2-40B4-BE49-F238E27FC236}">
                <a16:creationId xmlns:a16="http://schemas.microsoft.com/office/drawing/2014/main" id="{05E14B65-D8DA-4C53-8924-D9F78E37A02E}"/>
              </a:ext>
            </a:extLst>
          </p:cNvPr>
          <p:cNvSpPr txBox="1"/>
          <p:nvPr/>
        </p:nvSpPr>
        <p:spPr>
          <a:xfrm>
            <a:off x="7363164" y="1488132"/>
            <a:ext cx="3798647"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الاضطباع في أشواط الطواف:</a:t>
            </a:r>
          </a:p>
        </p:txBody>
      </p:sp>
      <p:sp>
        <p:nvSpPr>
          <p:cNvPr id="16" name="شكل بيضاوي 15">
            <a:extLst>
              <a:ext uri="{FF2B5EF4-FFF2-40B4-BE49-F238E27FC236}">
                <a16:creationId xmlns:a16="http://schemas.microsoft.com/office/drawing/2014/main" id="{1ADCFDF8-19C7-47BA-B30F-3BA7BA72A131}"/>
              </a:ext>
            </a:extLst>
          </p:cNvPr>
          <p:cNvSpPr/>
          <p:nvPr/>
        </p:nvSpPr>
        <p:spPr>
          <a:xfrm>
            <a:off x="1660698" y="1579528"/>
            <a:ext cx="119575" cy="168813"/>
          </a:xfrm>
          <a:prstGeom prst="ellipse">
            <a:avLst/>
          </a:prstGeom>
          <a:solidFill>
            <a:srgbClr val="F5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بيضاوي 19">
            <a:extLst>
              <a:ext uri="{FF2B5EF4-FFF2-40B4-BE49-F238E27FC236}">
                <a16:creationId xmlns:a16="http://schemas.microsoft.com/office/drawing/2014/main" id="{A56C2636-2A5C-4EA5-BC1A-ABFFD16A207E}"/>
              </a:ext>
            </a:extLst>
          </p:cNvPr>
          <p:cNvSpPr/>
          <p:nvPr/>
        </p:nvSpPr>
        <p:spPr>
          <a:xfrm>
            <a:off x="1698155" y="1579528"/>
            <a:ext cx="119575" cy="168813"/>
          </a:xfrm>
          <a:prstGeom prst="ellipse">
            <a:avLst/>
          </a:prstGeom>
          <a:solidFill>
            <a:srgbClr val="F5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2" name="شكل بيضاوي 21">
            <a:extLst>
              <a:ext uri="{FF2B5EF4-FFF2-40B4-BE49-F238E27FC236}">
                <a16:creationId xmlns:a16="http://schemas.microsoft.com/office/drawing/2014/main" id="{EC68B9FB-81BF-410F-B7C5-C9570311FC02}"/>
              </a:ext>
            </a:extLst>
          </p:cNvPr>
          <p:cNvSpPr/>
          <p:nvPr/>
        </p:nvSpPr>
        <p:spPr>
          <a:xfrm>
            <a:off x="1679749" y="1611706"/>
            <a:ext cx="119575" cy="168813"/>
          </a:xfrm>
          <a:prstGeom prst="ellipse">
            <a:avLst/>
          </a:prstGeom>
          <a:solidFill>
            <a:srgbClr val="F5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4" name="مربع نص 43">
            <a:extLst>
              <a:ext uri="{FF2B5EF4-FFF2-40B4-BE49-F238E27FC236}">
                <a16:creationId xmlns:a16="http://schemas.microsoft.com/office/drawing/2014/main" id="{1B798E4B-1E32-4BB3-88A9-94CEC5262AF3}"/>
              </a:ext>
            </a:extLst>
          </p:cNvPr>
          <p:cNvSpPr txBox="1"/>
          <p:nvPr/>
        </p:nvSpPr>
        <p:spPr>
          <a:xfrm>
            <a:off x="4835471" y="3429000"/>
            <a:ext cx="6926866" cy="553998"/>
          </a:xfrm>
          <a:prstGeom prst="rect">
            <a:avLst/>
          </a:prstGeom>
          <a:noFill/>
        </p:spPr>
        <p:txBody>
          <a:bodyPr wrap="square">
            <a:spAutoFit/>
          </a:bodyPr>
          <a:lstStyle/>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يبتدئ المعتمر بطواف العمرة </a:t>
            </a:r>
          </a:p>
        </p:txBody>
      </p:sp>
      <p:sp>
        <p:nvSpPr>
          <p:cNvPr id="26" name="مستطيل: زوايا مستديرة 25">
            <a:extLst>
              <a:ext uri="{FF2B5EF4-FFF2-40B4-BE49-F238E27FC236}">
                <a16:creationId xmlns:a16="http://schemas.microsoft.com/office/drawing/2014/main" id="{A4158561-1601-4672-9011-0F341826D100}"/>
              </a:ext>
            </a:extLst>
          </p:cNvPr>
          <p:cNvSpPr/>
          <p:nvPr/>
        </p:nvSpPr>
        <p:spPr>
          <a:xfrm>
            <a:off x="10460109" y="4222268"/>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47" name="مربع نص 46">
            <a:extLst>
              <a:ext uri="{FF2B5EF4-FFF2-40B4-BE49-F238E27FC236}">
                <a16:creationId xmlns:a16="http://schemas.microsoft.com/office/drawing/2014/main" id="{F494F461-C32E-4799-9BEF-0120CD4F8DA7}"/>
              </a:ext>
            </a:extLst>
          </p:cNvPr>
          <p:cNvSpPr txBox="1"/>
          <p:nvPr/>
        </p:nvSpPr>
        <p:spPr>
          <a:xfrm>
            <a:off x="3797085" y="4222268"/>
            <a:ext cx="6533085"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لأن الطواف تحية المسجد الحرام، فاستحبت البدأة به لفعله صَلَّى اللَّهُ عَلَيْهِ وَسَلَّمَ .</a:t>
            </a:r>
          </a:p>
        </p:txBody>
      </p:sp>
      <p:sp>
        <p:nvSpPr>
          <p:cNvPr id="48" name="مربع نص 47">
            <a:extLst>
              <a:ext uri="{FF2B5EF4-FFF2-40B4-BE49-F238E27FC236}">
                <a16:creationId xmlns:a16="http://schemas.microsoft.com/office/drawing/2014/main" id="{BFB5F89C-5D75-4EBE-B661-34C8FB910F5E}"/>
              </a:ext>
            </a:extLst>
          </p:cNvPr>
          <p:cNvSpPr txBox="1"/>
          <p:nvPr/>
        </p:nvSpPr>
        <p:spPr>
          <a:xfrm>
            <a:off x="3797085" y="5477201"/>
            <a:ext cx="6098582" cy="553998"/>
          </a:xfrm>
          <a:prstGeom prst="rect">
            <a:avLst/>
          </a:prstGeom>
          <a:noFill/>
        </p:spPr>
        <p:txBody>
          <a:bodyPr wrap="square">
            <a:spAutoFit/>
          </a:bodyPr>
          <a:lstStyle/>
          <a:p>
            <a:pPr marL="457200" marR="0" lvl="0" indent="-457200" algn="just"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ويطوف القارن والمفرد للقدوم وهو الورود.</a:t>
            </a:r>
          </a:p>
        </p:txBody>
      </p:sp>
    </p:spTree>
    <p:extLst>
      <p:ext uri="{BB962C8B-B14F-4D97-AF65-F5344CB8AC3E}">
        <p14:creationId xmlns:p14="http://schemas.microsoft.com/office/powerpoint/2010/main" val="42946995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مستطيل: زوايا مستديرة 41">
            <a:extLst>
              <a:ext uri="{FF2B5EF4-FFF2-40B4-BE49-F238E27FC236}">
                <a16:creationId xmlns:a16="http://schemas.microsoft.com/office/drawing/2014/main" id="{B1C2EEBE-7B34-4084-9D12-8FC7EC7CC2BD}"/>
              </a:ext>
            </a:extLst>
          </p:cNvPr>
          <p:cNvSpPr/>
          <p:nvPr/>
        </p:nvSpPr>
        <p:spPr>
          <a:xfrm>
            <a:off x="11161811" y="1337271"/>
            <a:ext cx="460528" cy="557247"/>
          </a:xfrm>
          <a:prstGeom prst="roundRect">
            <a:avLst/>
          </a:prstGeom>
          <a:solidFill>
            <a:srgbClr val="FFEEB1"/>
          </a:solidFill>
          <a:ln>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2.</a:t>
            </a:r>
          </a:p>
        </p:txBody>
      </p:sp>
      <p:sp>
        <p:nvSpPr>
          <p:cNvPr id="3" name="مستطيل: زوايا مستديرة 2">
            <a:extLst>
              <a:ext uri="{FF2B5EF4-FFF2-40B4-BE49-F238E27FC236}">
                <a16:creationId xmlns:a16="http://schemas.microsoft.com/office/drawing/2014/main" id="{40964E52-282B-4AAD-A34E-77F5B14D3A23}"/>
              </a:ext>
            </a:extLst>
          </p:cNvPr>
          <p:cNvSpPr/>
          <p:nvPr/>
        </p:nvSpPr>
        <p:spPr>
          <a:xfrm>
            <a:off x="8958020" y="475622"/>
            <a:ext cx="2744301" cy="644577"/>
          </a:xfrm>
          <a:prstGeom prst="roundRect">
            <a:avLst/>
          </a:prstGeom>
          <a:noFill/>
          <a:ln w="47625" cmpd="tri">
            <a:noFill/>
            <a:prstDash val="sysDash"/>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صفة الطواف</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sp>
        <p:nvSpPr>
          <p:cNvPr id="18" name="مربع نص 17">
            <a:extLst>
              <a:ext uri="{FF2B5EF4-FFF2-40B4-BE49-F238E27FC236}">
                <a16:creationId xmlns:a16="http://schemas.microsoft.com/office/drawing/2014/main" id="{EC76F887-A7E3-491A-8D2B-FF74A171C1DA}"/>
              </a:ext>
            </a:extLst>
          </p:cNvPr>
          <p:cNvSpPr txBox="1"/>
          <p:nvPr/>
        </p:nvSpPr>
        <p:spPr>
          <a:xfrm>
            <a:off x="10337368" y="4708039"/>
            <a:ext cx="91187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ويقبله</a:t>
            </a:r>
          </a:p>
        </p:txBody>
      </p:sp>
      <p:sp>
        <p:nvSpPr>
          <p:cNvPr id="21" name="مربع نص 20">
            <a:extLst>
              <a:ext uri="{FF2B5EF4-FFF2-40B4-BE49-F238E27FC236}">
                <a16:creationId xmlns:a16="http://schemas.microsoft.com/office/drawing/2014/main" id="{158C2BB8-85D0-432E-9DC8-FEF9BC2F39AC}"/>
              </a:ext>
            </a:extLst>
          </p:cNvPr>
          <p:cNvSpPr txBox="1"/>
          <p:nvPr/>
        </p:nvSpPr>
        <p:spPr>
          <a:xfrm>
            <a:off x="5129939" y="2092235"/>
            <a:ext cx="5565889"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لأنه - صَلَّى اللَّهُ عَلَيْهِ وَسَلَّمَ - كان يبتدئ به ويستلمه</a:t>
            </a:r>
            <a:endParaRPr kumimoji="0" lang="ar-SA" sz="3000" b="0" i="0" u="sng"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مربع نص 11">
            <a:extLst>
              <a:ext uri="{FF2B5EF4-FFF2-40B4-BE49-F238E27FC236}">
                <a16:creationId xmlns:a16="http://schemas.microsoft.com/office/drawing/2014/main" id="{05E14B65-D8DA-4C53-8924-D9F78E37A02E}"/>
              </a:ext>
            </a:extLst>
          </p:cNvPr>
          <p:cNvSpPr txBox="1"/>
          <p:nvPr/>
        </p:nvSpPr>
        <p:spPr>
          <a:xfrm>
            <a:off x="4234945" y="1316187"/>
            <a:ext cx="692686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يحاذي الحجر الأسود بكله أي؛ بكل بدنه فيكون مبدأ طوافه</a:t>
            </a:r>
          </a:p>
        </p:txBody>
      </p:sp>
      <p:sp>
        <p:nvSpPr>
          <p:cNvPr id="44" name="مربع نص 43">
            <a:extLst>
              <a:ext uri="{FF2B5EF4-FFF2-40B4-BE49-F238E27FC236}">
                <a16:creationId xmlns:a16="http://schemas.microsoft.com/office/drawing/2014/main" id="{1B798E4B-1E32-4BB3-88A9-94CEC5262AF3}"/>
              </a:ext>
            </a:extLst>
          </p:cNvPr>
          <p:cNvSpPr txBox="1"/>
          <p:nvPr/>
        </p:nvSpPr>
        <p:spPr>
          <a:xfrm>
            <a:off x="7935132" y="3442533"/>
            <a:ext cx="342622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أي؛ يمسح الحجر بيده اليمنى</a:t>
            </a:r>
          </a:p>
        </p:txBody>
      </p:sp>
      <p:sp>
        <p:nvSpPr>
          <p:cNvPr id="26" name="مستطيل: زوايا مستديرة 25">
            <a:extLst>
              <a:ext uri="{FF2B5EF4-FFF2-40B4-BE49-F238E27FC236}">
                <a16:creationId xmlns:a16="http://schemas.microsoft.com/office/drawing/2014/main" id="{A4158561-1601-4672-9011-0F341826D100}"/>
              </a:ext>
            </a:extLst>
          </p:cNvPr>
          <p:cNvSpPr/>
          <p:nvPr/>
        </p:nvSpPr>
        <p:spPr>
          <a:xfrm>
            <a:off x="10695828" y="2046207"/>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47" name="مربع نص 46">
            <a:extLst>
              <a:ext uri="{FF2B5EF4-FFF2-40B4-BE49-F238E27FC236}">
                <a16:creationId xmlns:a16="http://schemas.microsoft.com/office/drawing/2014/main" id="{F494F461-C32E-4799-9BEF-0120CD4F8DA7}"/>
              </a:ext>
            </a:extLst>
          </p:cNvPr>
          <p:cNvSpPr txBox="1"/>
          <p:nvPr/>
        </p:nvSpPr>
        <p:spPr>
          <a:xfrm>
            <a:off x="557939" y="4043025"/>
            <a:ext cx="10619370" cy="553998"/>
          </a:xfrm>
          <a:prstGeom prst="rect">
            <a:avLst/>
          </a:prstGeom>
          <a:noFill/>
          <a:ln w="19050">
            <a:solidFill>
              <a:srgbClr val="D3C8B5">
                <a:alpha val="97000"/>
              </a:srgbClr>
            </a:solid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وفي الحديث: (أنه نزل من الجنة أشد بياضا من اللبن فسودته خطايا بني آدم)، رواه الترمذي وصححه</a:t>
            </a:r>
          </a:p>
        </p:txBody>
      </p:sp>
      <p:sp>
        <p:nvSpPr>
          <p:cNvPr id="2" name="مربع نص 1">
            <a:extLst>
              <a:ext uri="{FF2B5EF4-FFF2-40B4-BE49-F238E27FC236}">
                <a16:creationId xmlns:a16="http://schemas.microsoft.com/office/drawing/2014/main" id="{850C446C-24CA-4694-9ED5-F601998AA068}"/>
              </a:ext>
            </a:extLst>
          </p:cNvPr>
          <p:cNvSpPr txBox="1"/>
          <p:nvPr/>
        </p:nvSpPr>
        <p:spPr>
          <a:xfrm>
            <a:off x="6968837" y="2759205"/>
            <a:ext cx="4436526"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مراتب استلام الحجر الأسود</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19" name="موصل: على شكل مرفق 18">
            <a:extLst>
              <a:ext uri="{FF2B5EF4-FFF2-40B4-BE49-F238E27FC236}">
                <a16:creationId xmlns:a16="http://schemas.microsoft.com/office/drawing/2014/main" id="{FCFC609B-C812-4FF8-B566-3BE2D2053FCC}"/>
              </a:ext>
            </a:extLst>
          </p:cNvPr>
          <p:cNvCxnSpPr>
            <a:cxnSpLocks/>
            <a:stCxn id="2" idx="3"/>
            <a:endCxn id="44" idx="3"/>
          </p:cNvCxnSpPr>
          <p:nvPr/>
        </p:nvCxnSpPr>
        <p:spPr>
          <a:xfrm flipH="1">
            <a:off x="11361358" y="3036204"/>
            <a:ext cx="44005" cy="683328"/>
          </a:xfrm>
          <a:prstGeom prst="bentConnector3">
            <a:avLst>
              <a:gd name="adj1" fmla="val -519486"/>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1D26FD64-DD97-4CE4-9B12-B60404DB5EBF}"/>
              </a:ext>
            </a:extLst>
          </p:cNvPr>
          <p:cNvSpPr txBox="1"/>
          <p:nvPr/>
        </p:nvSpPr>
        <p:spPr>
          <a:xfrm>
            <a:off x="557939" y="4754205"/>
            <a:ext cx="9749432" cy="1015663"/>
          </a:xfrm>
          <a:prstGeom prst="rect">
            <a:avLst/>
          </a:prstGeom>
          <a:noFill/>
          <a:ln w="19050">
            <a:solidFill>
              <a:srgbClr val="D3C8B5">
                <a:alpha val="97000"/>
              </a:srgbClr>
            </a:solid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لما روى عمر (أن النبي - صَلَّى اللَّهُ عَلَيْهِ وَسَلَّمَ - استقبل الحجر ووضع شفتيه عليه يبكي طويلا، ثم التفت فإذا بعمر بن الخطاب يبكي، فقال يا عمر ها هنا تسكب العبرات)، رواه ابن ماجه</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 name="مربع نص 28">
            <a:extLst>
              <a:ext uri="{FF2B5EF4-FFF2-40B4-BE49-F238E27FC236}">
                <a16:creationId xmlns:a16="http://schemas.microsoft.com/office/drawing/2014/main" id="{AFE4F179-EF6E-4B68-BEFF-313A0F982ED3}"/>
              </a:ext>
            </a:extLst>
          </p:cNvPr>
          <p:cNvSpPr txBox="1"/>
          <p:nvPr/>
        </p:nvSpPr>
        <p:spPr>
          <a:xfrm>
            <a:off x="4123933" y="5816034"/>
            <a:ext cx="609858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نقل الأثرم ويسجد عليه، وفعله ابن عمر وابن عباس.</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134004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7A392202-5E1C-4413-9E6E-503B5A25C7E9}"/>
              </a:ext>
            </a:extLst>
          </p:cNvPr>
          <p:cNvSpPr/>
          <p:nvPr/>
        </p:nvSpPr>
        <p:spPr>
          <a:xfrm>
            <a:off x="2126101" y="-112295"/>
            <a:ext cx="8285226" cy="8085221"/>
          </a:xfrm>
          <a:prstGeom prst="rect">
            <a:avLst/>
          </a:prstGeom>
          <a:blipFill dpi="0" rotWithShape="1">
            <a:blip r:embed="rId3">
              <a:alphaModFix amt="19000"/>
              <a:extLst>
                <a:ext uri="{28A0092B-C50C-407E-A947-70E740481C1C}">
                  <a14:useLocalDpi xmlns:a14="http://schemas.microsoft.com/office/drawing/2010/main" val="0"/>
                </a:ext>
              </a:extLst>
            </a:blip>
            <a:srcRect/>
            <a:stretch>
              <a:fillRect l="-216903" t="-53355" r="-64407" b="-42425"/>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8" name="مربع نص 17">
            <a:extLst>
              <a:ext uri="{FF2B5EF4-FFF2-40B4-BE49-F238E27FC236}">
                <a16:creationId xmlns:a16="http://schemas.microsoft.com/office/drawing/2014/main" id="{EC76F887-A7E3-491A-8D2B-FF74A171C1DA}"/>
              </a:ext>
            </a:extLst>
          </p:cNvPr>
          <p:cNvSpPr txBox="1"/>
          <p:nvPr/>
        </p:nvSpPr>
        <p:spPr>
          <a:xfrm>
            <a:off x="5765369" y="2561919"/>
            <a:ext cx="571997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فإن شق استلمه بشيء وقبله؛ لما روي عن ابن عباس</a:t>
            </a:r>
          </a:p>
        </p:txBody>
      </p:sp>
      <p:sp>
        <p:nvSpPr>
          <p:cNvPr id="44" name="مربع نص 43">
            <a:extLst>
              <a:ext uri="{FF2B5EF4-FFF2-40B4-BE49-F238E27FC236}">
                <a16:creationId xmlns:a16="http://schemas.microsoft.com/office/drawing/2014/main" id="{1B798E4B-1E32-4BB3-88A9-94CEC5262AF3}"/>
              </a:ext>
            </a:extLst>
          </p:cNvPr>
          <p:cNvSpPr txBox="1"/>
          <p:nvPr/>
        </p:nvSpPr>
        <p:spPr>
          <a:xfrm>
            <a:off x="5083444" y="1040294"/>
            <a:ext cx="6401898"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فإن شق استلامه وتقبيله لم يزاحم واستلمه بيده وقَبَّلَ يَدَهُ</a:t>
            </a:r>
          </a:p>
        </p:txBody>
      </p:sp>
      <p:sp>
        <p:nvSpPr>
          <p:cNvPr id="47" name="مربع نص 46">
            <a:extLst>
              <a:ext uri="{FF2B5EF4-FFF2-40B4-BE49-F238E27FC236}">
                <a16:creationId xmlns:a16="http://schemas.microsoft.com/office/drawing/2014/main" id="{F494F461-C32E-4799-9BEF-0120CD4F8DA7}"/>
              </a:ext>
            </a:extLst>
          </p:cNvPr>
          <p:cNvSpPr txBox="1"/>
          <p:nvPr/>
        </p:nvSpPr>
        <p:spPr>
          <a:xfrm>
            <a:off x="2474171" y="1727998"/>
            <a:ext cx="8527099" cy="553998"/>
          </a:xfrm>
          <a:prstGeom prst="rect">
            <a:avLst/>
          </a:prstGeom>
          <a:noFill/>
          <a:ln w="19050">
            <a:solidFill>
              <a:srgbClr val="D3C8B5">
                <a:alpha val="97000"/>
              </a:srgbClr>
            </a:solid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لما روى مسلم عن ابن عباس (أن النبي - صَلَّى اللَّهُ عَلَيْهِ وَسَلَّمَ - استلمه وقبل يده)</a:t>
            </a:r>
          </a:p>
        </p:txBody>
      </p:sp>
      <p:sp>
        <p:nvSpPr>
          <p:cNvPr id="2" name="مربع نص 1">
            <a:extLst>
              <a:ext uri="{FF2B5EF4-FFF2-40B4-BE49-F238E27FC236}">
                <a16:creationId xmlns:a16="http://schemas.microsoft.com/office/drawing/2014/main" id="{850C446C-24CA-4694-9ED5-F601998AA068}"/>
              </a:ext>
            </a:extLst>
          </p:cNvPr>
          <p:cNvSpPr txBox="1"/>
          <p:nvPr/>
        </p:nvSpPr>
        <p:spPr>
          <a:xfrm>
            <a:off x="7287491" y="403461"/>
            <a:ext cx="4396840"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مراتب استلام الحجر الأسود</a:t>
            </a:r>
            <a:r>
              <a:rPr kumimoji="0" lang="en-US"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3C6345"/>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19" name="موصل: على شكل مرفق 18">
            <a:extLst>
              <a:ext uri="{FF2B5EF4-FFF2-40B4-BE49-F238E27FC236}">
                <a16:creationId xmlns:a16="http://schemas.microsoft.com/office/drawing/2014/main" id="{FCFC609B-C812-4FF8-B566-3BE2D2053FCC}"/>
              </a:ext>
            </a:extLst>
          </p:cNvPr>
          <p:cNvCxnSpPr>
            <a:cxnSpLocks/>
            <a:stCxn id="2" idx="3"/>
            <a:endCxn id="44" idx="3"/>
          </p:cNvCxnSpPr>
          <p:nvPr/>
        </p:nvCxnSpPr>
        <p:spPr>
          <a:xfrm flipH="1">
            <a:off x="11485342" y="680460"/>
            <a:ext cx="198989" cy="636833"/>
          </a:xfrm>
          <a:prstGeom prst="bentConnector3">
            <a:avLst>
              <a:gd name="adj1" fmla="val -11488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a16="http://schemas.microsoft.com/office/drawing/2014/main" id="{1D26FD64-DD97-4CE4-9B12-B60404DB5EBF}"/>
              </a:ext>
            </a:extLst>
          </p:cNvPr>
          <p:cNvSpPr txBox="1"/>
          <p:nvPr/>
        </p:nvSpPr>
        <p:spPr>
          <a:xfrm>
            <a:off x="929898" y="4114540"/>
            <a:ext cx="10071372" cy="1015663"/>
          </a:xfrm>
          <a:prstGeom prst="rect">
            <a:avLst/>
          </a:prstGeom>
          <a:noFill/>
          <a:ln w="19050">
            <a:solidFill>
              <a:srgbClr val="D3C8B5">
                <a:alpha val="97000"/>
              </a:srgbClr>
            </a:solidFill>
            <a:prstDash val="lgDash"/>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لما روى البخاري عن ابن عباس قال: (طاف النبي - صَلَّى اللَّهُ عَلَيْهِ وَسَلَّمَ - على بعير فلما أتى الحجر أشار إليه بشيء في يده وكبر)</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 name="مربع نص 28">
            <a:extLst>
              <a:ext uri="{FF2B5EF4-FFF2-40B4-BE49-F238E27FC236}">
                <a16:creationId xmlns:a16="http://schemas.microsoft.com/office/drawing/2014/main" id="{AFE4F179-EF6E-4B68-BEFF-313A0F982ED3}"/>
              </a:ext>
            </a:extLst>
          </p:cNvPr>
          <p:cNvSpPr txBox="1"/>
          <p:nvPr/>
        </p:nvSpPr>
        <p:spPr>
          <a:xfrm>
            <a:off x="3200115" y="3280619"/>
            <a:ext cx="828522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فإن شق اللمس أشار إليه أي؛ إلى الحجر بيده أو بشيء ولا يقبله </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22" name="موصل: على شكل مرفق 21">
            <a:extLst>
              <a:ext uri="{FF2B5EF4-FFF2-40B4-BE49-F238E27FC236}">
                <a16:creationId xmlns:a16="http://schemas.microsoft.com/office/drawing/2014/main" id="{25738835-36F7-4935-B949-F14C41666B32}"/>
              </a:ext>
            </a:extLst>
          </p:cNvPr>
          <p:cNvCxnSpPr>
            <a:cxnSpLocks/>
            <a:stCxn id="2" idx="3"/>
            <a:endCxn id="18" idx="3"/>
          </p:cNvCxnSpPr>
          <p:nvPr/>
        </p:nvCxnSpPr>
        <p:spPr>
          <a:xfrm flipH="1">
            <a:off x="11485342" y="680460"/>
            <a:ext cx="198989" cy="2158458"/>
          </a:xfrm>
          <a:prstGeom prst="bentConnector3">
            <a:avLst>
              <a:gd name="adj1" fmla="val -11488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موصل: على شكل مرفق 27">
            <a:extLst>
              <a:ext uri="{FF2B5EF4-FFF2-40B4-BE49-F238E27FC236}">
                <a16:creationId xmlns:a16="http://schemas.microsoft.com/office/drawing/2014/main" id="{E6C67AE0-AC4F-47D3-91B2-A28C078B7864}"/>
              </a:ext>
            </a:extLst>
          </p:cNvPr>
          <p:cNvCxnSpPr>
            <a:cxnSpLocks/>
            <a:stCxn id="2" idx="3"/>
            <a:endCxn id="29" idx="3"/>
          </p:cNvCxnSpPr>
          <p:nvPr/>
        </p:nvCxnSpPr>
        <p:spPr>
          <a:xfrm flipH="1">
            <a:off x="11485342" y="680460"/>
            <a:ext cx="198989" cy="2877158"/>
          </a:xfrm>
          <a:prstGeom prst="bentConnector3">
            <a:avLst>
              <a:gd name="adj1" fmla="val -114881"/>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330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ربع نص 13">
            <a:extLst>
              <a:ext uri="{FF2B5EF4-FFF2-40B4-BE49-F238E27FC236}">
                <a16:creationId xmlns:a16="http://schemas.microsoft.com/office/drawing/2014/main" id="{8440C4DB-0732-4365-8353-39DF09481E65}"/>
              </a:ext>
            </a:extLst>
          </p:cNvPr>
          <p:cNvSpPr txBox="1"/>
          <p:nvPr/>
        </p:nvSpPr>
        <p:spPr>
          <a:xfrm>
            <a:off x="-274315" y="1812744"/>
            <a:ext cx="1223849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(بسم الله والله أكبر، اللهم إيمانا بك وتصديقا بكتابك ووفاء بعهدك واتباعا لسنة نبيك محمد - صَلَّى اللَّهُ عَلَيْهِ وَسَلَّمَ -)</a:t>
            </a:r>
          </a:p>
        </p:txBody>
      </p:sp>
      <p:sp>
        <p:nvSpPr>
          <p:cNvPr id="15" name="مخطط انسيابي: تخزين داخلي 14">
            <a:extLst>
              <a:ext uri="{FF2B5EF4-FFF2-40B4-BE49-F238E27FC236}">
                <a16:creationId xmlns:a16="http://schemas.microsoft.com/office/drawing/2014/main" id="{7DC524BD-29C6-4F9B-AFCD-BEEA3FF74838}"/>
              </a:ext>
            </a:extLst>
          </p:cNvPr>
          <p:cNvSpPr/>
          <p:nvPr/>
        </p:nvSpPr>
        <p:spPr>
          <a:xfrm>
            <a:off x="5160425" y="987816"/>
            <a:ext cx="6710767" cy="526234"/>
          </a:xfrm>
          <a:prstGeom prst="flowChartInternalStorage">
            <a:avLst/>
          </a:prstGeom>
          <a:solidFill>
            <a:srgbClr val="B9B9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ويقول مستقبل الحجر بوجهه كلما استلمه ما ورد ومنه:</a:t>
            </a:r>
          </a:p>
        </p:txBody>
      </p:sp>
      <p:sp>
        <p:nvSpPr>
          <p:cNvPr id="17" name="مربع نص 16">
            <a:extLst>
              <a:ext uri="{FF2B5EF4-FFF2-40B4-BE49-F238E27FC236}">
                <a16:creationId xmlns:a16="http://schemas.microsoft.com/office/drawing/2014/main" id="{BE6F2231-5972-4F8F-B180-1F1F602DBF68}"/>
              </a:ext>
            </a:extLst>
          </p:cNvPr>
          <p:cNvSpPr txBox="1"/>
          <p:nvPr/>
        </p:nvSpPr>
        <p:spPr>
          <a:xfrm>
            <a:off x="1924004" y="2655836"/>
            <a:ext cx="9391973" cy="553998"/>
          </a:xfrm>
          <a:prstGeom prst="rect">
            <a:avLst/>
          </a:prstGeom>
          <a:noFill/>
          <a:ln w="19050">
            <a:solidFill>
              <a:srgbClr val="D3C8B5">
                <a:alpha val="97000"/>
              </a:srgbClr>
            </a:solidFill>
            <a:prstDash val="lgDash"/>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لحديث عبد الله بن السائب أن النبي - صَلَّى اللَّهُ عَلَيْهِ وَسَلَّمَ - كان يقول ذلك عند استلامه.</a:t>
            </a:r>
          </a:p>
        </p:txBody>
      </p:sp>
      <p:sp>
        <p:nvSpPr>
          <p:cNvPr id="6" name="مستطيل: زوايا مستديرة 5">
            <a:extLst>
              <a:ext uri="{FF2B5EF4-FFF2-40B4-BE49-F238E27FC236}">
                <a16:creationId xmlns:a16="http://schemas.microsoft.com/office/drawing/2014/main" id="{A5B715FA-7491-4503-B8D0-23519BFF2B7D}"/>
              </a:ext>
            </a:extLst>
          </p:cNvPr>
          <p:cNvSpPr/>
          <p:nvPr/>
        </p:nvSpPr>
        <p:spPr>
          <a:xfrm>
            <a:off x="11161811" y="3597078"/>
            <a:ext cx="460528" cy="557247"/>
          </a:xfrm>
          <a:prstGeom prst="roundRect">
            <a:avLst/>
          </a:prstGeom>
          <a:solidFill>
            <a:srgbClr val="FFEEB1"/>
          </a:solidFill>
          <a:ln>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3.</a:t>
            </a:r>
          </a:p>
        </p:txBody>
      </p:sp>
      <p:sp>
        <p:nvSpPr>
          <p:cNvPr id="21" name="مربع نص 20">
            <a:extLst>
              <a:ext uri="{FF2B5EF4-FFF2-40B4-BE49-F238E27FC236}">
                <a16:creationId xmlns:a16="http://schemas.microsoft.com/office/drawing/2014/main" id="{0BE51A19-06AE-4FDB-90E1-1CD4C335AD22}"/>
              </a:ext>
            </a:extLst>
          </p:cNvPr>
          <p:cNvSpPr txBox="1"/>
          <p:nvPr/>
        </p:nvSpPr>
        <p:spPr>
          <a:xfrm>
            <a:off x="8390036" y="3600332"/>
            <a:ext cx="2771775"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ويجعل البيت عن يساره</a:t>
            </a:r>
          </a:p>
        </p:txBody>
      </p:sp>
      <p:sp>
        <p:nvSpPr>
          <p:cNvPr id="8" name="مستطيل: زوايا مستديرة 7">
            <a:extLst>
              <a:ext uri="{FF2B5EF4-FFF2-40B4-BE49-F238E27FC236}">
                <a16:creationId xmlns:a16="http://schemas.microsoft.com/office/drawing/2014/main" id="{3C8BC8FA-E447-4F6E-BCC4-49656C53DA91}"/>
              </a:ext>
            </a:extLst>
          </p:cNvPr>
          <p:cNvSpPr/>
          <p:nvPr/>
        </p:nvSpPr>
        <p:spPr>
          <a:xfrm>
            <a:off x="10093295" y="4399499"/>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30" name="مربع نص 29">
            <a:extLst>
              <a:ext uri="{FF2B5EF4-FFF2-40B4-BE49-F238E27FC236}">
                <a16:creationId xmlns:a16="http://schemas.microsoft.com/office/drawing/2014/main" id="{E67AE4F4-37F4-42CC-A430-92FB46EC3DB5}"/>
              </a:ext>
            </a:extLst>
          </p:cNvPr>
          <p:cNvSpPr txBox="1"/>
          <p:nvPr/>
        </p:nvSpPr>
        <p:spPr>
          <a:xfrm>
            <a:off x="2552751" y="5025504"/>
            <a:ext cx="8134477"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لأنه - صَلَّى اللَّهُ عَلَيْهِ وَسَلَّمَ - طاف كذلك، وقال: (خذوا عني مناسككم)</a:t>
            </a:r>
          </a:p>
        </p:txBody>
      </p:sp>
      <p:pic>
        <p:nvPicPr>
          <p:cNvPr id="26" name="صورة 25">
            <a:extLst>
              <a:ext uri="{FF2B5EF4-FFF2-40B4-BE49-F238E27FC236}">
                <a16:creationId xmlns:a16="http://schemas.microsoft.com/office/drawing/2014/main" id="{D2A5D833-B307-46B1-8748-C7B95AD57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12" y="3366192"/>
            <a:ext cx="3221289" cy="2483076"/>
          </a:xfrm>
          <a:prstGeom prst="rect">
            <a:avLst/>
          </a:prstGeom>
        </p:spPr>
      </p:pic>
      <p:pic>
        <p:nvPicPr>
          <p:cNvPr id="33" name="صورة 32">
            <a:extLst>
              <a:ext uri="{FF2B5EF4-FFF2-40B4-BE49-F238E27FC236}">
                <a16:creationId xmlns:a16="http://schemas.microsoft.com/office/drawing/2014/main" id="{8BAC1F02-4F95-40C2-BAEF-2284F67D3A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456" y="5172418"/>
            <a:ext cx="1083935" cy="1083935"/>
          </a:xfrm>
          <a:prstGeom prst="rect">
            <a:avLst/>
          </a:prstGeom>
        </p:spPr>
      </p:pic>
    </p:spTree>
    <p:extLst>
      <p:ext uri="{BB962C8B-B14F-4D97-AF65-F5344CB8AC3E}">
        <p14:creationId xmlns:p14="http://schemas.microsoft.com/office/powerpoint/2010/main" val="5280835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مستطيل: زوايا مستديرة 41">
            <a:extLst>
              <a:ext uri="{FF2B5EF4-FFF2-40B4-BE49-F238E27FC236}">
                <a16:creationId xmlns:a16="http://schemas.microsoft.com/office/drawing/2014/main" id="{B1C2EEBE-7B34-4084-9D12-8FC7EC7CC2BD}"/>
              </a:ext>
            </a:extLst>
          </p:cNvPr>
          <p:cNvSpPr/>
          <p:nvPr/>
        </p:nvSpPr>
        <p:spPr>
          <a:xfrm>
            <a:off x="11161811" y="710602"/>
            <a:ext cx="460528" cy="557247"/>
          </a:xfrm>
          <a:prstGeom prst="roundRect">
            <a:avLst/>
          </a:prstGeom>
          <a:solidFill>
            <a:srgbClr val="FFEEB1"/>
          </a:solidFill>
          <a:ln>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4.</a:t>
            </a:r>
          </a:p>
        </p:txBody>
      </p:sp>
      <p:sp>
        <p:nvSpPr>
          <p:cNvPr id="21" name="مربع نص 20">
            <a:extLst>
              <a:ext uri="{FF2B5EF4-FFF2-40B4-BE49-F238E27FC236}">
                <a16:creationId xmlns:a16="http://schemas.microsoft.com/office/drawing/2014/main" id="{158C2BB8-85D0-432E-9DC8-FEF9BC2F39AC}"/>
              </a:ext>
            </a:extLst>
          </p:cNvPr>
          <p:cNvSpPr txBox="1"/>
          <p:nvPr/>
        </p:nvSpPr>
        <p:spPr>
          <a:xfrm>
            <a:off x="3456122" y="1482163"/>
            <a:ext cx="7935953" cy="101566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يرمل الأفقي أي؛ المحرم من بعيد من مكة، في هذا الطواف فقط.</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إن طاف ماشيا فيسرع المشي ويقارب الخطأ</a:t>
            </a:r>
            <a:r>
              <a:rPr kumimoji="0" lang="ar-SA" sz="3000" b="0"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ثلاثا، أي؛ في ثلاثة أشواط</a:t>
            </a:r>
            <a:endParaRPr kumimoji="0" lang="ar-SA" sz="3000" b="0" i="0" u="sng"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3" name="مربع نص 22">
            <a:extLst>
              <a:ext uri="{FF2B5EF4-FFF2-40B4-BE49-F238E27FC236}">
                <a16:creationId xmlns:a16="http://schemas.microsoft.com/office/drawing/2014/main" id="{D5E09F1D-8E38-46A5-8C66-1A5D9DDDAB82}"/>
              </a:ext>
            </a:extLst>
          </p:cNvPr>
          <p:cNvSpPr txBox="1"/>
          <p:nvPr/>
        </p:nvSpPr>
        <p:spPr>
          <a:xfrm>
            <a:off x="7306626" y="3423893"/>
            <a:ext cx="1651394"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لحامل معذور</a:t>
            </a:r>
          </a:p>
        </p:txBody>
      </p:sp>
      <p:sp>
        <p:nvSpPr>
          <p:cNvPr id="12" name="مربع نص 11">
            <a:extLst>
              <a:ext uri="{FF2B5EF4-FFF2-40B4-BE49-F238E27FC236}">
                <a16:creationId xmlns:a16="http://schemas.microsoft.com/office/drawing/2014/main" id="{05E14B65-D8DA-4C53-8924-D9F78E37A02E}"/>
              </a:ext>
            </a:extLst>
          </p:cNvPr>
          <p:cNvSpPr txBox="1"/>
          <p:nvPr/>
        </p:nvSpPr>
        <p:spPr>
          <a:xfrm>
            <a:off x="9143999" y="673799"/>
            <a:ext cx="2017811"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ويطوف سبعا </a:t>
            </a:r>
          </a:p>
        </p:txBody>
      </p:sp>
      <p:sp>
        <p:nvSpPr>
          <p:cNvPr id="47" name="مربع نص 46">
            <a:extLst>
              <a:ext uri="{FF2B5EF4-FFF2-40B4-BE49-F238E27FC236}">
                <a16:creationId xmlns:a16="http://schemas.microsoft.com/office/drawing/2014/main" id="{F494F461-C32E-4799-9BEF-0120CD4F8DA7}"/>
              </a:ext>
            </a:extLst>
          </p:cNvPr>
          <p:cNvSpPr txBox="1"/>
          <p:nvPr/>
        </p:nvSpPr>
        <p:spPr>
          <a:xfrm>
            <a:off x="1861830" y="2422567"/>
            <a:ext cx="953024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ثم بعد أن يرمل الثلاثة أشواط يمشي أربعا من غير رمل لفعله صَلَّى اللَّهُ عَلَيْهِ وَسَلَّمَ </a:t>
            </a:r>
          </a:p>
        </p:txBody>
      </p:sp>
      <p:sp>
        <p:nvSpPr>
          <p:cNvPr id="48" name="مربع نص 47">
            <a:extLst>
              <a:ext uri="{FF2B5EF4-FFF2-40B4-BE49-F238E27FC236}">
                <a16:creationId xmlns:a16="http://schemas.microsoft.com/office/drawing/2014/main" id="{BFB5F89C-5D75-4EBE-B661-34C8FB910F5E}"/>
              </a:ext>
            </a:extLst>
          </p:cNvPr>
          <p:cNvSpPr txBox="1"/>
          <p:nvPr/>
        </p:nvSpPr>
        <p:spPr>
          <a:xfrm>
            <a:off x="7740989" y="3822910"/>
            <a:ext cx="937647"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ونساء</a:t>
            </a:r>
          </a:p>
        </p:txBody>
      </p:sp>
      <p:sp>
        <p:nvSpPr>
          <p:cNvPr id="4" name="مستطيل: زوايا مستديرة 3">
            <a:extLst>
              <a:ext uri="{FF2B5EF4-FFF2-40B4-BE49-F238E27FC236}">
                <a16:creationId xmlns:a16="http://schemas.microsoft.com/office/drawing/2014/main" id="{65FA5392-F6F7-4AD1-BCA9-DAABCD0AD72C}"/>
              </a:ext>
            </a:extLst>
          </p:cNvPr>
          <p:cNvSpPr/>
          <p:nvPr/>
        </p:nvSpPr>
        <p:spPr>
          <a:xfrm>
            <a:off x="9720468" y="3702863"/>
            <a:ext cx="1984884" cy="806963"/>
          </a:xfrm>
          <a:prstGeom prst="roundRect">
            <a:avLst/>
          </a:prstGeom>
          <a:solidFill>
            <a:srgbClr val="FDF4DC">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 لا يسن رمل لـ:</a:t>
            </a:r>
          </a:p>
        </p:txBody>
      </p:sp>
      <p:sp>
        <p:nvSpPr>
          <p:cNvPr id="24" name="مربع نص 23">
            <a:extLst>
              <a:ext uri="{FF2B5EF4-FFF2-40B4-BE49-F238E27FC236}">
                <a16:creationId xmlns:a16="http://schemas.microsoft.com/office/drawing/2014/main" id="{CDE34A6C-8040-4259-9DA7-A81BF98B562D}"/>
              </a:ext>
            </a:extLst>
          </p:cNvPr>
          <p:cNvSpPr txBox="1"/>
          <p:nvPr/>
        </p:nvSpPr>
        <p:spPr>
          <a:xfrm>
            <a:off x="6143968" y="4235072"/>
            <a:ext cx="280906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ومحرم من مكة أو قربها</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25" name="موصل: على شكل مرفق 24">
            <a:extLst>
              <a:ext uri="{FF2B5EF4-FFF2-40B4-BE49-F238E27FC236}">
                <a16:creationId xmlns:a16="http://schemas.microsoft.com/office/drawing/2014/main" id="{00A54D75-BFCF-446C-BCA1-233E15A5CFD9}"/>
              </a:ext>
            </a:extLst>
          </p:cNvPr>
          <p:cNvCxnSpPr>
            <a:cxnSpLocks/>
            <a:stCxn id="4" idx="1"/>
            <a:endCxn id="23" idx="3"/>
          </p:cNvCxnSpPr>
          <p:nvPr/>
        </p:nvCxnSpPr>
        <p:spPr>
          <a:xfrm rot="10800000">
            <a:off x="8958020" y="3700893"/>
            <a:ext cx="762448" cy="405453"/>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موصل: على شكل مرفق 26">
            <a:extLst>
              <a:ext uri="{FF2B5EF4-FFF2-40B4-BE49-F238E27FC236}">
                <a16:creationId xmlns:a16="http://schemas.microsoft.com/office/drawing/2014/main" id="{15E2234C-6C60-4D39-B6FF-C78B72121034}"/>
              </a:ext>
            </a:extLst>
          </p:cNvPr>
          <p:cNvCxnSpPr>
            <a:cxnSpLocks/>
            <a:stCxn id="4" idx="1"/>
            <a:endCxn id="48" idx="3"/>
          </p:cNvCxnSpPr>
          <p:nvPr/>
        </p:nvCxnSpPr>
        <p:spPr>
          <a:xfrm rot="10800000">
            <a:off x="8678636" y="4099909"/>
            <a:ext cx="1041832" cy="6436"/>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موصل: على شكل مرفق 28">
            <a:extLst>
              <a:ext uri="{FF2B5EF4-FFF2-40B4-BE49-F238E27FC236}">
                <a16:creationId xmlns:a16="http://schemas.microsoft.com/office/drawing/2014/main" id="{9EC5F612-4A72-4D45-9E17-D395E3D9B6FC}"/>
              </a:ext>
            </a:extLst>
          </p:cNvPr>
          <p:cNvCxnSpPr>
            <a:cxnSpLocks/>
            <a:stCxn id="4" idx="1"/>
            <a:endCxn id="24" idx="3"/>
          </p:cNvCxnSpPr>
          <p:nvPr/>
        </p:nvCxnSpPr>
        <p:spPr>
          <a:xfrm rot="10800000" flipV="1">
            <a:off x="8953034" y="4106345"/>
            <a:ext cx="767434" cy="405726"/>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AD851412-BA43-4B93-BF6D-7DA0B6396329}"/>
              </a:ext>
            </a:extLst>
          </p:cNvPr>
          <p:cNvSpPr/>
          <p:nvPr/>
        </p:nvSpPr>
        <p:spPr>
          <a:xfrm>
            <a:off x="1840072" y="3300954"/>
            <a:ext cx="2498646" cy="806963"/>
          </a:xfrm>
          <a:prstGeom prst="roundRect">
            <a:avLst/>
          </a:prstGeom>
          <a:no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a:t>
            </a:r>
            <a:r>
              <a:rPr kumimoji="0" lang="ar-SA" sz="3000" b="1"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حكم قضاء الرمل</a:t>
            </a:r>
            <a:r>
              <a:rPr kumimoji="0" lang="en-US" sz="3000" b="1"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a:t>
            </a:r>
            <a:endParaRPr kumimoji="0" lang="ar-SA" sz="3000" b="1"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endParaRPr>
          </a:p>
        </p:txBody>
      </p:sp>
      <p:sp>
        <p:nvSpPr>
          <p:cNvPr id="40" name="مربع نص 39">
            <a:extLst>
              <a:ext uri="{FF2B5EF4-FFF2-40B4-BE49-F238E27FC236}">
                <a16:creationId xmlns:a16="http://schemas.microsoft.com/office/drawing/2014/main" id="{52841DC7-1DCC-4261-92B2-073981086F83}"/>
              </a:ext>
            </a:extLst>
          </p:cNvPr>
          <p:cNvSpPr txBox="1"/>
          <p:nvPr/>
        </p:nvSpPr>
        <p:spPr>
          <a:xfrm>
            <a:off x="1030134" y="4377004"/>
            <a:ext cx="4106524" cy="1015663"/>
          </a:xfrm>
          <a:prstGeom prst="rect">
            <a:avLst/>
          </a:prstGeom>
          <a:noFill/>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ولا يقضي الرمل إن فات في الثلاثة الأول، والرمل أولى من الدنو من البيت</a:t>
            </a:r>
          </a:p>
        </p:txBody>
      </p:sp>
      <p:cxnSp>
        <p:nvCxnSpPr>
          <p:cNvPr id="41" name="موصل: على شكل مرفق 40">
            <a:extLst>
              <a:ext uri="{FF2B5EF4-FFF2-40B4-BE49-F238E27FC236}">
                <a16:creationId xmlns:a16="http://schemas.microsoft.com/office/drawing/2014/main" id="{EBDC7572-BAD9-42C5-A1F7-8CC8E4431E1C}"/>
              </a:ext>
            </a:extLst>
          </p:cNvPr>
          <p:cNvCxnSpPr>
            <a:cxnSpLocks/>
            <a:stCxn id="31" idx="2"/>
            <a:endCxn id="40" idx="0"/>
          </p:cNvCxnSpPr>
          <p:nvPr/>
        </p:nvCxnSpPr>
        <p:spPr>
          <a:xfrm rot="5400000">
            <a:off x="2951853" y="4239461"/>
            <a:ext cx="269087" cy="5999"/>
          </a:xfrm>
          <a:prstGeom prst="bentConnector3">
            <a:avLst>
              <a:gd name="adj1" fmla="val 500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4" name="رابط مستقيم 53">
            <a:extLst>
              <a:ext uri="{FF2B5EF4-FFF2-40B4-BE49-F238E27FC236}">
                <a16:creationId xmlns:a16="http://schemas.microsoft.com/office/drawing/2014/main" id="{BB6D6526-29F8-482C-83B2-F48490F11E00}"/>
              </a:ext>
            </a:extLst>
          </p:cNvPr>
          <p:cNvCxnSpPr>
            <a:cxnSpLocks/>
          </p:cNvCxnSpPr>
          <p:nvPr/>
        </p:nvCxnSpPr>
        <p:spPr>
          <a:xfrm flipH="1">
            <a:off x="5151076" y="3142061"/>
            <a:ext cx="2060860" cy="0"/>
          </a:xfrm>
          <a:prstGeom prst="line">
            <a:avLst/>
          </a:prstGeom>
          <a:ln w="31750">
            <a:solidFill>
              <a:srgbClr val="5C2A08"/>
            </a:solidFill>
            <a:prstDash val="sysDot"/>
          </a:ln>
        </p:spPr>
        <p:style>
          <a:lnRef idx="1">
            <a:schemeClr val="accent1"/>
          </a:lnRef>
          <a:fillRef idx="0">
            <a:schemeClr val="accent1"/>
          </a:fillRef>
          <a:effectRef idx="0">
            <a:schemeClr val="accent1"/>
          </a:effectRef>
          <a:fontRef idx="minor">
            <a:schemeClr val="tx1"/>
          </a:fontRef>
        </p:style>
      </p:cxnSp>
      <p:sp>
        <p:nvSpPr>
          <p:cNvPr id="60" name="مستطيل: زوايا مستديرة 59">
            <a:extLst>
              <a:ext uri="{FF2B5EF4-FFF2-40B4-BE49-F238E27FC236}">
                <a16:creationId xmlns:a16="http://schemas.microsoft.com/office/drawing/2014/main" id="{F330278F-36A3-4C26-AC6F-0D9FB8D7473B}"/>
              </a:ext>
            </a:extLst>
          </p:cNvPr>
          <p:cNvSpPr/>
          <p:nvPr/>
        </p:nvSpPr>
        <p:spPr>
          <a:xfrm>
            <a:off x="4427621" y="5633297"/>
            <a:ext cx="5725284"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ولا يسن رمل ولا اضطباع في غير هذا الطواف</a:t>
            </a:r>
          </a:p>
        </p:txBody>
      </p:sp>
      <p:pic>
        <p:nvPicPr>
          <p:cNvPr id="70" name="صورة 69">
            <a:extLst>
              <a:ext uri="{FF2B5EF4-FFF2-40B4-BE49-F238E27FC236}">
                <a16:creationId xmlns:a16="http://schemas.microsoft.com/office/drawing/2014/main" id="{EEFA3AD5-ED60-46E7-8B49-9C6A5B0FD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1" y="5725807"/>
            <a:ext cx="815316" cy="471072"/>
          </a:xfrm>
          <a:prstGeom prst="rect">
            <a:avLst/>
          </a:prstGeom>
        </p:spPr>
      </p:pic>
    </p:spTree>
    <p:extLst>
      <p:ext uri="{BB962C8B-B14F-4D97-AF65-F5344CB8AC3E}">
        <p14:creationId xmlns:p14="http://schemas.microsoft.com/office/powerpoint/2010/main" val="13240409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مستطيل: زوايا مستديرة 41">
            <a:extLst>
              <a:ext uri="{FF2B5EF4-FFF2-40B4-BE49-F238E27FC236}">
                <a16:creationId xmlns:a16="http://schemas.microsoft.com/office/drawing/2014/main" id="{B1C2EEBE-7B34-4084-9D12-8FC7EC7CC2BD}"/>
              </a:ext>
            </a:extLst>
          </p:cNvPr>
          <p:cNvSpPr/>
          <p:nvPr/>
        </p:nvSpPr>
        <p:spPr>
          <a:xfrm>
            <a:off x="10541413" y="656030"/>
            <a:ext cx="1253660" cy="557247"/>
          </a:xfrm>
          <a:prstGeom prst="roundRect">
            <a:avLst/>
          </a:prstGeom>
          <a:solidFill>
            <a:srgbClr val="FFEEB1">
              <a:alpha val="75000"/>
            </a:srgbClr>
          </a:solidFill>
          <a:ln>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5. </a:t>
            </a: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ويسن</a:t>
            </a:r>
          </a:p>
        </p:txBody>
      </p:sp>
      <p:sp>
        <p:nvSpPr>
          <p:cNvPr id="21" name="مربع نص 20">
            <a:extLst>
              <a:ext uri="{FF2B5EF4-FFF2-40B4-BE49-F238E27FC236}">
                <a16:creationId xmlns:a16="http://schemas.microsoft.com/office/drawing/2014/main" id="{158C2BB8-85D0-432E-9DC8-FEF9BC2F39AC}"/>
              </a:ext>
            </a:extLst>
          </p:cNvPr>
          <p:cNvSpPr txBox="1"/>
          <p:nvPr/>
        </p:nvSpPr>
        <p:spPr>
          <a:xfrm>
            <a:off x="830460" y="1530343"/>
            <a:ext cx="10996697" cy="1015663"/>
          </a:xfrm>
          <a:prstGeom prst="rect">
            <a:avLst/>
          </a:prstGeom>
          <a:noFill/>
          <a:ln w="19050">
            <a:solidFill>
              <a:srgbClr val="D3C8B5">
                <a:alpha val="97000"/>
              </a:srgbClr>
            </a:solidFill>
            <a:prstDash val="lgDash"/>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لقول ابن عمر: (كان رسول الله - صَلَّى اللَّهُ عَلَيْهِ وَسَلَّمَ - لا يدع أن يستلم الركن اليماني والحجر في طوافه) قال نافع: وكان ابن عمر يفعله، رواه أبو داود</a:t>
            </a:r>
            <a:endParaRPr kumimoji="0" lang="ar-SA" sz="3000" b="0" i="0" u="sng"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مربع نص 11">
            <a:extLst>
              <a:ext uri="{FF2B5EF4-FFF2-40B4-BE49-F238E27FC236}">
                <a16:creationId xmlns:a16="http://schemas.microsoft.com/office/drawing/2014/main" id="{05E14B65-D8DA-4C53-8924-D9F78E37A02E}"/>
              </a:ext>
            </a:extLst>
          </p:cNvPr>
          <p:cNvSpPr txBox="1"/>
          <p:nvPr/>
        </p:nvSpPr>
        <p:spPr>
          <a:xfrm>
            <a:off x="3420031" y="682670"/>
            <a:ext cx="7121382"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أن يستلم الحجر والركن اليماني كل مرة عند محاذاتهما </a:t>
            </a:r>
          </a:p>
        </p:txBody>
      </p:sp>
      <p:sp>
        <p:nvSpPr>
          <p:cNvPr id="47" name="مربع نص 46">
            <a:extLst>
              <a:ext uri="{FF2B5EF4-FFF2-40B4-BE49-F238E27FC236}">
                <a16:creationId xmlns:a16="http://schemas.microsoft.com/office/drawing/2014/main" id="{F494F461-C32E-4799-9BEF-0120CD4F8DA7}"/>
              </a:ext>
            </a:extLst>
          </p:cNvPr>
          <p:cNvSpPr txBox="1"/>
          <p:nvPr/>
        </p:nvSpPr>
        <p:spPr>
          <a:xfrm>
            <a:off x="5919539" y="3922281"/>
            <a:ext cx="5563022"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فإن شق استلامهما أشار إليهما، لا الشامي وهو أول ركن يمر به، ولا الغربي وهو ما يليه</a:t>
            </a:r>
          </a:p>
        </p:txBody>
      </p:sp>
      <p:cxnSp>
        <p:nvCxnSpPr>
          <p:cNvPr id="32" name="موصل: على شكل مرفق 31">
            <a:extLst>
              <a:ext uri="{FF2B5EF4-FFF2-40B4-BE49-F238E27FC236}">
                <a16:creationId xmlns:a16="http://schemas.microsoft.com/office/drawing/2014/main" id="{3A004ACC-AF80-4B1D-9608-103B862E9FDA}"/>
              </a:ext>
            </a:extLst>
          </p:cNvPr>
          <p:cNvCxnSpPr>
            <a:cxnSpLocks/>
            <a:stCxn id="42" idx="3"/>
            <a:endCxn id="47" idx="3"/>
          </p:cNvCxnSpPr>
          <p:nvPr/>
        </p:nvCxnSpPr>
        <p:spPr>
          <a:xfrm flipH="1">
            <a:off x="11482561" y="934654"/>
            <a:ext cx="312512" cy="3495459"/>
          </a:xfrm>
          <a:prstGeom prst="bentConnector3">
            <a:avLst>
              <a:gd name="adj1" fmla="val -73149"/>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4" name="صورة 43">
            <a:extLst>
              <a:ext uri="{FF2B5EF4-FFF2-40B4-BE49-F238E27FC236}">
                <a16:creationId xmlns:a16="http://schemas.microsoft.com/office/drawing/2014/main" id="{2B285E7A-921A-4089-B59F-924C0D9E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12" y="2672921"/>
            <a:ext cx="5271240" cy="3692709"/>
          </a:xfrm>
          <a:prstGeom prst="rect">
            <a:avLst/>
          </a:prstGeom>
          <a:effectLst>
            <a:softEdge rad="63500"/>
          </a:effectLst>
        </p:spPr>
      </p:pic>
    </p:spTree>
    <p:extLst>
      <p:ext uri="{BB962C8B-B14F-4D97-AF65-F5344CB8AC3E}">
        <p14:creationId xmlns:p14="http://schemas.microsoft.com/office/powerpoint/2010/main" val="1127032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مربع نص 22">
            <a:extLst>
              <a:ext uri="{FF2B5EF4-FFF2-40B4-BE49-F238E27FC236}">
                <a16:creationId xmlns:a16="http://schemas.microsoft.com/office/drawing/2014/main" id="{D5E09F1D-8E38-46A5-8C66-1A5D9DDDAB82}"/>
              </a:ext>
            </a:extLst>
          </p:cNvPr>
          <p:cNvSpPr txBox="1"/>
          <p:nvPr/>
        </p:nvSpPr>
        <p:spPr>
          <a:xfrm>
            <a:off x="1779046" y="3515771"/>
            <a:ext cx="9764351" cy="1015663"/>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اللهم اجعله حجا مبرورا وسعيا مشكورا وذنبا مغفورا رب اغفر وارحم واهدني السبيل </a:t>
            </a:r>
            <a:r>
              <a:rPr kumimoji="0" lang="ar-SA" sz="30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الأقوم</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وتجاوز عما تعلم، وأنت الأعز الأكرم "</a:t>
            </a:r>
          </a:p>
        </p:txBody>
      </p:sp>
      <p:sp>
        <p:nvSpPr>
          <p:cNvPr id="40" name="مربع نص 39">
            <a:extLst>
              <a:ext uri="{FF2B5EF4-FFF2-40B4-BE49-F238E27FC236}">
                <a16:creationId xmlns:a16="http://schemas.microsoft.com/office/drawing/2014/main" id="{52841DC7-1DCC-4261-92B2-073981086F83}"/>
              </a:ext>
            </a:extLst>
          </p:cNvPr>
          <p:cNvSpPr txBox="1"/>
          <p:nvPr/>
        </p:nvSpPr>
        <p:spPr>
          <a:xfrm>
            <a:off x="1779046" y="1536109"/>
            <a:ext cx="8633908"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36600"/>
                </a:solidFill>
                <a:effectLst/>
                <a:uLnTx/>
                <a:uFillTx/>
                <a:latin typeface="Sakkal Majalla" panose="02000000000000000000" pitchFamily="2" charset="-78"/>
                <a:ea typeface="+mn-ea"/>
                <a:cs typeface="Sakkal Majalla" panose="02000000000000000000" pitchFamily="2" charset="-78"/>
              </a:rPr>
              <a:t>{رَبَّنَا آتِنَا فِي الدُّنْيَا حَسَنَةً وَفِي الآخِرَةِ حَسَنَةً وَقِنَا عَذَابَ النَّارِ} </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[البقرة: 201]</a:t>
            </a:r>
          </a:p>
        </p:txBody>
      </p:sp>
      <p:sp>
        <p:nvSpPr>
          <p:cNvPr id="22" name="مخطط انسيابي: تخزين داخلي 21">
            <a:extLst>
              <a:ext uri="{FF2B5EF4-FFF2-40B4-BE49-F238E27FC236}">
                <a16:creationId xmlns:a16="http://schemas.microsoft.com/office/drawing/2014/main" id="{0D045DDA-B9AB-4811-AD90-B9F6B150D8FD}"/>
              </a:ext>
            </a:extLst>
          </p:cNvPr>
          <p:cNvSpPr/>
          <p:nvPr/>
        </p:nvSpPr>
        <p:spPr>
          <a:xfrm>
            <a:off x="6673362" y="679552"/>
            <a:ext cx="5007714" cy="526234"/>
          </a:xfrm>
          <a:prstGeom prst="flowChartInternalStorage">
            <a:avLst/>
          </a:prstGeom>
          <a:solidFill>
            <a:srgbClr val="FDF4DC">
              <a:alpha val="9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ويقول بين الركن اليماني والحجر الأسود:</a:t>
            </a:r>
          </a:p>
        </p:txBody>
      </p:sp>
      <p:sp>
        <p:nvSpPr>
          <p:cNvPr id="55" name="مربع نص 54">
            <a:extLst>
              <a:ext uri="{FF2B5EF4-FFF2-40B4-BE49-F238E27FC236}">
                <a16:creationId xmlns:a16="http://schemas.microsoft.com/office/drawing/2014/main" id="{A2514CE9-8D14-4ECF-906E-7ADCDE74492D}"/>
              </a:ext>
            </a:extLst>
          </p:cNvPr>
          <p:cNvSpPr txBox="1"/>
          <p:nvPr/>
        </p:nvSpPr>
        <p:spPr>
          <a:xfrm>
            <a:off x="9562086" y="2701786"/>
            <a:ext cx="205300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وفي بقية طوافه: </a:t>
            </a: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14" name="موصل: على شكل مرفق 13">
            <a:extLst>
              <a:ext uri="{FF2B5EF4-FFF2-40B4-BE49-F238E27FC236}">
                <a16:creationId xmlns:a16="http://schemas.microsoft.com/office/drawing/2014/main" id="{9C439BA3-1DF7-4F38-A34A-29B695DF3219}"/>
              </a:ext>
            </a:extLst>
          </p:cNvPr>
          <p:cNvCxnSpPr>
            <a:cxnSpLocks/>
            <a:stCxn id="55" idx="3"/>
            <a:endCxn id="23" idx="3"/>
          </p:cNvCxnSpPr>
          <p:nvPr/>
        </p:nvCxnSpPr>
        <p:spPr>
          <a:xfrm flipH="1">
            <a:off x="11543397" y="2978785"/>
            <a:ext cx="71692" cy="1044818"/>
          </a:xfrm>
          <a:prstGeom prst="bentConnector3">
            <a:avLst>
              <a:gd name="adj1" fmla="val -318864"/>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مستطيل: زوايا مستديرة 3">
            <a:extLst>
              <a:ext uri="{FF2B5EF4-FFF2-40B4-BE49-F238E27FC236}">
                <a16:creationId xmlns:a16="http://schemas.microsoft.com/office/drawing/2014/main" id="{094F43D4-FF3F-4D64-869B-DD579AD527B7}"/>
              </a:ext>
            </a:extLst>
          </p:cNvPr>
          <p:cNvSpPr/>
          <p:nvPr/>
        </p:nvSpPr>
        <p:spPr>
          <a:xfrm>
            <a:off x="6321668" y="4994257"/>
            <a:ext cx="3479543"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وتسن</a:t>
            </a: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القراءة فيه</a:t>
            </a:r>
          </a:p>
        </p:txBody>
      </p:sp>
      <p:pic>
        <p:nvPicPr>
          <p:cNvPr id="52" name="صورة 51">
            <a:extLst>
              <a:ext uri="{FF2B5EF4-FFF2-40B4-BE49-F238E27FC236}">
                <a16:creationId xmlns:a16="http://schemas.microsoft.com/office/drawing/2014/main" id="{31CE7EDB-7D49-46EC-997E-AC3BCD090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5895" y="5086354"/>
            <a:ext cx="815316" cy="471072"/>
          </a:xfrm>
          <a:prstGeom prst="rect">
            <a:avLst/>
          </a:prstGeom>
        </p:spPr>
      </p:pic>
      <p:pic>
        <p:nvPicPr>
          <p:cNvPr id="6" name="صورة 5">
            <a:extLst>
              <a:ext uri="{FF2B5EF4-FFF2-40B4-BE49-F238E27FC236}">
                <a16:creationId xmlns:a16="http://schemas.microsoft.com/office/drawing/2014/main" id="{117A7C26-7A82-4418-8AB4-6703EB301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51" y="4133857"/>
            <a:ext cx="2129876" cy="2129876"/>
          </a:xfrm>
          <a:prstGeom prst="rect">
            <a:avLst/>
          </a:prstGeom>
        </p:spPr>
      </p:pic>
    </p:spTree>
    <p:extLst>
      <p:ext uri="{BB962C8B-B14F-4D97-AF65-F5344CB8AC3E}">
        <p14:creationId xmlns:p14="http://schemas.microsoft.com/office/powerpoint/2010/main" val="39070238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61528B58-54D1-49A9-B980-B80E75354A45}"/>
              </a:ext>
            </a:extLst>
          </p:cNvPr>
          <p:cNvSpPr txBox="1"/>
          <p:nvPr/>
        </p:nvSpPr>
        <p:spPr>
          <a:xfrm>
            <a:off x="8561518" y="423315"/>
            <a:ext cx="3048000"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من لا يصح طوافه</a:t>
            </a: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13" name="موصل: على شكل مرفق 12">
            <a:extLst>
              <a:ext uri="{FF2B5EF4-FFF2-40B4-BE49-F238E27FC236}">
                <a16:creationId xmlns:a16="http://schemas.microsoft.com/office/drawing/2014/main" id="{88D9B77B-8BC3-4176-BC3B-4B3A5798EBCE}"/>
              </a:ext>
            </a:extLst>
          </p:cNvPr>
          <p:cNvCxnSpPr>
            <a:cxnSpLocks/>
            <a:stCxn id="12" idx="3"/>
            <a:endCxn id="9" idx="3"/>
          </p:cNvCxnSpPr>
          <p:nvPr/>
        </p:nvCxnSpPr>
        <p:spPr>
          <a:xfrm flipH="1">
            <a:off x="11464375" y="700314"/>
            <a:ext cx="145143" cy="744679"/>
          </a:xfrm>
          <a:prstGeom prst="bentConnector3">
            <a:avLst>
              <a:gd name="adj1" fmla="val -1575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مستطيل: زوايا مستديرة 8">
            <a:extLst>
              <a:ext uri="{FF2B5EF4-FFF2-40B4-BE49-F238E27FC236}">
                <a16:creationId xmlns:a16="http://schemas.microsoft.com/office/drawing/2014/main" id="{2066364B-7909-4007-9C29-0267464358D0}"/>
              </a:ext>
            </a:extLst>
          </p:cNvPr>
          <p:cNvSpPr/>
          <p:nvPr/>
        </p:nvSpPr>
        <p:spPr>
          <a:xfrm>
            <a:off x="3952659" y="1167994"/>
            <a:ext cx="7511716" cy="553998"/>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ومن ترك شيئا من الطواف ولو يسيرا من شوط من السبعة لم يصح </a:t>
            </a:r>
          </a:p>
        </p:txBody>
      </p:sp>
      <p:sp>
        <p:nvSpPr>
          <p:cNvPr id="25" name="مستطيل: زوايا مستديرة 24">
            <a:extLst>
              <a:ext uri="{FF2B5EF4-FFF2-40B4-BE49-F238E27FC236}">
                <a16:creationId xmlns:a16="http://schemas.microsoft.com/office/drawing/2014/main" id="{EA0BDDCF-0C7C-4ABD-B3A6-BC4DB3D02560}"/>
              </a:ext>
            </a:extLst>
          </p:cNvPr>
          <p:cNvSpPr/>
          <p:nvPr/>
        </p:nvSpPr>
        <p:spPr>
          <a:xfrm>
            <a:off x="8258629" y="2684058"/>
            <a:ext cx="3205746" cy="521479"/>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لم ينوي الطواف لم يصح</a:t>
            </a:r>
          </a:p>
        </p:txBody>
      </p:sp>
      <p:sp>
        <p:nvSpPr>
          <p:cNvPr id="26" name="مستطيل: زوايا مستديرة 25">
            <a:extLst>
              <a:ext uri="{FF2B5EF4-FFF2-40B4-BE49-F238E27FC236}">
                <a16:creationId xmlns:a16="http://schemas.microsoft.com/office/drawing/2014/main" id="{0297B0B4-73FA-4173-9EEA-9335A57B0C5C}"/>
              </a:ext>
            </a:extLst>
          </p:cNvPr>
          <p:cNvSpPr/>
          <p:nvPr/>
        </p:nvSpPr>
        <p:spPr>
          <a:xfrm>
            <a:off x="1406360" y="4151129"/>
            <a:ext cx="10058015" cy="521479"/>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لم ينو نسكه بأن أحرم مطلقا وطاف قبل أن يصرف إحرامه لنسك معين، لم يصح طوافه</a:t>
            </a:r>
          </a:p>
        </p:txBody>
      </p:sp>
      <p:sp>
        <p:nvSpPr>
          <p:cNvPr id="27" name="مستطيل: زوايا مستديرة 26">
            <a:extLst>
              <a:ext uri="{FF2B5EF4-FFF2-40B4-BE49-F238E27FC236}">
                <a16:creationId xmlns:a16="http://schemas.microsoft.com/office/drawing/2014/main" id="{EDEF5211-1821-4F28-8DA8-3AA154A1EFCF}"/>
              </a:ext>
            </a:extLst>
          </p:cNvPr>
          <p:cNvSpPr/>
          <p:nvPr/>
        </p:nvSpPr>
        <p:spPr>
          <a:xfrm>
            <a:off x="1406360" y="4875291"/>
            <a:ext cx="8996947" cy="521480"/>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طاف على الشاذروان: بفتح الذال وهو ما فضل عن جدار الكعبة لم يصح طوافه</a:t>
            </a:r>
          </a:p>
        </p:txBody>
      </p:sp>
      <p:sp>
        <p:nvSpPr>
          <p:cNvPr id="42" name="مستطيل: زوايا مستديرة 41">
            <a:extLst>
              <a:ext uri="{FF2B5EF4-FFF2-40B4-BE49-F238E27FC236}">
                <a16:creationId xmlns:a16="http://schemas.microsoft.com/office/drawing/2014/main" id="{300E5368-858D-47D6-8967-4AD8362149C0}"/>
              </a:ext>
            </a:extLst>
          </p:cNvPr>
          <p:cNvSpPr/>
          <p:nvPr/>
        </p:nvSpPr>
        <p:spPr>
          <a:xfrm>
            <a:off x="10085518" y="1956213"/>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45" name="مربع نص 44">
            <a:extLst>
              <a:ext uri="{FF2B5EF4-FFF2-40B4-BE49-F238E27FC236}">
                <a16:creationId xmlns:a16="http://schemas.microsoft.com/office/drawing/2014/main" id="{0D6A3560-9768-4AC0-AB22-B15EC40C705B}"/>
              </a:ext>
            </a:extLst>
          </p:cNvPr>
          <p:cNvSpPr txBox="1"/>
          <p:nvPr/>
        </p:nvSpPr>
        <p:spPr>
          <a:xfrm>
            <a:off x="2237762" y="1982731"/>
            <a:ext cx="776865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لأنه - صَلَّى اللَّهُ عَلَيْهِ وَسَلَّمَ - طاف كاملا، وقال: (خذوا عني مناسككم)</a:t>
            </a:r>
          </a:p>
        </p:txBody>
      </p:sp>
      <p:cxnSp>
        <p:nvCxnSpPr>
          <p:cNvPr id="50" name="موصل: على شكل مرفق 49">
            <a:extLst>
              <a:ext uri="{FF2B5EF4-FFF2-40B4-BE49-F238E27FC236}">
                <a16:creationId xmlns:a16="http://schemas.microsoft.com/office/drawing/2014/main" id="{C3A7B1F8-344B-40A3-A387-10E0212DC0CC}"/>
              </a:ext>
            </a:extLst>
          </p:cNvPr>
          <p:cNvCxnSpPr>
            <a:cxnSpLocks/>
            <a:stCxn id="12" idx="3"/>
            <a:endCxn id="25" idx="3"/>
          </p:cNvCxnSpPr>
          <p:nvPr/>
        </p:nvCxnSpPr>
        <p:spPr>
          <a:xfrm flipH="1">
            <a:off x="11464375" y="700314"/>
            <a:ext cx="145143" cy="2244484"/>
          </a:xfrm>
          <a:prstGeom prst="bentConnector3">
            <a:avLst>
              <a:gd name="adj1" fmla="val -1575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4" name="موصل: على شكل مرفق 53">
            <a:extLst>
              <a:ext uri="{FF2B5EF4-FFF2-40B4-BE49-F238E27FC236}">
                <a16:creationId xmlns:a16="http://schemas.microsoft.com/office/drawing/2014/main" id="{65AB040E-6189-48E4-ACC2-96885AA9DF13}"/>
              </a:ext>
            </a:extLst>
          </p:cNvPr>
          <p:cNvCxnSpPr>
            <a:cxnSpLocks/>
            <a:stCxn id="12" idx="3"/>
            <a:endCxn id="26" idx="3"/>
          </p:cNvCxnSpPr>
          <p:nvPr/>
        </p:nvCxnSpPr>
        <p:spPr>
          <a:xfrm flipH="1">
            <a:off x="11464375" y="700314"/>
            <a:ext cx="145143" cy="3711555"/>
          </a:xfrm>
          <a:prstGeom prst="bentConnector3">
            <a:avLst>
              <a:gd name="adj1" fmla="val -1575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موصل: على شكل مرفق 56">
            <a:extLst>
              <a:ext uri="{FF2B5EF4-FFF2-40B4-BE49-F238E27FC236}">
                <a16:creationId xmlns:a16="http://schemas.microsoft.com/office/drawing/2014/main" id="{FF3C15AD-A336-4D72-810D-37049AA50DCF}"/>
              </a:ext>
            </a:extLst>
          </p:cNvPr>
          <p:cNvCxnSpPr>
            <a:cxnSpLocks/>
            <a:stCxn id="12" idx="3"/>
            <a:endCxn id="27" idx="3"/>
          </p:cNvCxnSpPr>
          <p:nvPr/>
        </p:nvCxnSpPr>
        <p:spPr>
          <a:xfrm flipH="1">
            <a:off x="10403307" y="700314"/>
            <a:ext cx="1206211" cy="4435717"/>
          </a:xfrm>
          <a:prstGeom prst="bentConnector3">
            <a:avLst>
              <a:gd name="adj1" fmla="val -18952"/>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1" name="مستطيل: زوايا مستديرة 60">
            <a:extLst>
              <a:ext uri="{FF2B5EF4-FFF2-40B4-BE49-F238E27FC236}">
                <a16:creationId xmlns:a16="http://schemas.microsoft.com/office/drawing/2014/main" id="{EDE88673-89CB-46E3-8512-D0A4F9DE75D6}"/>
              </a:ext>
            </a:extLst>
          </p:cNvPr>
          <p:cNvSpPr/>
          <p:nvPr/>
        </p:nvSpPr>
        <p:spPr>
          <a:xfrm>
            <a:off x="10085518" y="3443982"/>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67" name="مربع نص 66">
            <a:extLst>
              <a:ext uri="{FF2B5EF4-FFF2-40B4-BE49-F238E27FC236}">
                <a16:creationId xmlns:a16="http://schemas.microsoft.com/office/drawing/2014/main" id="{1B8428F7-59BB-47A7-834B-0438772041E3}"/>
              </a:ext>
            </a:extLst>
          </p:cNvPr>
          <p:cNvSpPr txBox="1"/>
          <p:nvPr/>
        </p:nvSpPr>
        <p:spPr>
          <a:xfrm>
            <a:off x="2179933" y="3443982"/>
            <a:ext cx="776865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لأنه عبادة أشبه بالصلاة، ولحديث (إنما الأعمال بالنيات)</a:t>
            </a:r>
          </a:p>
        </p:txBody>
      </p:sp>
      <p:sp>
        <p:nvSpPr>
          <p:cNvPr id="69" name="مستطيل: زوايا مستديرة 68">
            <a:extLst>
              <a:ext uri="{FF2B5EF4-FFF2-40B4-BE49-F238E27FC236}">
                <a16:creationId xmlns:a16="http://schemas.microsoft.com/office/drawing/2014/main" id="{46809816-97E3-4586-98C8-A8328C099CFD}"/>
              </a:ext>
            </a:extLst>
          </p:cNvPr>
          <p:cNvSpPr/>
          <p:nvPr/>
        </p:nvSpPr>
        <p:spPr>
          <a:xfrm>
            <a:off x="9265461" y="5690006"/>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71" name="مربع نص 70">
            <a:extLst>
              <a:ext uri="{FF2B5EF4-FFF2-40B4-BE49-F238E27FC236}">
                <a16:creationId xmlns:a16="http://schemas.microsoft.com/office/drawing/2014/main" id="{D90CD809-90D3-4318-8E59-376729FEC9E8}"/>
              </a:ext>
            </a:extLst>
          </p:cNvPr>
          <p:cNvSpPr txBox="1"/>
          <p:nvPr/>
        </p:nvSpPr>
        <p:spPr>
          <a:xfrm>
            <a:off x="3125919" y="5657486"/>
            <a:ext cx="6096000"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لأنه من البيت فإذا لم يطف به لم يطف بالبيت جميعه</a:t>
            </a:r>
          </a:p>
        </p:txBody>
      </p:sp>
      <p:pic>
        <p:nvPicPr>
          <p:cNvPr id="75" name="صورة 74">
            <a:extLst>
              <a:ext uri="{FF2B5EF4-FFF2-40B4-BE49-F238E27FC236}">
                <a16:creationId xmlns:a16="http://schemas.microsoft.com/office/drawing/2014/main" id="{8E468DE3-BE7E-46C7-8E87-E94FA96CA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24" y="1548177"/>
            <a:ext cx="2530382" cy="2530382"/>
          </a:xfrm>
          <a:prstGeom prst="rect">
            <a:avLst/>
          </a:prstGeom>
        </p:spPr>
      </p:pic>
      <p:cxnSp>
        <p:nvCxnSpPr>
          <p:cNvPr id="77" name="رابط مستقيم 76">
            <a:extLst>
              <a:ext uri="{FF2B5EF4-FFF2-40B4-BE49-F238E27FC236}">
                <a16:creationId xmlns:a16="http://schemas.microsoft.com/office/drawing/2014/main" id="{A3240839-226B-4D89-8CFE-E201B8D7E32C}"/>
              </a:ext>
            </a:extLst>
          </p:cNvPr>
          <p:cNvCxnSpPr>
            <a:cxnSpLocks/>
          </p:cNvCxnSpPr>
          <p:nvPr/>
        </p:nvCxnSpPr>
        <p:spPr>
          <a:xfrm flipH="1">
            <a:off x="1149788" y="3341646"/>
            <a:ext cx="1005417" cy="430927"/>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رابط مستقيم 80">
            <a:extLst>
              <a:ext uri="{FF2B5EF4-FFF2-40B4-BE49-F238E27FC236}">
                <a16:creationId xmlns:a16="http://schemas.microsoft.com/office/drawing/2014/main" id="{1C082B21-4C73-41BC-B9A6-B07387155E87}"/>
              </a:ext>
            </a:extLst>
          </p:cNvPr>
          <p:cNvCxnSpPr>
            <a:cxnSpLocks/>
          </p:cNvCxnSpPr>
          <p:nvPr/>
        </p:nvCxnSpPr>
        <p:spPr>
          <a:xfrm flipH="1" flipV="1">
            <a:off x="316231" y="3414240"/>
            <a:ext cx="858285" cy="376513"/>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مربع نص 86">
            <a:extLst>
              <a:ext uri="{FF2B5EF4-FFF2-40B4-BE49-F238E27FC236}">
                <a16:creationId xmlns:a16="http://schemas.microsoft.com/office/drawing/2014/main" id="{3441999A-CBB7-46C3-9A6B-07CB10160AE5}"/>
              </a:ext>
            </a:extLst>
          </p:cNvPr>
          <p:cNvSpPr txBox="1"/>
          <p:nvPr/>
        </p:nvSpPr>
        <p:spPr>
          <a:xfrm>
            <a:off x="-38794" y="3950203"/>
            <a:ext cx="1327578" cy="46166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الشاذروان</a:t>
            </a:r>
          </a:p>
        </p:txBody>
      </p:sp>
      <p:cxnSp>
        <p:nvCxnSpPr>
          <p:cNvPr id="89" name="رابط كسهم مستقيم 88">
            <a:extLst>
              <a:ext uri="{FF2B5EF4-FFF2-40B4-BE49-F238E27FC236}">
                <a16:creationId xmlns:a16="http://schemas.microsoft.com/office/drawing/2014/main" id="{191E69C7-40C1-409B-BA5A-D10B32DDBB2E}"/>
              </a:ext>
            </a:extLst>
          </p:cNvPr>
          <p:cNvCxnSpPr>
            <a:cxnSpLocks/>
          </p:cNvCxnSpPr>
          <p:nvPr/>
        </p:nvCxnSpPr>
        <p:spPr>
          <a:xfrm flipV="1">
            <a:off x="970908" y="3805267"/>
            <a:ext cx="178880" cy="2171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353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61528B58-54D1-49A9-B980-B80E75354A45}"/>
              </a:ext>
            </a:extLst>
          </p:cNvPr>
          <p:cNvSpPr txBox="1"/>
          <p:nvPr/>
        </p:nvSpPr>
        <p:spPr>
          <a:xfrm>
            <a:off x="8561518" y="423315"/>
            <a:ext cx="3048000" cy="55399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r>
              <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من لا يصح طوافه</a:t>
            </a:r>
            <a:r>
              <a:rPr kumimoji="0" lang="en-US"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rPr>
              <a:t>[</a:t>
            </a:r>
            <a:endParaRPr kumimoji="0" lang="ar-SA" sz="3000" b="0" i="0" u="none" strike="noStrike" kern="1200" cap="none" spc="0" normalizeH="0" baseline="0" noProof="0" dirty="0">
              <a:ln>
                <a:noFill/>
              </a:ln>
              <a:solidFill>
                <a:srgbClr val="578200"/>
              </a:solidFill>
              <a:effectLst>
                <a:outerShdw blurRad="38100" dist="38100" dir="2700000" algn="tl">
                  <a:srgbClr val="000000">
                    <a:alpha val="43137"/>
                  </a:srgbClr>
                </a:outerShdw>
              </a:effectLst>
              <a:uLnTx/>
              <a:uFillTx/>
              <a:latin typeface="Calibri" panose="020F0502020204030204"/>
              <a:ea typeface="+mn-ea"/>
              <a:cs typeface="PT Bold Heading" panose="02010400000000000000" pitchFamily="2" charset="-78"/>
            </a:endParaRPr>
          </a:p>
        </p:txBody>
      </p:sp>
      <p:cxnSp>
        <p:nvCxnSpPr>
          <p:cNvPr id="13" name="موصل: على شكل مرفق 12">
            <a:extLst>
              <a:ext uri="{FF2B5EF4-FFF2-40B4-BE49-F238E27FC236}">
                <a16:creationId xmlns:a16="http://schemas.microsoft.com/office/drawing/2014/main" id="{88D9B77B-8BC3-4176-BC3B-4B3A5798EBCE}"/>
              </a:ext>
            </a:extLst>
          </p:cNvPr>
          <p:cNvCxnSpPr>
            <a:cxnSpLocks/>
            <a:stCxn id="12" idx="3"/>
            <a:endCxn id="9" idx="3"/>
          </p:cNvCxnSpPr>
          <p:nvPr/>
        </p:nvCxnSpPr>
        <p:spPr>
          <a:xfrm flipH="1">
            <a:off x="11464375" y="700314"/>
            <a:ext cx="145143" cy="744679"/>
          </a:xfrm>
          <a:prstGeom prst="bentConnector3">
            <a:avLst>
              <a:gd name="adj1" fmla="val -1575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مستطيل: زوايا مستديرة 8">
            <a:extLst>
              <a:ext uri="{FF2B5EF4-FFF2-40B4-BE49-F238E27FC236}">
                <a16:creationId xmlns:a16="http://schemas.microsoft.com/office/drawing/2014/main" id="{2066364B-7909-4007-9C29-0267464358D0}"/>
              </a:ext>
            </a:extLst>
          </p:cNvPr>
          <p:cNvSpPr/>
          <p:nvPr/>
        </p:nvSpPr>
        <p:spPr>
          <a:xfrm>
            <a:off x="4669295" y="1167994"/>
            <a:ext cx="6795080" cy="553998"/>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أو طاف على جدار الحجر بكسر الحاء المهملة لم يصح طوافه</a:t>
            </a:r>
          </a:p>
        </p:txBody>
      </p:sp>
      <p:sp>
        <p:nvSpPr>
          <p:cNvPr id="25" name="مستطيل: زوايا مستديرة 24">
            <a:extLst>
              <a:ext uri="{FF2B5EF4-FFF2-40B4-BE49-F238E27FC236}">
                <a16:creationId xmlns:a16="http://schemas.microsoft.com/office/drawing/2014/main" id="{EA0BDDCF-0C7C-4ABD-B3A6-BC4DB3D02560}"/>
              </a:ext>
            </a:extLst>
          </p:cNvPr>
          <p:cNvSpPr/>
          <p:nvPr/>
        </p:nvSpPr>
        <p:spPr>
          <a:xfrm>
            <a:off x="5529943" y="2684058"/>
            <a:ext cx="5934432" cy="521479"/>
          </a:xfrm>
          <a:prstGeom prst="roundRect">
            <a:avLst/>
          </a:prstGeom>
          <a:solidFill>
            <a:srgbClr val="B9B9B9">
              <a:alpha val="9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أو طاف وهو عريان أو نجس أو محدث لم يصح طوافه</a:t>
            </a:r>
          </a:p>
        </p:txBody>
      </p:sp>
      <p:sp>
        <p:nvSpPr>
          <p:cNvPr id="42" name="مستطيل: زوايا مستديرة 41">
            <a:extLst>
              <a:ext uri="{FF2B5EF4-FFF2-40B4-BE49-F238E27FC236}">
                <a16:creationId xmlns:a16="http://schemas.microsoft.com/office/drawing/2014/main" id="{300E5368-858D-47D6-8967-4AD8362149C0}"/>
              </a:ext>
            </a:extLst>
          </p:cNvPr>
          <p:cNvSpPr/>
          <p:nvPr/>
        </p:nvSpPr>
        <p:spPr>
          <a:xfrm>
            <a:off x="10085518" y="1956213"/>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45" name="مربع نص 44">
            <a:extLst>
              <a:ext uri="{FF2B5EF4-FFF2-40B4-BE49-F238E27FC236}">
                <a16:creationId xmlns:a16="http://schemas.microsoft.com/office/drawing/2014/main" id="{0D6A3560-9768-4AC0-AB22-B15EC40C705B}"/>
              </a:ext>
            </a:extLst>
          </p:cNvPr>
          <p:cNvSpPr txBox="1"/>
          <p:nvPr/>
        </p:nvSpPr>
        <p:spPr>
          <a:xfrm>
            <a:off x="582482" y="1982731"/>
            <a:ext cx="9423933"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لأنه - صَلَّى اللَّهُ عَلَيْهِ وَسَلَّمَ - طاف من وراء الحجر والشاذروان وقال: (خذوا عني مناسككم)</a:t>
            </a:r>
          </a:p>
        </p:txBody>
      </p:sp>
      <p:cxnSp>
        <p:nvCxnSpPr>
          <p:cNvPr id="50" name="موصل: على شكل مرفق 49">
            <a:extLst>
              <a:ext uri="{FF2B5EF4-FFF2-40B4-BE49-F238E27FC236}">
                <a16:creationId xmlns:a16="http://schemas.microsoft.com/office/drawing/2014/main" id="{C3A7B1F8-344B-40A3-A387-10E0212DC0CC}"/>
              </a:ext>
            </a:extLst>
          </p:cNvPr>
          <p:cNvCxnSpPr>
            <a:cxnSpLocks/>
            <a:stCxn id="12" idx="3"/>
            <a:endCxn id="25" idx="3"/>
          </p:cNvCxnSpPr>
          <p:nvPr/>
        </p:nvCxnSpPr>
        <p:spPr>
          <a:xfrm flipH="1">
            <a:off x="11464375" y="700314"/>
            <a:ext cx="145143" cy="2244484"/>
          </a:xfrm>
          <a:prstGeom prst="bentConnector3">
            <a:avLst>
              <a:gd name="adj1" fmla="val -157500"/>
            </a:avLst>
          </a:prstGeom>
          <a:ln w="31750">
            <a:solidFill>
              <a:srgbClr val="5C2A0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1" name="مستطيل: زوايا مستديرة 60">
            <a:extLst>
              <a:ext uri="{FF2B5EF4-FFF2-40B4-BE49-F238E27FC236}">
                <a16:creationId xmlns:a16="http://schemas.microsoft.com/office/drawing/2014/main" id="{EDE88673-89CB-46E3-8512-D0A4F9DE75D6}"/>
              </a:ext>
            </a:extLst>
          </p:cNvPr>
          <p:cNvSpPr/>
          <p:nvPr/>
        </p:nvSpPr>
        <p:spPr>
          <a:xfrm>
            <a:off x="10085518" y="3443982"/>
            <a:ext cx="931966" cy="521478"/>
          </a:xfrm>
          <a:prstGeom prst="roundRect">
            <a:avLst/>
          </a:prstGeom>
          <a:solidFill>
            <a:srgbClr val="FFEEB1">
              <a:alpha val="85000"/>
            </a:srgbClr>
          </a:solidFill>
          <a:ln>
            <a:noFill/>
          </a:ln>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العلة؛</a:t>
            </a:r>
          </a:p>
        </p:txBody>
      </p:sp>
      <p:sp>
        <p:nvSpPr>
          <p:cNvPr id="67" name="مربع نص 66">
            <a:extLst>
              <a:ext uri="{FF2B5EF4-FFF2-40B4-BE49-F238E27FC236}">
                <a16:creationId xmlns:a16="http://schemas.microsoft.com/office/drawing/2014/main" id="{1B8428F7-59BB-47A7-834B-0438772041E3}"/>
              </a:ext>
            </a:extLst>
          </p:cNvPr>
          <p:cNvSpPr txBox="1"/>
          <p:nvPr/>
        </p:nvSpPr>
        <p:spPr>
          <a:xfrm>
            <a:off x="406401" y="3443982"/>
            <a:ext cx="9542186" cy="101566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لقوله - صَلَّى اللَّهُ عَلَيْهِ وَسَلَّمَ -: «الطواف بالبيت صلاة إلا أنكم تتكلمون فيه» رواه الترمذي والأثرم عن ابن عباس</a:t>
            </a:r>
          </a:p>
        </p:txBody>
      </p:sp>
      <p:sp>
        <p:nvSpPr>
          <p:cNvPr id="11" name="مستطيل: زوايا مستديرة 10">
            <a:extLst>
              <a:ext uri="{FF2B5EF4-FFF2-40B4-BE49-F238E27FC236}">
                <a16:creationId xmlns:a16="http://schemas.microsoft.com/office/drawing/2014/main" id="{9CC36496-2BE4-4527-975D-A5B00322B07E}"/>
              </a:ext>
            </a:extLst>
          </p:cNvPr>
          <p:cNvSpPr/>
          <p:nvPr/>
        </p:nvSpPr>
        <p:spPr>
          <a:xfrm>
            <a:off x="3468914" y="4585638"/>
            <a:ext cx="5254172"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وبسن فعل باقي المناسك كلها على طهارة</a:t>
            </a:r>
          </a:p>
        </p:txBody>
      </p:sp>
      <p:sp>
        <p:nvSpPr>
          <p:cNvPr id="14" name="مستطيل: زوايا مستديرة 13">
            <a:extLst>
              <a:ext uri="{FF2B5EF4-FFF2-40B4-BE49-F238E27FC236}">
                <a16:creationId xmlns:a16="http://schemas.microsoft.com/office/drawing/2014/main" id="{0D151543-BE5A-4CD4-A0D4-F59A23EFC61E}"/>
              </a:ext>
            </a:extLst>
          </p:cNvPr>
          <p:cNvSpPr/>
          <p:nvPr/>
        </p:nvSpPr>
        <p:spPr>
          <a:xfrm>
            <a:off x="3468914" y="5366898"/>
            <a:ext cx="5254172" cy="655267"/>
          </a:xfrm>
          <a:prstGeom prst="roundRect">
            <a:avLst/>
          </a:prstGeom>
          <a:solidFill>
            <a:srgbClr val="FFEEB1">
              <a:alpha val="71000"/>
            </a:srgb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   وإن طاف المحرم لابس مخيط صح وفدى</a:t>
            </a:r>
          </a:p>
        </p:txBody>
      </p:sp>
      <p:pic>
        <p:nvPicPr>
          <p:cNvPr id="15" name="صورة 14">
            <a:extLst>
              <a:ext uri="{FF2B5EF4-FFF2-40B4-BE49-F238E27FC236}">
                <a16:creationId xmlns:a16="http://schemas.microsoft.com/office/drawing/2014/main" id="{93DA5EB0-080B-4EC2-9091-4F8CECBBD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779" y="4677735"/>
            <a:ext cx="815316" cy="471072"/>
          </a:xfrm>
          <a:prstGeom prst="rect">
            <a:avLst/>
          </a:prstGeom>
        </p:spPr>
      </p:pic>
      <p:pic>
        <p:nvPicPr>
          <p:cNvPr id="16" name="صورة 15">
            <a:extLst>
              <a:ext uri="{FF2B5EF4-FFF2-40B4-BE49-F238E27FC236}">
                <a16:creationId xmlns:a16="http://schemas.microsoft.com/office/drawing/2014/main" id="{CDE69BD2-7192-42E6-9700-EE4B5A51E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595" y="5458995"/>
            <a:ext cx="815316" cy="471072"/>
          </a:xfrm>
          <a:prstGeom prst="rect">
            <a:avLst/>
          </a:prstGeom>
        </p:spPr>
      </p:pic>
    </p:spTree>
    <p:extLst>
      <p:ext uri="{BB962C8B-B14F-4D97-AF65-F5344CB8AC3E}">
        <p14:creationId xmlns:p14="http://schemas.microsoft.com/office/powerpoint/2010/main" val="3035267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مربع نص 44">
            <a:extLst>
              <a:ext uri="{FF2B5EF4-FFF2-40B4-BE49-F238E27FC236}">
                <a16:creationId xmlns:a16="http://schemas.microsoft.com/office/drawing/2014/main" id="{0D6A3560-9768-4AC0-AB22-B15EC40C705B}"/>
              </a:ext>
            </a:extLst>
          </p:cNvPr>
          <p:cNvSpPr txBox="1"/>
          <p:nvPr/>
        </p:nvSpPr>
        <p:spPr>
          <a:xfrm>
            <a:off x="5863797" y="610409"/>
            <a:ext cx="5073884"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ثم إذا تم طوافه يصلي ركعتين نفلا يقرأ فيهما بـ:</a:t>
            </a:r>
          </a:p>
        </p:txBody>
      </p:sp>
      <p:sp>
        <p:nvSpPr>
          <p:cNvPr id="67" name="مربع نص 66">
            <a:extLst>
              <a:ext uri="{FF2B5EF4-FFF2-40B4-BE49-F238E27FC236}">
                <a16:creationId xmlns:a16="http://schemas.microsoft.com/office/drawing/2014/main" id="{1B8428F7-59BB-47A7-834B-0438772041E3}"/>
              </a:ext>
            </a:extLst>
          </p:cNvPr>
          <p:cNvSpPr txBox="1"/>
          <p:nvPr/>
        </p:nvSpPr>
        <p:spPr>
          <a:xfrm>
            <a:off x="656856" y="1424188"/>
            <a:ext cx="9542186"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srgbClr val="336600"/>
                </a:solidFill>
                <a:effectLst/>
                <a:uLnTx/>
                <a:uFillTx/>
                <a:latin typeface="Sakkal Majalla" panose="02000000000000000000" pitchFamily="2" charset="-78"/>
                <a:ea typeface="+mn-ea"/>
                <a:cs typeface="Sakkal Majalla" panose="02000000000000000000" pitchFamily="2" charset="-78"/>
              </a:rPr>
              <a:t>{قُلْ يَا أَيُّهَا الْكَافِرُونَ} </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[الكافرون: 1]، والإخلاص بعد الفاتحة  </a:t>
            </a:r>
          </a:p>
        </p:txBody>
      </p:sp>
      <p:sp>
        <p:nvSpPr>
          <p:cNvPr id="2" name="مستطيل: زوايا مستديرة 1">
            <a:extLst>
              <a:ext uri="{FF2B5EF4-FFF2-40B4-BE49-F238E27FC236}">
                <a16:creationId xmlns:a16="http://schemas.microsoft.com/office/drawing/2014/main" id="{3EDED6C4-97D8-47FB-BCBD-C31CFABDABA7}"/>
              </a:ext>
            </a:extLst>
          </p:cNvPr>
          <p:cNvSpPr/>
          <p:nvPr/>
        </p:nvSpPr>
        <p:spPr>
          <a:xfrm>
            <a:off x="11062563" y="607160"/>
            <a:ext cx="460528" cy="557247"/>
          </a:xfrm>
          <a:prstGeom prst="roundRect">
            <a:avLst/>
          </a:prstGeom>
          <a:solidFill>
            <a:srgbClr val="FFEEB1"/>
          </a:solidFill>
          <a:ln>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ea typeface="+mn-ea"/>
                <a:cs typeface="Sakkal Majalla" panose="02000000000000000000" pitchFamily="2" charset="-78"/>
              </a:rPr>
              <a:t>6.</a:t>
            </a:r>
          </a:p>
        </p:txBody>
      </p:sp>
      <p:pic>
        <p:nvPicPr>
          <p:cNvPr id="5" name="صورة 4">
            <a:extLst>
              <a:ext uri="{FF2B5EF4-FFF2-40B4-BE49-F238E27FC236}">
                <a16:creationId xmlns:a16="http://schemas.microsoft.com/office/drawing/2014/main" id="{51C703FA-7D6F-4BE9-AB1E-5EB4E9EA2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9042" y="1434285"/>
            <a:ext cx="546007" cy="521479"/>
          </a:xfrm>
          <a:prstGeom prst="rect">
            <a:avLst/>
          </a:prstGeom>
        </p:spPr>
      </p:pic>
      <p:pic>
        <p:nvPicPr>
          <p:cNvPr id="7" name="صورة 6">
            <a:extLst>
              <a:ext uri="{FF2B5EF4-FFF2-40B4-BE49-F238E27FC236}">
                <a16:creationId xmlns:a16="http://schemas.microsoft.com/office/drawing/2014/main" id="{26F8F759-ECF9-466F-8A56-D52018BC3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447" y="2328939"/>
            <a:ext cx="546007" cy="521479"/>
          </a:xfrm>
          <a:prstGeom prst="rect">
            <a:avLst/>
          </a:prstGeom>
        </p:spPr>
      </p:pic>
      <p:sp>
        <p:nvSpPr>
          <p:cNvPr id="10" name="مربع نص 9">
            <a:extLst>
              <a:ext uri="{FF2B5EF4-FFF2-40B4-BE49-F238E27FC236}">
                <a16:creationId xmlns:a16="http://schemas.microsoft.com/office/drawing/2014/main" id="{B5A9ADDD-4B09-4AD4-80A2-FAD6C9422D0E}"/>
              </a:ext>
            </a:extLst>
          </p:cNvPr>
          <p:cNvSpPr txBox="1"/>
          <p:nvPr/>
        </p:nvSpPr>
        <p:spPr>
          <a:xfrm>
            <a:off x="6167439" y="2237967"/>
            <a:ext cx="3992465" cy="55399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وتجزئ</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مكتوبة عنهما</a:t>
            </a:r>
          </a:p>
        </p:txBody>
      </p:sp>
      <p:pic>
        <p:nvPicPr>
          <p:cNvPr id="18" name="صورة 17">
            <a:extLst>
              <a:ext uri="{FF2B5EF4-FFF2-40B4-BE49-F238E27FC236}">
                <a16:creationId xmlns:a16="http://schemas.microsoft.com/office/drawing/2014/main" id="{FEE59BD3-5385-4DC3-B1C5-360BB17D9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9904" y="3223593"/>
            <a:ext cx="552550" cy="553998"/>
          </a:xfrm>
          <a:prstGeom prst="rect">
            <a:avLst/>
          </a:prstGeom>
        </p:spPr>
      </p:pic>
      <p:sp>
        <p:nvSpPr>
          <p:cNvPr id="19" name="مربع نص 18">
            <a:extLst>
              <a:ext uri="{FF2B5EF4-FFF2-40B4-BE49-F238E27FC236}">
                <a16:creationId xmlns:a16="http://schemas.microsoft.com/office/drawing/2014/main" id="{2B9DFD17-5499-4277-AABF-CE7B4C6F1D04}"/>
              </a:ext>
            </a:extLst>
          </p:cNvPr>
          <p:cNvSpPr txBox="1"/>
          <p:nvPr/>
        </p:nvSpPr>
        <p:spPr>
          <a:xfrm>
            <a:off x="4472432" y="3237448"/>
            <a:ext cx="568747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000" b="0" i="0"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وحيث ركعهما جاز، والأفضل كونهما خلف المقام</a:t>
            </a:r>
          </a:p>
        </p:txBody>
      </p:sp>
      <p:sp>
        <p:nvSpPr>
          <p:cNvPr id="22" name="مربع نص 21">
            <a:extLst>
              <a:ext uri="{FF2B5EF4-FFF2-40B4-BE49-F238E27FC236}">
                <a16:creationId xmlns:a16="http://schemas.microsoft.com/office/drawing/2014/main" id="{3D5A3F70-AC48-42A9-9EA2-1CEC49EEA18B}"/>
              </a:ext>
            </a:extLst>
          </p:cNvPr>
          <p:cNvSpPr txBox="1"/>
          <p:nvPr/>
        </p:nvSpPr>
        <p:spPr>
          <a:xfrm>
            <a:off x="3850513" y="4374862"/>
            <a:ext cx="6894535" cy="553998"/>
          </a:xfrm>
          <a:prstGeom prst="rect">
            <a:avLst/>
          </a:prstGeom>
          <a:noFill/>
          <a:ln w="22225">
            <a:solidFill>
              <a:schemeClr val="bg1">
                <a:lumMod val="65000"/>
              </a:schemeClr>
            </a:solidFill>
            <a:prstDash val="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لِقَوْلِهِ تَعَالَى: {</a:t>
            </a:r>
            <a:r>
              <a:rPr kumimoji="0" lang="ar-SA" sz="3000" b="0" i="0" u="none" strike="noStrike" kern="1200" cap="none" spc="0" normalizeH="0" baseline="0" noProof="0" dirty="0">
                <a:ln>
                  <a:noFill/>
                </a:ln>
                <a:solidFill>
                  <a:srgbClr val="336600"/>
                </a:solidFill>
                <a:effectLst/>
                <a:uLnTx/>
                <a:uFillTx/>
                <a:latin typeface="Sakkal Majalla" panose="02000000000000000000" pitchFamily="2" charset="-78"/>
                <a:ea typeface="+mn-ea"/>
                <a:cs typeface="Sakkal Majalla" panose="02000000000000000000" pitchFamily="2" charset="-78"/>
              </a:rPr>
              <a:t>وَاتَّخِذُوا مِنْ مَقَامِ إِبْرَاهِيمَ مُصَلًّى} </a:t>
            </a:r>
            <a:r>
              <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[البقرة: 125] .</a:t>
            </a:r>
          </a:p>
        </p:txBody>
      </p:sp>
      <p:pic>
        <p:nvPicPr>
          <p:cNvPr id="27" name="صورة 26">
            <a:extLst>
              <a:ext uri="{FF2B5EF4-FFF2-40B4-BE49-F238E27FC236}">
                <a16:creationId xmlns:a16="http://schemas.microsoft.com/office/drawing/2014/main" id="{49F55495-AEBC-428F-9BE6-BE191602A3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433" y="2914822"/>
            <a:ext cx="2904527" cy="2904527"/>
          </a:xfrm>
          <a:prstGeom prst="rect">
            <a:avLst/>
          </a:prstGeom>
        </p:spPr>
      </p:pic>
      <p:pic>
        <p:nvPicPr>
          <p:cNvPr id="30" name="صورة 29">
            <a:extLst>
              <a:ext uri="{FF2B5EF4-FFF2-40B4-BE49-F238E27FC236}">
                <a16:creationId xmlns:a16="http://schemas.microsoft.com/office/drawing/2014/main" id="{4C3143E9-B724-47CF-AE96-09CDE3C24F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121" y="4497719"/>
            <a:ext cx="7329055" cy="4160000"/>
          </a:xfrm>
          <a:prstGeom prst="rect">
            <a:avLst/>
          </a:prstGeom>
        </p:spPr>
      </p:pic>
    </p:spTree>
    <p:extLst>
      <p:ext uri="{BB962C8B-B14F-4D97-AF65-F5344CB8AC3E}">
        <p14:creationId xmlns:p14="http://schemas.microsoft.com/office/powerpoint/2010/main" val="364628414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4051</TotalTime>
  <Words>15118</Words>
  <Application>Microsoft Office PowerPoint</Application>
  <PresentationFormat>شاشة عريضة</PresentationFormat>
  <Paragraphs>1987</Paragraphs>
  <Slides>217</Slides>
  <Notes>75</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217</vt:i4>
      </vt:variant>
    </vt:vector>
  </HeadingPairs>
  <TitlesOfParts>
    <vt:vector size="226" baseType="lpstr">
      <vt:lpstr>Arial</vt:lpstr>
      <vt:lpstr>Calibri</vt:lpstr>
      <vt:lpstr>Calibri Light</vt:lpstr>
      <vt:lpstr>Microsoft Uighur</vt:lpstr>
      <vt:lpstr>PT Bold Heading</vt:lpstr>
      <vt:lpstr>Sakkal Majalla</vt:lpstr>
      <vt:lpstr>Wingdings</vt:lpstr>
      <vt:lpstr>نسق Office</vt:lpstr>
      <vt:lpstr>1_نسق Office</vt:lpstr>
      <vt:lpstr>عرض تقديمي في PowerPoint</vt:lpstr>
      <vt:lpstr>عرض تقديمي في PowerPoint</vt:lpstr>
      <vt:lpstr>[ما معنى(المناسك, الحج, العمرة)؟]</vt:lpstr>
      <vt:lpstr>[ما حكم الحج والعمرة؟ علام من؟ كم مرة في العمر؟ ]</vt:lpstr>
      <vt:lpstr>[هل يجزئ (الحج, أو العمرة) عن رقيق, أو مجنون, أو صبي إذا زال عارضه أثناء الإحرام؟]</vt:lpstr>
      <vt:lpstr>[الحج والعمرة لمن قراره بيد غيره]</vt:lpstr>
      <vt:lpstr>[بما يتحقق شرط القدرة على الحج والعمرة ؟]</vt:lpstr>
      <vt:lpstr>[ما الحكم فيمن عجز عن الحج والعمرة؟]</vt:lpstr>
      <vt:lpstr>[أحكام المحرم]</vt:lpstr>
      <vt:lpstr>[من مات وعليه حج أو عمرة واجبة]</vt:lpstr>
      <vt:lpstr>أســـــئــلــة (اختياري)...</vt:lpstr>
      <vt:lpstr>أســـــئــلــة (صح وخطأ)...</vt:lpstr>
      <vt:lpstr>عرض تقديمي في PowerPoint</vt:lpstr>
      <vt:lpstr>عرض تقديمي في PowerPoint</vt:lpstr>
      <vt:lpstr>عرض تقديمي في PowerPoint</vt:lpstr>
      <vt:lpstr>عرض تقديمي في PowerPoint</vt:lpstr>
      <vt:lpstr>[أحوال الناس مع المواقيت]</vt:lpstr>
      <vt:lpstr>عرض تقديمي في PowerPoint</vt:lpstr>
      <vt:lpstr>[أحوال الناس مع المواقيت] </vt:lpstr>
      <vt:lpstr>[المواقيت الزمانية للحج] </vt:lpstr>
      <vt:lpstr>أســـئـــلـة (اختياري)...</vt:lpstr>
      <vt:lpstr>أســـئـــلـة (صح وخطأ)...</vt:lpstr>
      <vt:lpstr>-بـــاب الإحـــرام-</vt:lpstr>
      <vt:lpstr>عرض تقديمي في PowerPoint</vt:lpstr>
      <vt:lpstr>عرض تقديمي في PowerPoint</vt:lpstr>
      <vt:lpstr>عرض تقديمي في PowerPoint</vt:lpstr>
      <vt:lpstr>[ما يسن للمحرم حين إحرامه]</vt:lpstr>
      <vt:lpstr>[ما يسن للمحرم حين إحرامه]</vt:lpstr>
      <vt:lpstr>[ما يسن للمحرم حين إحرامه]</vt:lpstr>
      <vt:lpstr>[ما يسن للمحرم حين إحرامه]</vt:lpstr>
      <vt:lpstr>[ما يسن للمحرم حين إحرامه]</vt:lpstr>
      <vt:lpstr>[ما يسن للمحرم حين إحرامه]</vt:lpstr>
      <vt:lpstr>[الأنساك: أنواعها, أفضلها]</vt:lpstr>
      <vt:lpstr>[صفة الإحرام: بالتمتع, والإفراد, والقران]</vt:lpstr>
      <vt:lpstr>[أحكام اختصت بالأفقي]</vt:lpstr>
      <vt:lpstr>عرض تقديمي في PowerPoint</vt:lpstr>
      <vt:lpstr>[الإحرام بلا تعيين أو بمدة أو ببعض نسك, أو تعليقه]</vt:lpstr>
      <vt:lpstr>الـتـلـبـيـة</vt:lpstr>
      <vt:lpstr>الـتـلـبـيـة</vt:lpstr>
      <vt:lpstr>الـتـلـبـيـة</vt:lpstr>
      <vt:lpstr>الـتـلـبـيـة</vt:lpstr>
      <vt:lpstr>الـتـلـبـيـة</vt:lpstr>
      <vt:lpstr>الـتـلـبـيـة</vt:lpstr>
      <vt:lpstr>الـتـلـبـيـة</vt:lpstr>
      <vt:lpstr>الـتـلـبـيـة</vt:lpstr>
      <vt:lpstr>أســـــئــلــة (اختياري)...</vt:lpstr>
      <vt:lpstr>أســـــئــلــة (صح وخطأ)...</vt:lpstr>
      <vt:lpstr>عرض تقديمي في PowerPoint</vt:lpstr>
      <vt:lpstr>[محاور العرض]</vt:lpstr>
      <vt:lpstr>أقسام الفدية أي أقسامها، وقدر ما يجب</vt:lpstr>
      <vt:lpstr>أقسام الفدية أي أقسامها، وقدر ما يجب</vt:lpstr>
      <vt:lpstr>أقسام الفدية أي أقسامها، وقدر ما يجب</vt:lpstr>
      <vt:lpstr>أقسام الفدية أي أقسامها، وقدر ما يجب</vt:lpstr>
      <vt:lpstr>أقسام الفدية أي أقسامها، وقدر ما يجب</vt:lpstr>
      <vt:lpstr>أقسام الفدية أي أقسامها، وقدر ما يجب</vt:lpstr>
      <vt:lpstr>عرض تقديمي في PowerPoint</vt:lpstr>
      <vt:lpstr>عرض تقديمي في PowerPoint</vt:lpstr>
      <vt:lpstr>عرض تقديمي في PowerPoint</vt:lpstr>
      <vt:lpstr>عرض تقديمي في PowerPoint</vt:lpstr>
      <vt:lpstr>تابع: فصل من كرر محظورا من جنس واحد في الإحرام </vt:lpstr>
      <vt:lpstr>تابع: فصل من كرر محظورا من جنس واحد في الإحرام </vt:lpstr>
      <vt:lpstr>أســـئـــلــة(اختياري)...</vt:lpstr>
      <vt:lpstr>أســـئـــلــة(صح وخطأ)...</vt:lpstr>
      <vt:lpstr>عرض تقديمي في PowerPoint</vt:lpstr>
      <vt:lpstr>[محاور العرض]</vt:lpstr>
      <vt:lpstr>[أقسام الصيد]</vt:lpstr>
      <vt:lpstr>[تعريف جزاء الصيد</vt:lpstr>
      <vt:lpstr>[أمثلة على أقضية الصحابة بالمثل]</vt:lpstr>
      <vt:lpstr>[أمثلة على أقضية الصحابة بالمثل]</vt:lpstr>
      <vt:lpstr>[أمثلة على أقضية الصحابة بالمثل]</vt:lpstr>
      <vt:lpstr>[ما لم يقض به الصحابة مسبقا ]</vt:lpstr>
      <vt:lpstr>أسئلة(اختياري)...</vt:lpstr>
      <vt:lpstr>أسئلة(صح وخطأ)...</vt:lpstr>
      <vt:lpstr>عرض تقديمي في PowerPoint</vt:lpstr>
      <vt:lpstr>[محاور العرض]</vt:lpstr>
      <vt:lpstr>[صيد الحرم أي حرم مكة]</vt:lpstr>
      <vt:lpstr>[نبات حرم مكة]</vt:lpstr>
      <vt:lpstr>[الضمان في قطع شيء من نبات الحرم]</vt:lpstr>
      <vt:lpstr>[تراب الحرم المكي, وحجارته, وماؤه]</vt:lpstr>
      <vt:lpstr>[حرم المدينة المنورة]</vt:lpstr>
      <vt:lpstr>[المباحات من حرم المدينة]</vt:lpstr>
      <vt:lpstr>[حدود حرم المدينة المنورة]</vt:lpstr>
      <vt:lpstr>[ما الأفضل؟ مجاورة مكة أم المدينة المنورة ؟]</vt:lpstr>
      <vt:lpstr>أسئلة(اختياري)...</vt:lpstr>
      <vt:lpstr>أسئلة(صح وخطأ)...</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BLACK PINK</dc:creator>
  <cp:lastModifiedBy>ايمان سالم</cp:lastModifiedBy>
  <cp:revision>195</cp:revision>
  <dcterms:created xsi:type="dcterms:W3CDTF">2020-08-27T17:47:45Z</dcterms:created>
  <dcterms:modified xsi:type="dcterms:W3CDTF">2020-09-30T22:40:02Z</dcterms:modified>
</cp:coreProperties>
</file>